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3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887057261003255"/>
          <c:y val="7.10295094572405E-2"/>
          <c:w val="0.46225896638894626"/>
          <c:h val="0.8579409810855189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3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4"/>
            <c:bubble3D val="0"/>
            <c:spPr>
              <a:solidFill>
                <a:schemeClr val="accent4"/>
              </a:solidFill>
              <a:ln>
                <a:solidFill>
                  <a:schemeClr val="tx1"/>
                </a:solidFill>
              </a:ln>
            </c:spPr>
          </c:dPt>
          <c:dPt>
            <c:idx val="5"/>
            <c:bubble3D val="0"/>
            <c:spPr>
              <a:solidFill>
                <a:schemeClr val="accent4"/>
              </a:solidFill>
              <a:ln>
                <a:solidFill>
                  <a:schemeClr val="tx1"/>
                </a:solidFill>
              </a:ln>
            </c:spPr>
          </c:dPt>
          <c:dPt>
            <c:idx val="6"/>
            <c:bubble3D val="0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</c:spPr>
          </c:dPt>
          <c:dPt>
            <c:idx val="7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-0.13329028945797083"/>
                  <c:y val="0.1996024501762895"/>
                </c:manualLayout>
              </c:layout>
              <c:tx>
                <c:rich>
                  <a:bodyPr/>
                  <a:lstStyle/>
                  <a:p>
                    <a:pPr>
                      <a:defRPr sz="1600" b="0">
                        <a:solidFill>
                          <a:schemeClr val="bg1"/>
                        </a:solidFill>
                      </a:defRPr>
                    </a:pPr>
                    <a:r>
                      <a:rPr lang="en-US" dirty="0"/>
                      <a:t>Hospital </a:t>
                    </a:r>
                    <a:endParaRPr lang="en-US" dirty="0" smtClean="0"/>
                  </a:p>
                  <a:p>
                    <a:pPr>
                      <a:defRPr sz="1600" b="0">
                        <a:solidFill>
                          <a:schemeClr val="bg1"/>
                        </a:solidFill>
                      </a:defRPr>
                    </a:pPr>
                    <a:r>
                      <a:rPr lang="en-US" dirty="0" smtClean="0"/>
                      <a:t>Inpatient </a:t>
                    </a:r>
                  </a:p>
                  <a:p>
                    <a:pPr>
                      <a:defRPr sz="1600" b="0">
                        <a:solidFill>
                          <a:schemeClr val="bg1"/>
                        </a:solidFill>
                      </a:defRPr>
                    </a:pPr>
                    <a:r>
                      <a:rPr lang="en-US" dirty="0" smtClean="0"/>
                      <a:t>Services</a:t>
                    </a:r>
                    <a:r>
                      <a:rPr lang="en-US" dirty="0"/>
                      <a:t>
</a:t>
                    </a:r>
                    <a:r>
                      <a:rPr lang="en-US" sz="2000" b="1" dirty="0" smtClean="0"/>
                      <a:t>26%</a:t>
                    </a:r>
                    <a:endParaRPr lang="en-US" sz="1800" b="1" dirty="0"/>
                  </a:p>
                </c:rich>
              </c:tx>
              <c:spPr/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 sz="2000" b="0">
                        <a:solidFill>
                          <a:schemeClr val="bg1"/>
                        </a:solidFill>
                      </a:defRPr>
                    </a:pPr>
                    <a:r>
                      <a:rPr lang="en-US" sz="2000" b="1" smtClean="0"/>
                      <a:t>5</a:t>
                    </a:r>
                    <a:r>
                      <a:rPr lang="en-US" sz="2000" b="1" dirty="0"/>
                      <a:t>%</a:t>
                    </a:r>
                  </a:p>
                </c:rich>
              </c:tx>
              <c:spPr/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10424627644436012"/>
                  <c:y val="-0.16116469338306988"/>
                </c:manualLayout>
              </c:layout>
              <c:tx>
                <c:rich>
                  <a:bodyPr/>
                  <a:lstStyle/>
                  <a:p>
                    <a:pPr>
                      <a:defRPr sz="1600" b="0">
                        <a:solidFill>
                          <a:schemeClr val="bg1"/>
                        </a:solidFill>
                      </a:defRPr>
                    </a:pPr>
                    <a:r>
                      <a:rPr lang="en-US" dirty="0"/>
                      <a:t>Physician </a:t>
                    </a:r>
                    <a:endParaRPr lang="en-US" dirty="0" smtClean="0"/>
                  </a:p>
                  <a:p>
                    <a:pPr>
                      <a:defRPr sz="1600" b="0">
                        <a:solidFill>
                          <a:schemeClr val="bg1"/>
                        </a:solidFill>
                      </a:defRPr>
                    </a:pPr>
                    <a:r>
                      <a:rPr lang="en-US" dirty="0" smtClean="0"/>
                      <a:t>Payments</a:t>
                    </a:r>
                    <a:r>
                      <a:rPr lang="en-US" dirty="0"/>
                      <a:t>
</a:t>
                    </a:r>
                    <a:r>
                      <a:rPr lang="en-US" sz="2000" b="1" dirty="0" smtClean="0"/>
                      <a:t>13%</a:t>
                    </a:r>
                    <a:endParaRPr lang="en-US" sz="1800" b="1" dirty="0"/>
                  </a:p>
                </c:rich>
              </c:tx>
              <c:spPr/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defRPr sz="2000" b="1">
                        <a:solidFill>
                          <a:schemeClr val="bg1"/>
                        </a:solidFill>
                      </a:defRPr>
                    </a:pPr>
                    <a:r>
                      <a:rPr lang="en-US" sz="2000" b="1" smtClean="0"/>
                      <a:t>6</a:t>
                    </a:r>
                    <a:r>
                      <a:rPr lang="en-US" sz="2000" b="1" dirty="0"/>
                      <a:t>%</a:t>
                    </a:r>
                  </a:p>
                </c:rich>
              </c:tx>
              <c:spPr/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pPr>
                      <a:defRPr sz="2000" b="1">
                        <a:solidFill>
                          <a:schemeClr val="bg1"/>
                        </a:solidFill>
                      </a:defRPr>
                    </a:pPr>
                    <a:r>
                      <a:rPr lang="en-US" sz="2000" b="1" dirty="0" smtClean="0">
                        <a:solidFill>
                          <a:schemeClr val="bg1"/>
                        </a:solidFill>
                      </a:rPr>
                      <a:t>4%</a:t>
                    </a:r>
                    <a:endParaRPr lang="en-US" sz="2000" b="1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pPr>
                      <a:defRPr sz="1600" b="0">
                        <a:solidFill>
                          <a:schemeClr val="bg1"/>
                        </a:solidFill>
                      </a:defRPr>
                    </a:pPr>
                    <a:r>
                      <a:rPr lang="en-US" dirty="0">
                        <a:solidFill>
                          <a:schemeClr val="bg1"/>
                        </a:solidFill>
                      </a:rPr>
                      <a:t>Other </a:t>
                    </a:r>
                    <a:endParaRPr lang="en-US" dirty="0" smtClean="0">
                      <a:solidFill>
                        <a:schemeClr val="bg1"/>
                      </a:solidFill>
                    </a:endParaRPr>
                  </a:p>
                  <a:p>
                    <a:pPr>
                      <a:defRPr sz="1600" b="0">
                        <a:solidFill>
                          <a:schemeClr val="bg1"/>
                        </a:solidFill>
                      </a:defRPr>
                    </a:pPr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Services</a:t>
                    </a:r>
                    <a:r>
                      <a:rPr lang="en-US" dirty="0">
                        <a:solidFill>
                          <a:schemeClr val="bg1"/>
                        </a:solidFill>
                      </a:rPr>
                      <a:t>
</a:t>
                    </a:r>
                    <a:r>
                      <a:rPr lang="en-US" sz="2000" b="1" dirty="0" smtClean="0">
                        <a:solidFill>
                          <a:schemeClr val="bg1"/>
                        </a:solidFill>
                      </a:rPr>
                      <a:t>13%</a:t>
                    </a:r>
                    <a:endParaRPr lang="en-US" sz="2000" b="1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0.14074610624061787"/>
                  <c:y val="2.976155089174245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Medicare </a:t>
                    </a:r>
                    <a:endParaRPr lang="en-US" dirty="0" smtClean="0"/>
                  </a:p>
                  <a:p>
                    <a:r>
                      <a:rPr lang="en-US" dirty="0" smtClean="0"/>
                      <a:t>Advantage</a:t>
                    </a:r>
                    <a:r>
                      <a:rPr lang="en-US" dirty="0"/>
                      <a:t>
</a:t>
                    </a:r>
                    <a:r>
                      <a:rPr lang="en-US" sz="2000" b="1" dirty="0" smtClean="0"/>
                      <a:t>23%</a:t>
                    </a:r>
                    <a:endParaRPr lang="en-US" sz="2000" b="1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7.8844958341936527E-2"/>
                  <c:y val="0.11577685755424415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Outpatient Prescription </a:t>
                    </a:r>
                    <a:endParaRPr lang="en-US" dirty="0" smtClean="0"/>
                  </a:p>
                  <a:p>
                    <a:r>
                      <a:rPr lang="en-US" dirty="0" smtClean="0"/>
                      <a:t>Drugs</a:t>
                    </a:r>
                    <a:r>
                      <a:rPr lang="en-US" dirty="0"/>
                      <a:t>
</a:t>
                    </a:r>
                    <a:r>
                      <a:rPr lang="en-US" dirty="0" smtClean="0"/>
                      <a:t>           </a:t>
                    </a:r>
                    <a:r>
                      <a:rPr lang="en-US" sz="2000" b="1" dirty="0" smtClean="0"/>
                      <a:t>10%</a:t>
                    </a:r>
                    <a:endParaRPr lang="en-US" b="1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 b="0"/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Sheet1!$A$2:$A$9</c:f>
              <c:strCache>
                <c:ptCount val="8"/>
                <c:pt idx="0">
                  <c:v>Hospital Inpatient Services</c:v>
                </c:pt>
                <c:pt idx="1">
                  <c:v>Skilled Nursing Facilities</c:v>
                </c:pt>
                <c:pt idx="2">
                  <c:v>Physician Payments</c:v>
                </c:pt>
                <c:pt idx="3">
                  <c:v>Hospital Outpatient Services</c:v>
                </c:pt>
                <c:pt idx="4">
                  <c:v>Home Health</c:v>
                </c:pt>
                <c:pt idx="5">
                  <c:v>Other Services</c:v>
                </c:pt>
                <c:pt idx="6">
                  <c:v>Medicare Advantage</c:v>
                </c:pt>
                <c:pt idx="7">
                  <c:v>Outpatient Prescription Drugs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0.26119402985074625</c:v>
                </c:pt>
                <c:pt idx="1">
                  <c:v>5.4104477611940295E-2</c:v>
                </c:pt>
                <c:pt idx="2">
                  <c:v>0.12686567164179105</c:v>
                </c:pt>
                <c:pt idx="3">
                  <c:v>6.3432835820895525E-2</c:v>
                </c:pt>
                <c:pt idx="4">
                  <c:v>3.5447761194029849E-2</c:v>
                </c:pt>
                <c:pt idx="5">
                  <c:v>0.12686567164179108</c:v>
                </c:pt>
                <c:pt idx="6">
                  <c:v>0.2294776119402985</c:v>
                </c:pt>
                <c:pt idx="7">
                  <c:v>0.10261194029850747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3AA1B0-F7A6-47C0-A59A-D876B160331D}" type="datetimeFigureOut">
              <a:rPr lang="en-US" smtClean="0"/>
              <a:t>7/17/2013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5FE3A7-AC41-4E05-99FA-064916752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431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2584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8943F-7AB9-452A-A47C-98F46C4840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17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64416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8744257"/>
              </p:ext>
            </p:extLst>
          </p:nvPr>
        </p:nvGraphicFramePr>
        <p:xfrm>
          <a:off x="92075" y="533400"/>
          <a:ext cx="8959850" cy="48275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NOTE:  Excludes administrative expenses and is net of recoveries. *Includes hospice, durable medical equipment, Part B drugs, outpatient dialysis, ambulance, lab services, and other services.</a:t>
            </a:r>
          </a:p>
          <a:p>
            <a:r>
              <a:rPr lang="en-US" dirty="0" smtClean="0">
                <a:latin typeface="+mj-lt"/>
              </a:rPr>
              <a:t>SOURCE: </a:t>
            </a:r>
            <a:r>
              <a:rPr lang="en-US" dirty="0"/>
              <a:t>Congressional Budget Office (CBO) Medicare Baseline, </a:t>
            </a:r>
            <a:r>
              <a:rPr lang="en-US" dirty="0" smtClean="0"/>
              <a:t>May 2013</a:t>
            </a:r>
            <a:r>
              <a:rPr lang="en-US" dirty="0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>
                <a:latin typeface="+mj-lt"/>
              </a:rPr>
              <a:t>Medicare Benefit Payments By Type of Service, 2012</a:t>
            </a:r>
            <a:endParaRPr lang="en-US" sz="3000" dirty="0">
              <a:latin typeface="+mj-lt"/>
            </a:endParaRPr>
          </a:p>
        </p:txBody>
      </p:sp>
      <p:sp>
        <p:nvSpPr>
          <p:cNvPr id="22" name="Text Box 3"/>
          <p:cNvSpPr txBox="1">
            <a:spLocks noChangeArrowheads="1"/>
          </p:cNvSpPr>
          <p:nvPr/>
        </p:nvSpPr>
        <p:spPr bwMode="auto">
          <a:xfrm>
            <a:off x="0" y="5618116"/>
            <a:ext cx="914400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000" b="1" dirty="0">
                <a:latin typeface="+mj-lt"/>
                <a:cs typeface="Arial" charset="0"/>
              </a:rPr>
              <a:t>Total Benefit Payments = $</a:t>
            </a:r>
            <a:r>
              <a:rPr lang="en-US" sz="2000" b="1" dirty="0" smtClean="0">
                <a:latin typeface="+mj-lt"/>
                <a:cs typeface="Arial" charset="0"/>
              </a:rPr>
              <a:t>536 </a:t>
            </a:r>
            <a:r>
              <a:rPr lang="en-US" sz="2000" b="1" dirty="0">
                <a:latin typeface="+mj-lt"/>
                <a:cs typeface="Arial" charset="0"/>
              </a:rPr>
              <a:t>billion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24200" y="5071646"/>
            <a:ext cx="16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+mj-lt"/>
                <a:cs typeface="Meta Offc Pro"/>
              </a:rPr>
              <a:t>Home Health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724400" y="4953000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+mj-lt"/>
                <a:cs typeface="Meta Offc Pro"/>
              </a:rPr>
              <a:t>Hospital Outpatient Services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00800" y="3171825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+mj-lt"/>
                <a:cs typeface="Meta Offc Pro"/>
              </a:rPr>
              <a:t>Skilled Nursing </a:t>
            </a:r>
          </a:p>
          <a:p>
            <a:pPr algn="ctr"/>
            <a:r>
              <a:rPr lang="en-US" sz="1600" dirty="0" smtClean="0">
                <a:latin typeface="+mj-lt"/>
                <a:cs typeface="Meta Offc Pro"/>
              </a:rPr>
              <a:t>Facility</a:t>
            </a:r>
          </a:p>
        </p:txBody>
      </p:sp>
      <p:sp>
        <p:nvSpPr>
          <p:cNvPr id="30" name="Text Box 19"/>
          <p:cNvSpPr txBox="1">
            <a:spLocks noChangeArrowheads="1"/>
          </p:cNvSpPr>
          <p:nvPr/>
        </p:nvSpPr>
        <p:spPr bwMode="auto">
          <a:xfrm>
            <a:off x="7148512" y="997622"/>
            <a:ext cx="1690688" cy="1520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600" dirty="0">
                <a:latin typeface="+mj-lt"/>
              </a:rPr>
              <a:t>        Part </a:t>
            </a:r>
            <a:r>
              <a:rPr lang="en-US" sz="1600" dirty="0" smtClean="0">
                <a:latin typeface="+mj-lt"/>
              </a:rPr>
              <a:t>A</a:t>
            </a:r>
          </a:p>
          <a:p>
            <a:pPr eaLnBrk="0" hangingPunct="0">
              <a:spcBef>
                <a:spcPct val="20000"/>
              </a:spcBef>
            </a:pPr>
            <a:r>
              <a:rPr lang="en-US" sz="1600" dirty="0" smtClean="0">
                <a:latin typeface="+mj-lt"/>
              </a:rPr>
              <a:t>        </a:t>
            </a:r>
            <a:r>
              <a:rPr lang="en-US" sz="1600" dirty="0">
                <a:latin typeface="+mj-lt"/>
              </a:rPr>
              <a:t>Part </a:t>
            </a:r>
            <a:r>
              <a:rPr lang="en-US" sz="1600" dirty="0" smtClean="0">
                <a:latin typeface="+mj-lt"/>
              </a:rPr>
              <a:t>B</a:t>
            </a:r>
          </a:p>
          <a:p>
            <a:pPr eaLnBrk="0" hangingPunct="0">
              <a:spcBef>
                <a:spcPct val="20000"/>
              </a:spcBef>
            </a:pPr>
            <a:r>
              <a:rPr lang="en-US" sz="1600" dirty="0" smtClean="0">
                <a:latin typeface="+mj-lt"/>
              </a:rPr>
              <a:t>        </a:t>
            </a:r>
            <a:r>
              <a:rPr lang="en-US" sz="1600" dirty="0">
                <a:latin typeface="+mj-lt"/>
              </a:rPr>
              <a:t>Part </a:t>
            </a:r>
            <a:r>
              <a:rPr lang="en-US" sz="1600" dirty="0" smtClean="0">
                <a:latin typeface="+mj-lt"/>
              </a:rPr>
              <a:t>A and B</a:t>
            </a:r>
          </a:p>
          <a:p>
            <a:pPr eaLnBrk="0" hangingPunct="0">
              <a:spcBef>
                <a:spcPct val="20000"/>
              </a:spcBef>
            </a:pPr>
            <a:r>
              <a:rPr lang="en-US" sz="1600" dirty="0" smtClean="0">
                <a:latin typeface="+mj-lt"/>
              </a:rPr>
              <a:t>        </a:t>
            </a:r>
            <a:r>
              <a:rPr lang="en-US" sz="1600" dirty="0">
                <a:latin typeface="+mj-lt"/>
              </a:rPr>
              <a:t>Part </a:t>
            </a:r>
            <a:r>
              <a:rPr lang="en-US" sz="1600" dirty="0" smtClean="0">
                <a:latin typeface="+mj-lt"/>
              </a:rPr>
              <a:t>C</a:t>
            </a:r>
          </a:p>
          <a:p>
            <a:pPr eaLnBrk="0" hangingPunct="0">
              <a:spcBef>
                <a:spcPct val="20000"/>
              </a:spcBef>
            </a:pPr>
            <a:r>
              <a:rPr lang="en-US" sz="1600" dirty="0" smtClean="0">
                <a:latin typeface="+mj-lt"/>
              </a:rPr>
              <a:t>        Part </a:t>
            </a:r>
            <a:r>
              <a:rPr lang="en-US" sz="1600" dirty="0">
                <a:latin typeface="+mj-lt"/>
              </a:rPr>
              <a:t>D</a:t>
            </a:r>
            <a:endParaRPr lang="en-US" sz="1600" dirty="0" smtClean="0">
              <a:latin typeface="+mj-lt"/>
            </a:endParaRPr>
          </a:p>
        </p:txBody>
      </p:sp>
      <p:sp>
        <p:nvSpPr>
          <p:cNvPr id="31" name="Rectangle 20" descr="50%"/>
          <p:cNvSpPr>
            <a:spLocks noChangeArrowheads="1"/>
          </p:cNvSpPr>
          <p:nvPr/>
        </p:nvSpPr>
        <p:spPr bwMode="auto">
          <a:xfrm>
            <a:off x="7377112" y="1090791"/>
            <a:ext cx="182880" cy="18288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32" name="Rectangle 21" descr="50%"/>
          <p:cNvSpPr>
            <a:spLocks noChangeArrowheads="1"/>
          </p:cNvSpPr>
          <p:nvPr/>
        </p:nvSpPr>
        <p:spPr bwMode="auto">
          <a:xfrm>
            <a:off x="7377112" y="1382449"/>
            <a:ext cx="182880" cy="18288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33" name="Rectangle 22" descr="50%"/>
          <p:cNvSpPr>
            <a:spLocks noChangeArrowheads="1"/>
          </p:cNvSpPr>
          <p:nvPr/>
        </p:nvSpPr>
        <p:spPr bwMode="auto">
          <a:xfrm>
            <a:off x="7377112" y="1674107"/>
            <a:ext cx="182880" cy="18288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34" name="Rectangle 23" descr="50%"/>
          <p:cNvSpPr>
            <a:spLocks noChangeArrowheads="1"/>
          </p:cNvSpPr>
          <p:nvPr/>
        </p:nvSpPr>
        <p:spPr bwMode="auto">
          <a:xfrm>
            <a:off x="7381874" y="1965765"/>
            <a:ext cx="182880" cy="18288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36" name="Rectangle 23" descr="50%"/>
          <p:cNvSpPr>
            <a:spLocks noChangeArrowheads="1"/>
          </p:cNvSpPr>
          <p:nvPr/>
        </p:nvSpPr>
        <p:spPr bwMode="auto">
          <a:xfrm>
            <a:off x="7384415" y="2257425"/>
            <a:ext cx="182880" cy="182880"/>
          </a:xfrm>
          <a:prstGeom prst="rect">
            <a:avLst/>
          </a:prstGeom>
          <a:solidFill>
            <a:schemeClr val="accent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7089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8ba92488628a7c9fa1c82dcf93f38d648e2ab6a"/>
</p:tagLst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110</Words>
  <Application>Microsoft Office PowerPoint</Application>
  <PresentationFormat>On-screen Show (4:3)</PresentationFormat>
  <Paragraphs>29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Medicare Benefit Payments By Type of Service,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Medicare Benefit Payments By Type of Service, 2012</dc:title>
  <dc:creator>Jennifer Huang</dc:creator>
  <cp:lastModifiedBy>Jennifer Huang</cp:lastModifiedBy>
  <cp:revision>2</cp:revision>
  <dcterms:created xsi:type="dcterms:W3CDTF">2013-07-17T14:31:42Z</dcterms:created>
  <dcterms:modified xsi:type="dcterms:W3CDTF">2013-07-17T14:31:43Z</dcterms:modified>
</cp:coreProperties>
</file>