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All beneficiaries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5"/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0.13468584853541074"/>
                  <c:y val="1.9997151761084499E-2"/>
                </c:manualLayout>
              </c:layout>
              <c:tx>
                <c:rich>
                  <a:bodyPr/>
                  <a:lstStyle/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tx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tx1"/>
                        </a:solidFill>
                      </a:rPr>
                      <a:t>Traditional</a:t>
                    </a:r>
                  </a:p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tx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tx1"/>
                        </a:solidFill>
                      </a:rPr>
                      <a:t>Fee-for-service</a:t>
                    </a:r>
                  </a:p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tx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tx1"/>
                        </a:solidFill>
                      </a:rPr>
                      <a:t>Medicare</a:t>
                    </a:r>
                  </a:p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tx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sz="2000" b="1" dirty="0" smtClean="0">
                        <a:solidFill>
                          <a:schemeClr val="tx1"/>
                        </a:solidFill>
                      </a:rPr>
                      <a:t>72%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HMO 65%</a:t>
                    </a:r>
                    <a:endParaRPr lang="en-US" dirty="0"/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Local </a:t>
                    </a:r>
                    <a:r>
                      <a:rPr lang="en-US" dirty="0"/>
                      <a:t>PPO </a:t>
                    </a:r>
                    <a:r>
                      <a:rPr lang="en-US" dirty="0" smtClean="0"/>
                      <a:t>22%</a:t>
                    </a:r>
                    <a:endParaRPr lang="en-US" dirty="0"/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/>
                      <a:t>Regional </a:t>
                    </a:r>
                    <a:r>
                      <a:rPr lang="en-US"/>
                      <a:t>PPO </a:t>
                    </a:r>
                    <a:r>
                      <a:rPr lang="en-US" smtClean="0"/>
                      <a:t>7%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PFFS </a:t>
                    </a:r>
                    <a:r>
                      <a:rPr lang="en-US" smtClean="0"/>
                      <a:t>3%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5"/>
              <c:layout>
                <c:manualLayout>
                  <c:x val="-0.13259530014453366"/>
                  <c:y val="4.791696904188599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Other 3%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6"/>
              <c:layout>
                <c:manualLayout>
                  <c:x val="-0.14931973481763061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bg1"/>
                        </a:solidFill>
                      </a:rPr>
                      <a:t>Medicare</a:t>
                    </a:r>
                  </a:p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bg1"/>
                        </a:solidFill>
                      </a:rPr>
                      <a:t>Advantage</a:t>
                    </a:r>
                  </a:p>
                  <a:p>
                    <a:pPr>
                      <a:lnSpc>
                        <a:spcPct val="80000"/>
                      </a:lnSpc>
                      <a:defRPr sz="1600" b="0">
                        <a:solidFill>
                          <a:schemeClr val="bg1"/>
                        </a:solidFill>
                      </a:defRPr>
                    </a:pPr>
                    <a:r>
                      <a:rPr lang="en-US" sz="1600" b="0" dirty="0" smtClean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sz="2000" b="1" dirty="0" smtClean="0">
                        <a:solidFill>
                          <a:schemeClr val="bg1"/>
                        </a:solidFill>
                      </a:rPr>
                      <a:t>28%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txPr>
              <a:bodyPr/>
              <a:lstStyle/>
              <a:p>
                <a:pPr>
                  <a:lnSpc>
                    <a:spcPct val="80000"/>
                  </a:lnSpc>
                  <a:defRPr sz="1600" b="0"/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Sheet1!$A$2:$A$7</c:f>
              <c:strCache>
                <c:ptCount val="6"/>
                <c:pt idx="0">
                  <c:v>FFS</c:v>
                </c:pt>
                <c:pt idx="1">
                  <c:v>HMO</c:v>
                </c:pt>
                <c:pt idx="2">
                  <c:v>Local PPO</c:v>
                </c:pt>
                <c:pt idx="3">
                  <c:v>Regional PPO</c:v>
                </c:pt>
                <c:pt idx="4">
                  <c:v>PFFS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0.72</c:v>
                </c:pt>
                <c:pt idx="1">
                  <c:v>0.18200000000000002</c:v>
                </c:pt>
                <c:pt idx="2">
                  <c:v>6.1600000000000009E-2</c:v>
                </c:pt>
                <c:pt idx="3">
                  <c:v>1.9600000000000003E-2</c:v>
                </c:pt>
                <c:pt idx="4">
                  <c:v>8.4000000000000012E-3</c:v>
                </c:pt>
                <c:pt idx="5">
                  <c:v>8.4000000000000012E-3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plitType val="pos"/>
        <c:splitPos val="5"/>
        <c:secondPieSize val="90"/>
        <c:serLines/>
      </c:of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06B99-FF49-4398-9762-572DCA144D5B}" type="datetimeFigureOut">
              <a:rPr lang="en-US" smtClean="0"/>
              <a:t>7/17/2013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5C188-1434-4A31-8D59-8E1AB2293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70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8943F-7AB9-452A-A47C-98F46C48403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738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0905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6015009"/>
              </p:ext>
            </p:extLst>
          </p:nvPr>
        </p:nvGraphicFramePr>
        <p:xfrm>
          <a:off x="92075" y="1219200"/>
          <a:ext cx="8959850" cy="4257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NOTE: PFFS is Private Fee-for-Service plans, PPOs are preferred provider organizations, and HMOs are Health Maintenance Organizations. Other includes </a:t>
            </a:r>
            <a:r>
              <a:rPr lang="en-US" dirty="0" smtClean="0">
                <a:latin typeface="+mj-lt"/>
              </a:rPr>
              <a:t>MSAs, cost plans, and </a:t>
            </a:r>
            <a:r>
              <a:rPr lang="en-US" dirty="0">
                <a:latin typeface="+mj-lt"/>
              </a:rPr>
              <a:t>demonstration plans.  Includes enrollees in Special Needs Plans as well as other Medicare Advantage plans.  </a:t>
            </a:r>
          </a:p>
          <a:p>
            <a:r>
              <a:rPr lang="en-US" dirty="0">
                <a:latin typeface="+mj-lt"/>
              </a:rPr>
              <a:t>SOURCE:  MPR / KFF analysis of the Centers for Medicare and Medicaid Services (CMS) Medicare Advantage enrollment files, 2013.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900" dirty="0" smtClean="0">
                <a:latin typeface="+mj-lt"/>
              </a:rPr>
              <a:t>Distribution of Enrollment in Medicare Advantage Plans,  by Plan Type, 2013</a:t>
            </a:r>
            <a:endParaRPr lang="en-US" sz="29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7200" y="5429190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+mj-lt"/>
                <a:ea typeface="Tahoma" pitchFamily="34" charset="0"/>
                <a:cs typeface="Calibri" pitchFamily="34" charset="0"/>
              </a:rPr>
              <a:t>Total Medicare Advantage Enrollment, 2013 = 14.4 Million</a:t>
            </a:r>
            <a:endParaRPr lang="en-US" sz="2000" b="1" dirty="0">
              <a:solidFill>
                <a:srgbClr val="000000"/>
              </a:solidFill>
              <a:latin typeface="+mj-lt"/>
              <a:ea typeface="Tahoma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32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64863ec18b9c8cdd917b70f34ca2185065d5f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121</Words>
  <Application>Microsoft Office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Distribution of Enrollment in Medicare Advantage Plans, 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 of Enrollment in Medicare Advantage Plans,  by Plan Type, 2013</dc:title>
  <dc:creator>Jennifer Huang</dc:creator>
  <cp:lastModifiedBy>Jennifer Huang</cp:lastModifiedBy>
  <cp:revision>2</cp:revision>
  <dcterms:created xsi:type="dcterms:W3CDTF">2013-07-17T14:32:15Z</dcterms:created>
  <dcterms:modified xsi:type="dcterms:W3CDTF">2013-07-17T14:32:16Z</dcterms:modified>
</cp:coreProperties>
</file>