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83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Medicare (Average Annual Growth, 1970-2011 = 7.9%)</c:v>
                </c:pt>
              </c:strCache>
            </c:strRef>
          </c:tx>
          <c:spPr>
            <a:ln w="38100">
              <a:solidFill>
                <a:schemeClr val="tx2"/>
              </a:solidFill>
            </a:ln>
          </c:spPr>
          <c:marker>
            <c:symbol val="none"/>
          </c:marker>
          <c:cat>
            <c:strRef>
              <c:f>Sheet1!$B$1:$AQ$1</c:f>
              <c:strCache>
                <c:ptCount val="42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</c:strCache>
            </c:strRef>
          </c:cat>
          <c:val>
            <c:numRef>
              <c:f>Sheet1!$B$2:$AQ$2</c:f>
              <c:numCache>
                <c:formatCode>0%</c:formatCode>
                <c:ptCount val="42"/>
                <c:pt idx="0">
                  <c:v>7.6923076923076872E-2</c:v>
                </c:pt>
                <c:pt idx="1">
                  <c:v>8.8571428571428523E-2</c:v>
                </c:pt>
                <c:pt idx="2">
                  <c:v>8.1364829396325389E-2</c:v>
                </c:pt>
                <c:pt idx="3">
                  <c:v>3.8834951456310662E-2</c:v>
                </c:pt>
                <c:pt idx="4">
                  <c:v>0.2149532710280373</c:v>
                </c:pt>
                <c:pt idx="5">
                  <c:v>0.18846153846153846</c:v>
                </c:pt>
                <c:pt idx="6">
                  <c:v>0.16990291262135915</c:v>
                </c:pt>
                <c:pt idx="7">
                  <c:v>0.1410788381742738</c:v>
                </c:pt>
                <c:pt idx="8">
                  <c:v>0.12969696969696964</c:v>
                </c:pt>
                <c:pt idx="9">
                  <c:v>0.13626609442060089</c:v>
                </c:pt>
                <c:pt idx="10">
                  <c:v>0.18791312559017936</c:v>
                </c:pt>
                <c:pt idx="11">
                  <c:v>0.17567567567567566</c:v>
                </c:pt>
                <c:pt idx="12">
                  <c:v>0.15280594996619334</c:v>
                </c:pt>
                <c:pt idx="13">
                  <c:v>0.11554252199413484</c:v>
                </c:pt>
                <c:pt idx="14">
                  <c:v>9.4111461619348136E-2</c:v>
                </c:pt>
                <c:pt idx="15">
                  <c:v>5.910619894281588E-2</c:v>
                </c:pt>
                <c:pt idx="16">
                  <c:v>4.99092558983667E-2</c:v>
                </c:pt>
                <c:pt idx="17">
                  <c:v>6.1365600691443367E-2</c:v>
                </c:pt>
                <c:pt idx="18">
                  <c:v>4.5602605863192203E-2</c:v>
                </c:pt>
                <c:pt idx="19">
                  <c:v>9.3457943925233655E-2</c:v>
                </c:pt>
                <c:pt idx="20">
                  <c:v>7.1581196581196549E-2</c:v>
                </c:pt>
                <c:pt idx="21">
                  <c:v>5.815885676304422E-2</c:v>
                </c:pt>
                <c:pt idx="22">
                  <c:v>8.8253768844221092E-2</c:v>
                </c:pt>
                <c:pt idx="23">
                  <c:v>6.5800865800865749E-2</c:v>
                </c:pt>
                <c:pt idx="24">
                  <c:v>7.6089899810452222E-2</c:v>
                </c:pt>
                <c:pt idx="25">
                  <c:v>7.2471061902365408E-2</c:v>
                </c:pt>
                <c:pt idx="26">
                  <c:v>4.5753167526982663E-2</c:v>
                </c:pt>
                <c:pt idx="27">
                  <c:v>4.1732106798294755E-2</c:v>
                </c:pt>
                <c:pt idx="28">
                  <c:v>3.4460478139133333E-3</c:v>
                </c:pt>
                <c:pt idx="29">
                  <c:v>2.8117621807254745E-2</c:v>
                </c:pt>
                <c:pt idx="30">
                  <c:v>3.194154488517742E-2</c:v>
                </c:pt>
                <c:pt idx="31">
                  <c:v>8.3957111066154111E-2</c:v>
                </c:pt>
                <c:pt idx="32">
                  <c:v>5.4124673385591571E-2</c:v>
                </c:pt>
                <c:pt idx="33">
                  <c:v>4.8866855524079211E-2</c:v>
                </c:pt>
                <c:pt idx="34">
                  <c:v>6.7015530047265459E-2</c:v>
                </c:pt>
                <c:pt idx="35">
                  <c:v>5.8376839107736167E-2</c:v>
                </c:pt>
                <c:pt idx="36">
                  <c:v>3.4529147982062858E-2</c:v>
                </c:pt>
                <c:pt idx="37">
                  <c:v>2.7886143620863946E-2</c:v>
                </c:pt>
                <c:pt idx="38">
                  <c:v>4.7230812482428997E-2</c:v>
                </c:pt>
                <c:pt idx="39">
                  <c:v>3.1275167785234981E-2</c:v>
                </c:pt>
                <c:pt idx="40">
                  <c:v>6.7681895093063549E-3</c:v>
                </c:pt>
                <c:pt idx="41">
                  <c:v>2.5727213962507989E-2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Private Health Insurance (Average Annual Growth, 1970-2011 = 9.1%)</c:v>
                </c:pt>
              </c:strCache>
            </c:strRef>
          </c:tx>
          <c:spPr>
            <a:ln w="38100">
              <a:solidFill>
                <a:schemeClr val="accent1"/>
              </a:solidFill>
            </a:ln>
          </c:spPr>
          <c:marker>
            <c:symbol val="none"/>
          </c:marker>
          <c:cat>
            <c:strRef>
              <c:f>Sheet1!$B$1:$AQ$1</c:f>
              <c:strCache>
                <c:ptCount val="42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</c:strCache>
            </c:strRef>
          </c:cat>
          <c:val>
            <c:numRef>
              <c:f>Sheet1!$B$3:$AQ$3</c:f>
              <c:numCache>
                <c:formatCode>0%</c:formatCode>
                <c:ptCount val="42"/>
                <c:pt idx="0">
                  <c:v>0.15999999999999992</c:v>
                </c:pt>
                <c:pt idx="1">
                  <c:v>0.11494252873563227</c:v>
                </c:pt>
                <c:pt idx="2">
                  <c:v>0.11340206185567014</c:v>
                </c:pt>
                <c:pt idx="3">
                  <c:v>9.259259259259256E-2</c:v>
                </c:pt>
                <c:pt idx="4">
                  <c:v>0.16101694915254239</c:v>
                </c:pt>
                <c:pt idx="5">
                  <c:v>0.15328467153284664</c:v>
                </c:pt>
                <c:pt idx="6">
                  <c:v>0.20253164556962022</c:v>
                </c:pt>
                <c:pt idx="7">
                  <c:v>0.16315789473684217</c:v>
                </c:pt>
                <c:pt idx="8">
                  <c:v>0.1131221719457014</c:v>
                </c:pt>
                <c:pt idx="9">
                  <c:v>0.16666666666666674</c:v>
                </c:pt>
                <c:pt idx="10">
                  <c:v>0.14982578397212554</c:v>
                </c:pt>
                <c:pt idx="11">
                  <c:v>0.1515151515151516</c:v>
                </c:pt>
                <c:pt idx="12">
                  <c:v>0.12631578947368416</c:v>
                </c:pt>
                <c:pt idx="13">
                  <c:v>8.6448598130841159E-2</c:v>
                </c:pt>
                <c:pt idx="14">
                  <c:v>8.1720430107526942E-2</c:v>
                </c:pt>
                <c:pt idx="15">
                  <c:v>0.10139165009940365</c:v>
                </c:pt>
                <c:pt idx="16">
                  <c:v>4.6931407942238268E-2</c:v>
                </c:pt>
                <c:pt idx="17">
                  <c:v>0.10862068965517246</c:v>
                </c:pt>
                <c:pt idx="18">
                  <c:v>0.16174183514774487</c:v>
                </c:pt>
                <c:pt idx="19">
                  <c:v>0.12048192771084332</c:v>
                </c:pt>
                <c:pt idx="20">
                  <c:v>0.14814814814814814</c:v>
                </c:pt>
                <c:pt idx="21">
                  <c:v>0.10197710718002084</c:v>
                </c:pt>
                <c:pt idx="22">
                  <c:v>7.7431539187913234E-2</c:v>
                </c:pt>
                <c:pt idx="23">
                  <c:v>4.6450482033304041E-2</c:v>
                </c:pt>
                <c:pt idx="24">
                  <c:v>1.675041876046901E-2</c:v>
                </c:pt>
                <c:pt idx="25">
                  <c:v>1.5650741350906161E-2</c:v>
                </c:pt>
                <c:pt idx="26">
                  <c:v>1.6220600162206056E-2</c:v>
                </c:pt>
                <c:pt idx="27">
                  <c:v>3.2721468475658488E-2</c:v>
                </c:pt>
                <c:pt idx="28">
                  <c:v>4.7913446676970617E-2</c:v>
                </c:pt>
                <c:pt idx="29">
                  <c:v>4.3510324483775786E-2</c:v>
                </c:pt>
                <c:pt idx="30">
                  <c:v>6.0777385159010544E-2</c:v>
                </c:pt>
                <c:pt idx="31">
                  <c:v>8.7941372418387731E-2</c:v>
                </c:pt>
                <c:pt idx="32">
                  <c:v>9.3080220453153784E-2</c:v>
                </c:pt>
                <c:pt idx="33">
                  <c:v>9.8599439775910458E-2</c:v>
                </c:pt>
                <c:pt idx="34">
                  <c:v>8.0061193268740505E-2</c:v>
                </c:pt>
                <c:pt idx="35">
                  <c:v>6.6572237960339953E-2</c:v>
                </c:pt>
                <c:pt idx="36">
                  <c:v>6.3745019920318668E-2</c:v>
                </c:pt>
                <c:pt idx="37">
                  <c:v>5.1186017478152213E-2</c:v>
                </c:pt>
                <c:pt idx="38">
                  <c:v>6.3737133808392743E-2</c:v>
                </c:pt>
                <c:pt idx="39">
                  <c:v>7.4432452549311412E-2</c:v>
                </c:pt>
                <c:pt idx="40">
                  <c:v>4.9532386560443342E-2</c:v>
                </c:pt>
                <c:pt idx="41">
                  <c:v>3.4983498349834941E-2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45200384"/>
        <c:axId val="245201920"/>
      </c:lineChart>
      <c:catAx>
        <c:axId val="245200384"/>
        <c:scaling>
          <c:orientation val="minMax"/>
        </c:scaling>
        <c:delete val="0"/>
        <c:axPos val="b"/>
        <c:majorTickMark val="out"/>
        <c:minorTickMark val="none"/>
        <c:tickLblPos val="nextTo"/>
        <c:crossAx val="245201920"/>
        <c:crosses val="autoZero"/>
        <c:auto val="1"/>
        <c:lblAlgn val="ctr"/>
        <c:lblOffset val="100"/>
        <c:tickLblSkip val="5"/>
        <c:noMultiLvlLbl val="0"/>
      </c:catAx>
      <c:valAx>
        <c:axId val="245201920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245200384"/>
        <c:crosses val="autoZero"/>
        <c:crossBetween val="midCat"/>
      </c:valAx>
    </c:plotArea>
    <c:legend>
      <c:legendPos val="t"/>
      <c:layout>
        <c:manualLayout>
          <c:xMode val="edge"/>
          <c:yMode val="edge"/>
          <c:x val="9.8088824971790806E-2"/>
          <c:y val="8.7458236396628836E-2"/>
          <c:w val="0.80382223254255114"/>
          <c:h val="0.11702225747077361"/>
        </c:manualLayout>
      </c:layout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6AF58B-8CF9-4060-8D7A-7BD54FE0159A}" type="datetimeFigureOut">
              <a:rPr lang="en-US" smtClean="0"/>
              <a:t>7/17/2013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3F2FBA-DAB8-4025-A02E-EB5BEE416C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435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1804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98943F-7AB9-452A-A47C-98F46C4840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5127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011199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584731"/>
              </p:ext>
            </p:extLst>
          </p:nvPr>
        </p:nvGraphicFramePr>
        <p:xfrm>
          <a:off x="542291" y="762000"/>
          <a:ext cx="8509634" cy="5227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NOTE: Comparison </a:t>
            </a:r>
            <a:r>
              <a:rPr lang="en-US" dirty="0">
                <a:latin typeface="+mj-lt"/>
              </a:rPr>
              <a:t>includes </a:t>
            </a:r>
            <a:r>
              <a:rPr lang="en-US" dirty="0" smtClean="0">
                <a:latin typeface="+mj-lt"/>
              </a:rPr>
              <a:t>benefits </a:t>
            </a:r>
            <a:r>
              <a:rPr lang="en-US" dirty="0">
                <a:latin typeface="+mj-lt"/>
              </a:rPr>
              <a:t>commonly covered by Medicare and Private Health Insurance. These benefits are hospital services, physician and </a:t>
            </a:r>
            <a:r>
              <a:rPr lang="en-US" dirty="0" smtClean="0">
                <a:latin typeface="+mj-lt"/>
              </a:rPr>
              <a:t>clinical </a:t>
            </a:r>
            <a:r>
              <a:rPr lang="en-US" dirty="0">
                <a:latin typeface="+mj-lt"/>
              </a:rPr>
              <a:t>services, other professional services and durable medical </a:t>
            </a:r>
            <a:r>
              <a:rPr lang="en-US" dirty="0" smtClean="0">
                <a:latin typeface="+mj-lt"/>
              </a:rPr>
              <a:t>products.</a:t>
            </a:r>
          </a:p>
          <a:p>
            <a:r>
              <a:rPr lang="en-US" dirty="0" smtClean="0">
                <a:latin typeface="+mj-lt"/>
              </a:rPr>
              <a:t>SOURCE:  Centers for Medicare &amp; Medicaid Services, Office </a:t>
            </a:r>
            <a:r>
              <a:rPr lang="en-US" dirty="0">
                <a:latin typeface="+mj-lt"/>
              </a:rPr>
              <a:t>of the Actuary, National Health Statistics </a:t>
            </a:r>
            <a:r>
              <a:rPr lang="en-US" dirty="0" smtClean="0">
                <a:latin typeface="+mj-lt"/>
              </a:rPr>
              <a:t>Group: </a:t>
            </a:r>
            <a:r>
              <a:rPr lang="en-US" dirty="0">
                <a:latin typeface="+mj-lt"/>
              </a:rPr>
              <a:t>National </a:t>
            </a:r>
            <a:r>
              <a:rPr lang="en-US" dirty="0" smtClean="0">
                <a:latin typeface="+mj-lt"/>
              </a:rPr>
              <a:t>Health Expenditure Historical Data, 2013.</a:t>
            </a:r>
            <a:endParaRPr lang="en-US" dirty="0">
              <a:latin typeface="+mj-lt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>
                <a:latin typeface="+mj-lt"/>
              </a:rPr>
              <a:t>Annual Change in Per Enrollee Medicare and Private Health Insurance Spending, 1970-2011</a:t>
            </a:r>
            <a:endParaRPr lang="en-US" sz="3000" dirty="0">
              <a:latin typeface="+mj-lt"/>
            </a:endParaRP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 rot="-10790266">
            <a:off x="107306" y="2027238"/>
            <a:ext cx="461665" cy="289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latin typeface="+mj-lt"/>
              </a:rPr>
              <a:t>Annual Percent Change</a:t>
            </a: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3115574" y="2205994"/>
            <a:ext cx="1752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+mj-lt"/>
              </a:rPr>
              <a:t>Medicare</a:t>
            </a: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4800600" y="2942116"/>
            <a:ext cx="2971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dirty="0">
                <a:latin typeface="+mj-lt"/>
              </a:rPr>
              <a:t>Private Health Insurance</a:t>
            </a:r>
          </a:p>
        </p:txBody>
      </p:sp>
      <p:sp>
        <p:nvSpPr>
          <p:cNvPr id="13" name="Line 7"/>
          <p:cNvSpPr>
            <a:spLocks noChangeShapeType="1"/>
          </p:cNvSpPr>
          <p:nvPr/>
        </p:nvSpPr>
        <p:spPr bwMode="auto">
          <a:xfrm flipH="1">
            <a:off x="4953000" y="3221038"/>
            <a:ext cx="254000" cy="254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4" name="Line 9"/>
          <p:cNvSpPr>
            <a:spLocks noChangeShapeType="1"/>
          </p:cNvSpPr>
          <p:nvPr/>
        </p:nvSpPr>
        <p:spPr bwMode="auto">
          <a:xfrm flipH="1">
            <a:off x="3267974" y="2510794"/>
            <a:ext cx="254000" cy="254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87529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9ca3cc1fb54476e18bc23a76942081f66e1b"/>
</p:tagLst>
</file>

<file path=ppt/theme/theme1.xml><?xml version="1.0" encoding="utf-8"?>
<a:theme xmlns:a="http://schemas.openxmlformats.org/drawingml/2006/main" name="blank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82</Words>
  <Application>Microsoft Office PowerPoint</Application>
  <PresentationFormat>On-screen Show (4:3)</PresentationFormat>
  <Paragraphs>8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Annual Change in Per Enrollee Medicare and Private Health Insurance Spending, 1970-2011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Annual Change in Per Enrollee Medicare and Private Health Insurance Spending, 1970-2011</dc:title>
  <dc:creator>Jennifer Huang</dc:creator>
  <cp:lastModifiedBy>Jennifer Huang</cp:lastModifiedBy>
  <cp:revision>2</cp:revision>
  <dcterms:created xsi:type="dcterms:W3CDTF">2013-07-17T14:31:34Z</dcterms:created>
  <dcterms:modified xsi:type="dcterms:W3CDTF">2013-07-17T14:31:36Z</dcterms:modified>
</cp:coreProperties>
</file>