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6.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4.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5.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4.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 id="2147483668" r:id="rId2"/>
    <p:sldMasterId id="2147483673" r:id="rId3"/>
    <p:sldMasterId id="2147483666" r:id="rId4"/>
    <p:sldMasterId id="2147483679" r:id="rId5"/>
    <p:sldMasterId id="2147483684" r:id="rId6"/>
    <p:sldMasterId id="2147483689" r:id="rId7"/>
  </p:sldMasterIdLst>
  <p:notesMasterIdLst>
    <p:notesMasterId r:id="rId28"/>
  </p:notesMasterIdLst>
  <p:sldIdLst>
    <p:sldId id="286" r:id="rId8"/>
    <p:sldId id="348" r:id="rId9"/>
    <p:sldId id="311" r:id="rId10"/>
    <p:sldId id="333" r:id="rId11"/>
    <p:sldId id="345" r:id="rId12"/>
    <p:sldId id="334" r:id="rId13"/>
    <p:sldId id="335" r:id="rId14"/>
    <p:sldId id="337" r:id="rId15"/>
    <p:sldId id="290" r:id="rId16"/>
    <p:sldId id="351" r:id="rId17"/>
    <p:sldId id="293" r:id="rId18"/>
    <p:sldId id="340" r:id="rId19"/>
    <p:sldId id="331" r:id="rId20"/>
    <p:sldId id="322" r:id="rId21"/>
    <p:sldId id="346" r:id="rId22"/>
    <p:sldId id="347" r:id="rId23"/>
    <p:sldId id="325" r:id="rId24"/>
    <p:sldId id="312" r:id="rId25"/>
    <p:sldId id="350" r:id="rId26"/>
    <p:sldId id="34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FF" initials="KFF"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9" autoAdjust="0"/>
    <p:restoredTop sz="94671" autoAdjust="0"/>
  </p:normalViewPr>
  <p:slideViewPr>
    <p:cSldViewPr>
      <p:cViewPr>
        <p:scale>
          <a:sx n="60" d="100"/>
          <a:sy n="60" d="100"/>
        </p:scale>
        <p:origin x="-666" y="-58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7217050342665499E-2"/>
          <c:y val="0.10267251749781278"/>
          <c:w val="0.93120887558326038"/>
          <c:h val="0.78264709098862639"/>
        </c:manualLayout>
      </c:layout>
      <c:lineChart>
        <c:grouping val="standard"/>
        <c:varyColors val="0"/>
        <c:ser>
          <c:idx val="0"/>
          <c:order val="0"/>
          <c:tx>
            <c:strRef>
              <c:f>Sheet1!$C$1</c:f>
              <c:strCache>
                <c:ptCount val="1"/>
                <c:pt idx="0">
                  <c:v>Favorable</c:v>
                </c:pt>
              </c:strCache>
            </c:strRef>
          </c:tx>
          <c:spPr>
            <a:ln>
              <a:solidFill>
                <a:schemeClr val="accent1"/>
              </a:solidFill>
            </a:ln>
          </c:spPr>
          <c:marker>
            <c:symbol val="none"/>
          </c:marker>
          <c:dPt>
            <c:idx val="35"/>
            <c:bubble3D val="0"/>
            <c:spPr>
              <a:ln>
                <a:solidFill>
                  <a:schemeClr val="accent1"/>
                </a:solidFill>
                <a:prstDash val="solid"/>
              </a:ln>
            </c:spPr>
          </c:dPt>
          <c:dLbls>
            <c:dLbl>
              <c:idx val="1"/>
              <c:layout/>
              <c:tx>
                <c:rich>
                  <a:bodyPr/>
                  <a:lstStyle/>
                  <a:p>
                    <a:r>
                      <a:rPr lang="en-US" sz="1200" baseline="0" dirty="0" smtClean="0">
                        <a:solidFill>
                          <a:schemeClr val="accent1"/>
                        </a:solidFill>
                      </a:rPr>
                      <a:t>46</a:t>
                    </a:r>
                    <a:endParaRPr lang="en-US" dirty="0">
                      <a:solidFill>
                        <a:schemeClr val="accent1"/>
                      </a:solidFill>
                    </a:endParaRPr>
                  </a:p>
                </c:rich>
              </c:tx>
              <c:dLblPos val="t"/>
              <c:showLegendKey val="0"/>
              <c:showVal val="1"/>
              <c:showCatName val="0"/>
              <c:showSerName val="0"/>
              <c:showPercent val="0"/>
              <c:showBubbleSize val="0"/>
            </c:dLbl>
            <c:dLbl>
              <c:idx val="2"/>
              <c:layout/>
              <c:tx>
                <c:rich>
                  <a:bodyPr/>
                  <a:lstStyle/>
                  <a:p>
                    <a:r>
                      <a:rPr lang="en-US" sz="1200" baseline="0" dirty="0" smtClean="0">
                        <a:solidFill>
                          <a:schemeClr val="accent1"/>
                        </a:solidFill>
                      </a:rPr>
                      <a:t>41</a:t>
                    </a:r>
                    <a:endParaRPr lang="en-US" dirty="0">
                      <a:solidFill>
                        <a:schemeClr val="accent1"/>
                      </a:solidFill>
                    </a:endParaRPr>
                  </a:p>
                </c:rich>
              </c:tx>
              <c:dLblPos val="b"/>
              <c:showLegendKey val="0"/>
              <c:showVal val="1"/>
              <c:showCatName val="0"/>
              <c:showSerName val="0"/>
              <c:showPercent val="0"/>
              <c:showBubbleSize val="0"/>
            </c:dLbl>
            <c:dLbl>
              <c:idx val="3"/>
              <c:layout/>
              <c:tx>
                <c:rich>
                  <a:bodyPr/>
                  <a:lstStyle/>
                  <a:p>
                    <a:r>
                      <a:rPr lang="en-US" sz="1200" baseline="0" dirty="0" smtClean="0">
                        <a:solidFill>
                          <a:schemeClr val="accent1"/>
                        </a:solidFill>
                      </a:rPr>
                      <a:t>48</a:t>
                    </a:r>
                    <a:endParaRPr lang="en-US" dirty="0">
                      <a:solidFill>
                        <a:schemeClr val="accent1"/>
                      </a:solidFill>
                    </a:endParaRPr>
                  </a:p>
                </c:rich>
              </c:tx>
              <c:dLblPos val="t"/>
              <c:showLegendKey val="0"/>
              <c:showVal val="1"/>
              <c:showCatName val="0"/>
              <c:showSerName val="0"/>
              <c:showPercent val="0"/>
              <c:showBubbleSize val="0"/>
            </c:dLbl>
            <c:dLbl>
              <c:idx val="4"/>
              <c:layout/>
              <c:tx>
                <c:rich>
                  <a:bodyPr/>
                  <a:lstStyle/>
                  <a:p>
                    <a:r>
                      <a:rPr lang="en-US" baseline="0" dirty="0" smtClean="0">
                        <a:solidFill>
                          <a:schemeClr val="accent1"/>
                        </a:solidFill>
                      </a:rPr>
                      <a:t>50</a:t>
                    </a:r>
                    <a:endParaRPr lang="en-US" dirty="0">
                      <a:solidFill>
                        <a:schemeClr val="accent1"/>
                      </a:solidFill>
                    </a:endParaRPr>
                  </a:p>
                </c:rich>
              </c:tx>
              <c:dLblPos val="t"/>
              <c:showLegendKey val="0"/>
              <c:showVal val="1"/>
              <c:showCatName val="0"/>
              <c:showSerName val="0"/>
              <c:showPercent val="0"/>
              <c:showBubbleSize val="0"/>
            </c:dLbl>
            <c:dLbl>
              <c:idx val="5"/>
              <c:layout/>
              <c:tx>
                <c:rich>
                  <a:bodyPr/>
                  <a:lstStyle/>
                  <a:p>
                    <a:r>
                      <a:rPr lang="en-US" baseline="0" dirty="0" smtClean="0">
                        <a:solidFill>
                          <a:schemeClr val="accent1"/>
                        </a:solidFill>
                      </a:rPr>
                      <a:t>43</a:t>
                    </a:r>
                    <a:endParaRPr lang="en-US" dirty="0">
                      <a:solidFill>
                        <a:schemeClr val="accent1"/>
                      </a:solidFill>
                    </a:endParaRPr>
                  </a:p>
                </c:rich>
              </c:tx>
              <c:dLblPos val="b"/>
              <c:showLegendKey val="0"/>
              <c:showVal val="1"/>
              <c:showCatName val="0"/>
              <c:showSerName val="0"/>
              <c:showPercent val="0"/>
              <c:showBubbleSize val="0"/>
            </c:dLbl>
            <c:dLbl>
              <c:idx val="6"/>
              <c:layout/>
              <c:tx>
                <c:rich>
                  <a:bodyPr/>
                  <a:lstStyle/>
                  <a:p>
                    <a:r>
                      <a:rPr lang="en-US" baseline="0" dirty="0" smtClean="0">
                        <a:solidFill>
                          <a:schemeClr val="accent1"/>
                        </a:solidFill>
                      </a:rPr>
                      <a:t>49</a:t>
                    </a:r>
                    <a:endParaRPr lang="en-US" dirty="0">
                      <a:solidFill>
                        <a:schemeClr val="accent1"/>
                      </a:solidFill>
                    </a:endParaRPr>
                  </a:p>
                </c:rich>
              </c:tx>
              <c:dLblPos val="t"/>
              <c:showLegendKey val="0"/>
              <c:showVal val="1"/>
              <c:showCatName val="0"/>
              <c:showSerName val="0"/>
              <c:showPercent val="0"/>
              <c:showBubbleSize val="0"/>
            </c:dLbl>
            <c:dLbl>
              <c:idx val="7"/>
              <c:layout/>
              <c:tx>
                <c:rich>
                  <a:bodyPr/>
                  <a:lstStyle/>
                  <a:p>
                    <a:r>
                      <a:rPr lang="en-US" baseline="0" dirty="0" smtClean="0">
                        <a:solidFill>
                          <a:schemeClr val="accent1"/>
                        </a:solidFill>
                      </a:rPr>
                      <a:t>42</a:t>
                    </a:r>
                    <a:endParaRPr lang="en-US" dirty="0">
                      <a:solidFill>
                        <a:schemeClr val="accent1"/>
                      </a:solidFill>
                    </a:endParaRPr>
                  </a:p>
                </c:rich>
              </c:tx>
              <c:dLblPos val="b"/>
              <c:showLegendKey val="0"/>
              <c:showVal val="1"/>
              <c:showCatName val="0"/>
              <c:showSerName val="0"/>
              <c:showPercent val="0"/>
              <c:showBubbleSize val="0"/>
            </c:dLbl>
            <c:dLbl>
              <c:idx val="8"/>
              <c:layout/>
              <c:tx>
                <c:rich>
                  <a:bodyPr/>
                  <a:lstStyle/>
                  <a:p>
                    <a:r>
                      <a:rPr lang="en-US" baseline="0" dirty="0" smtClean="0">
                        <a:solidFill>
                          <a:schemeClr val="accent1"/>
                        </a:solidFill>
                      </a:rPr>
                      <a:t>42</a:t>
                    </a:r>
                    <a:endParaRPr lang="en-US" dirty="0">
                      <a:solidFill>
                        <a:schemeClr val="accent1"/>
                      </a:solidFill>
                    </a:endParaRPr>
                  </a:p>
                </c:rich>
              </c:tx>
              <c:dLblPos val="t"/>
              <c:showLegendKey val="0"/>
              <c:showVal val="1"/>
              <c:showCatName val="0"/>
              <c:showSerName val="0"/>
              <c:showPercent val="0"/>
              <c:showBubbleSize val="0"/>
            </c:dLbl>
            <c:dLbl>
              <c:idx val="9"/>
              <c:layout/>
              <c:tx>
                <c:rich>
                  <a:bodyPr/>
                  <a:lstStyle/>
                  <a:p>
                    <a:r>
                      <a:rPr lang="en-US" baseline="0" dirty="0" smtClean="0">
                        <a:solidFill>
                          <a:schemeClr val="accent1"/>
                        </a:solidFill>
                      </a:rPr>
                      <a:t>42</a:t>
                    </a:r>
                    <a:endParaRPr lang="en-US" dirty="0">
                      <a:solidFill>
                        <a:schemeClr val="accent1"/>
                      </a:solidFill>
                    </a:endParaRPr>
                  </a:p>
                </c:rich>
              </c:tx>
              <c:dLblPos val="t"/>
              <c:showLegendKey val="0"/>
              <c:showVal val="1"/>
              <c:showCatName val="0"/>
              <c:showSerName val="0"/>
              <c:showPercent val="0"/>
              <c:showBubbleSize val="0"/>
            </c:dLbl>
            <c:dLbl>
              <c:idx val="10"/>
              <c:layout/>
              <c:tx>
                <c:rich>
                  <a:bodyPr/>
                  <a:lstStyle/>
                  <a:p>
                    <a:r>
                      <a:rPr lang="en-US" baseline="0" dirty="0" smtClean="0">
                        <a:solidFill>
                          <a:schemeClr val="accent1"/>
                        </a:solidFill>
                      </a:rPr>
                      <a:t>41</a:t>
                    </a:r>
                    <a:endParaRPr lang="en-US" dirty="0">
                      <a:solidFill>
                        <a:schemeClr val="accent1"/>
                      </a:solidFill>
                    </a:endParaRPr>
                  </a:p>
                </c:rich>
              </c:tx>
              <c:dLblPos val="b"/>
              <c:showLegendKey val="0"/>
              <c:showVal val="1"/>
              <c:showCatName val="0"/>
              <c:showSerName val="0"/>
              <c:showPercent val="0"/>
              <c:showBubbleSize val="0"/>
            </c:dLbl>
            <c:dLbl>
              <c:idx val="11"/>
              <c:layout/>
              <c:tx>
                <c:rich>
                  <a:bodyPr/>
                  <a:lstStyle/>
                  <a:p>
                    <a:r>
                      <a:rPr lang="en-US" baseline="0" dirty="0" smtClean="0">
                        <a:solidFill>
                          <a:schemeClr val="accent1"/>
                        </a:solidFill>
                      </a:rPr>
                      <a:t>43</a:t>
                    </a:r>
                    <a:endParaRPr lang="en-US" dirty="0">
                      <a:solidFill>
                        <a:schemeClr val="accent1"/>
                      </a:solidFill>
                    </a:endParaRPr>
                  </a:p>
                </c:rich>
              </c:tx>
              <c:dLblPos val="b"/>
              <c:showLegendKey val="0"/>
              <c:showVal val="1"/>
              <c:showCatName val="0"/>
              <c:showSerName val="0"/>
              <c:showPercent val="0"/>
              <c:showBubbleSize val="0"/>
            </c:dLbl>
            <c:dLbl>
              <c:idx val="12"/>
              <c:layout>
                <c:manualLayout>
                  <c:x val="-1.7614464858559348E-2"/>
                  <c:y val="3.7333679644211137E-2"/>
                </c:manualLayout>
              </c:layout>
              <c:tx>
                <c:rich>
                  <a:bodyPr/>
                  <a:lstStyle/>
                  <a:p>
                    <a:r>
                      <a:rPr lang="en-US" baseline="0" dirty="0" smtClean="0">
                        <a:solidFill>
                          <a:schemeClr val="accent1"/>
                        </a:solidFill>
                      </a:rPr>
                      <a:t>42</a:t>
                    </a:r>
                    <a:endParaRPr lang="en-US" dirty="0">
                      <a:solidFill>
                        <a:schemeClr val="accent1"/>
                      </a:solidFill>
                    </a:endParaRPr>
                  </a:p>
                </c:rich>
              </c:tx>
              <c:dLblPos val="r"/>
              <c:showLegendKey val="0"/>
              <c:showVal val="1"/>
              <c:showCatName val="0"/>
              <c:showSerName val="0"/>
              <c:showPercent val="0"/>
              <c:showBubbleSize val="0"/>
            </c:dLbl>
            <c:dLbl>
              <c:idx val="13"/>
              <c:layout>
                <c:manualLayout>
                  <c:x val="-1.7614350940507385E-2"/>
                  <c:y val="4.3120716681248179E-2"/>
                </c:manualLayout>
              </c:layout>
              <c:tx>
                <c:rich>
                  <a:bodyPr/>
                  <a:lstStyle/>
                  <a:p>
                    <a:r>
                      <a:rPr lang="en-US" baseline="0" dirty="0" smtClean="0">
                        <a:solidFill>
                          <a:schemeClr val="accent1"/>
                        </a:solidFill>
                      </a:rPr>
                      <a:t>41</a:t>
                    </a:r>
                    <a:endParaRPr lang="en-US" dirty="0"/>
                  </a:p>
                </c:rich>
              </c:tx>
              <c:dLblPos val="r"/>
              <c:showLegendKey val="0"/>
              <c:showVal val="1"/>
              <c:showCatName val="0"/>
              <c:showSerName val="0"/>
              <c:showPercent val="0"/>
              <c:showBubbleSize val="0"/>
            </c:dLbl>
            <c:dLbl>
              <c:idx val="14"/>
              <c:layout/>
              <c:tx>
                <c:rich>
                  <a:bodyPr/>
                  <a:lstStyle/>
                  <a:p>
                    <a:r>
                      <a:rPr lang="en-US" baseline="0" dirty="0" smtClean="0">
                        <a:solidFill>
                          <a:schemeClr val="accent1"/>
                        </a:solidFill>
                      </a:rPr>
                      <a:t>42</a:t>
                    </a:r>
                    <a:endParaRPr lang="en-US" dirty="0"/>
                  </a:p>
                </c:rich>
              </c:tx>
              <c:dLblPos val="b"/>
              <c:showLegendKey val="0"/>
              <c:showVal val="1"/>
              <c:showCatName val="0"/>
              <c:showSerName val="0"/>
              <c:showPercent val="0"/>
              <c:showBubbleSize val="0"/>
            </c:dLbl>
            <c:dLbl>
              <c:idx val="15"/>
              <c:layout/>
              <c:tx>
                <c:rich>
                  <a:bodyPr/>
                  <a:lstStyle/>
                  <a:p>
                    <a:r>
                      <a:rPr lang="en-US" baseline="0" dirty="0" smtClean="0">
                        <a:solidFill>
                          <a:schemeClr val="accent1"/>
                        </a:solidFill>
                      </a:rPr>
                      <a:t>42</a:t>
                    </a:r>
                    <a:endParaRPr lang="en-US" dirty="0"/>
                  </a:p>
                </c:rich>
              </c:tx>
              <c:dLblPos val="b"/>
              <c:showLegendKey val="0"/>
              <c:showVal val="1"/>
              <c:showCatName val="0"/>
              <c:showSerName val="0"/>
              <c:showPercent val="0"/>
              <c:showBubbleSize val="0"/>
            </c:dLbl>
            <c:dLbl>
              <c:idx val="16"/>
              <c:layout/>
              <c:tx>
                <c:rich>
                  <a:bodyPr/>
                  <a:lstStyle/>
                  <a:p>
                    <a:r>
                      <a:rPr lang="en-US" baseline="0" dirty="0" smtClean="0">
                        <a:solidFill>
                          <a:schemeClr val="accent1"/>
                        </a:solidFill>
                      </a:rPr>
                      <a:t>42</a:t>
                    </a:r>
                    <a:endParaRPr lang="en-US" dirty="0"/>
                  </a:p>
                </c:rich>
              </c:tx>
              <c:dLblPos val="b"/>
              <c:showLegendKey val="0"/>
              <c:showVal val="1"/>
              <c:showCatName val="0"/>
              <c:showSerName val="0"/>
              <c:showPercent val="0"/>
              <c:showBubbleSize val="0"/>
            </c:dLbl>
            <c:dLbl>
              <c:idx val="17"/>
              <c:layout/>
              <c:tx>
                <c:rich>
                  <a:bodyPr/>
                  <a:lstStyle/>
                  <a:p>
                    <a:r>
                      <a:rPr lang="en-US" baseline="0" dirty="0" smtClean="0">
                        <a:solidFill>
                          <a:schemeClr val="accent1"/>
                        </a:solidFill>
                      </a:rPr>
                      <a:t>39</a:t>
                    </a:r>
                    <a:endParaRPr lang="en-US" dirty="0"/>
                  </a:p>
                </c:rich>
              </c:tx>
              <c:dLblPos val="b"/>
              <c:showLegendKey val="0"/>
              <c:showVal val="1"/>
              <c:showCatName val="0"/>
              <c:showSerName val="0"/>
              <c:showPercent val="0"/>
              <c:showBubbleSize val="0"/>
            </c:dLbl>
            <c:dLbl>
              <c:idx val="18"/>
              <c:layout/>
              <c:tx>
                <c:rich>
                  <a:bodyPr/>
                  <a:lstStyle/>
                  <a:p>
                    <a:r>
                      <a:rPr lang="en-US" baseline="0" dirty="0" smtClean="0">
                        <a:solidFill>
                          <a:schemeClr val="accent1"/>
                        </a:solidFill>
                      </a:rPr>
                      <a:t>41</a:t>
                    </a:r>
                    <a:endParaRPr lang="en-US" dirty="0"/>
                  </a:p>
                </c:rich>
              </c:tx>
              <c:dLblPos val="b"/>
              <c:showLegendKey val="0"/>
              <c:showVal val="1"/>
              <c:showCatName val="0"/>
              <c:showSerName val="0"/>
              <c:showPercent val="0"/>
              <c:showBubbleSize val="0"/>
            </c:dLbl>
            <c:dLbl>
              <c:idx val="19"/>
              <c:layout/>
              <c:tx>
                <c:rich>
                  <a:bodyPr/>
                  <a:lstStyle/>
                  <a:p>
                    <a:r>
                      <a:rPr lang="en-US" baseline="0" dirty="0" smtClean="0">
                        <a:solidFill>
                          <a:schemeClr val="accent1"/>
                        </a:solidFill>
                      </a:rPr>
                      <a:t>34</a:t>
                    </a:r>
                    <a:endParaRPr lang="en-US" dirty="0"/>
                  </a:p>
                </c:rich>
              </c:tx>
              <c:dLblPos val="b"/>
              <c:showLegendKey val="0"/>
              <c:showVal val="1"/>
              <c:showCatName val="0"/>
              <c:showSerName val="0"/>
              <c:showPercent val="0"/>
              <c:showBubbleSize val="0"/>
            </c:dLbl>
            <c:dLbl>
              <c:idx val="20"/>
              <c:layout/>
              <c:tx>
                <c:rich>
                  <a:bodyPr/>
                  <a:lstStyle/>
                  <a:p>
                    <a:r>
                      <a:rPr lang="en-US" baseline="0" dirty="0" smtClean="0">
                        <a:solidFill>
                          <a:schemeClr val="accent1"/>
                        </a:solidFill>
                      </a:rPr>
                      <a:t>37</a:t>
                    </a:r>
                    <a:endParaRPr lang="en-US" dirty="0"/>
                  </a:p>
                </c:rich>
              </c:tx>
              <c:dLblPos val="b"/>
              <c:showLegendKey val="0"/>
              <c:showVal val="1"/>
              <c:showCatName val="0"/>
              <c:showSerName val="0"/>
              <c:showPercent val="0"/>
              <c:showBubbleSize val="0"/>
            </c:dLbl>
            <c:dLbl>
              <c:idx val="21"/>
              <c:layout/>
              <c:tx>
                <c:rich>
                  <a:bodyPr/>
                  <a:lstStyle/>
                  <a:p>
                    <a:r>
                      <a:rPr lang="en-US" baseline="0" dirty="0" smtClean="0">
                        <a:solidFill>
                          <a:schemeClr val="accent1"/>
                        </a:solidFill>
                      </a:rPr>
                      <a:t>41</a:t>
                    </a:r>
                    <a:endParaRPr lang="en-US" dirty="0"/>
                  </a:p>
                </c:rich>
              </c:tx>
              <c:dLblPos val="b"/>
              <c:showLegendKey val="0"/>
              <c:showVal val="1"/>
              <c:showCatName val="0"/>
              <c:showSerName val="0"/>
              <c:showPercent val="0"/>
              <c:showBubbleSize val="0"/>
            </c:dLbl>
            <c:dLbl>
              <c:idx val="22"/>
              <c:layout/>
              <c:tx>
                <c:rich>
                  <a:bodyPr/>
                  <a:lstStyle/>
                  <a:p>
                    <a:r>
                      <a:rPr lang="en-US" baseline="0" dirty="0" smtClean="0">
                        <a:solidFill>
                          <a:schemeClr val="accent1"/>
                        </a:solidFill>
                      </a:rPr>
                      <a:t>37</a:t>
                    </a:r>
                    <a:endParaRPr lang="en-US" dirty="0"/>
                  </a:p>
                </c:rich>
              </c:tx>
              <c:dLblPos val="b"/>
              <c:showLegendKey val="0"/>
              <c:showVal val="1"/>
              <c:showCatName val="0"/>
              <c:showSerName val="0"/>
              <c:showPercent val="0"/>
              <c:showBubbleSize val="0"/>
            </c:dLbl>
            <c:dLbl>
              <c:idx val="23"/>
              <c:layout/>
              <c:tx>
                <c:rich>
                  <a:bodyPr/>
                  <a:lstStyle/>
                  <a:p>
                    <a:r>
                      <a:rPr lang="en-US" baseline="0" dirty="0" smtClean="0">
                        <a:solidFill>
                          <a:schemeClr val="accent1"/>
                        </a:solidFill>
                      </a:rPr>
                      <a:t>42</a:t>
                    </a:r>
                    <a:endParaRPr lang="en-US" dirty="0"/>
                  </a:p>
                </c:rich>
              </c:tx>
              <c:dLblPos val="b"/>
              <c:showLegendKey val="0"/>
              <c:showVal val="1"/>
              <c:showCatName val="0"/>
              <c:showSerName val="0"/>
              <c:showPercent val="0"/>
              <c:showBubbleSize val="0"/>
            </c:dLbl>
            <c:dLbl>
              <c:idx val="24"/>
              <c:layout/>
              <c:tx>
                <c:rich>
                  <a:bodyPr/>
                  <a:lstStyle/>
                  <a:p>
                    <a:r>
                      <a:rPr lang="en-US" baseline="0" dirty="0" smtClean="0">
                        <a:solidFill>
                          <a:schemeClr val="accent1"/>
                        </a:solidFill>
                      </a:rPr>
                      <a:t>41</a:t>
                    </a:r>
                    <a:endParaRPr lang="en-US" dirty="0"/>
                  </a:p>
                </c:rich>
              </c:tx>
              <c:dLblPos val="t"/>
              <c:showLegendKey val="0"/>
              <c:showVal val="1"/>
              <c:showCatName val="0"/>
              <c:showSerName val="0"/>
              <c:showPercent val="0"/>
              <c:showBubbleSize val="0"/>
            </c:dLbl>
            <c:dLbl>
              <c:idx val="25"/>
              <c:layout/>
              <c:tx>
                <c:rich>
                  <a:bodyPr/>
                  <a:lstStyle/>
                  <a:p>
                    <a:r>
                      <a:rPr lang="en-US" baseline="0" dirty="0" smtClean="0">
                        <a:solidFill>
                          <a:schemeClr val="accent1"/>
                        </a:solidFill>
                      </a:rPr>
                      <a:t>42</a:t>
                    </a:r>
                    <a:endParaRPr lang="en-US" dirty="0"/>
                  </a:p>
                </c:rich>
              </c:tx>
              <c:dLblPos val="b"/>
              <c:showLegendKey val="0"/>
              <c:showVal val="1"/>
              <c:showCatName val="0"/>
              <c:showSerName val="0"/>
              <c:showPercent val="0"/>
              <c:showBubbleSize val="0"/>
            </c:dLbl>
            <c:dLbl>
              <c:idx val="26"/>
              <c:layout/>
              <c:tx>
                <c:rich>
                  <a:bodyPr/>
                  <a:lstStyle/>
                  <a:p>
                    <a:r>
                      <a:rPr lang="en-US" baseline="0" dirty="0" smtClean="0">
                        <a:solidFill>
                          <a:schemeClr val="accent1"/>
                        </a:solidFill>
                      </a:rPr>
                      <a:t>37</a:t>
                    </a:r>
                    <a:endParaRPr lang="en-US" dirty="0"/>
                  </a:p>
                </c:rich>
              </c:tx>
              <c:dLblPos val="b"/>
              <c:showLegendKey val="0"/>
              <c:showVal val="1"/>
              <c:showCatName val="0"/>
              <c:showSerName val="0"/>
              <c:showPercent val="0"/>
              <c:showBubbleSize val="0"/>
            </c:dLbl>
            <c:dLbl>
              <c:idx val="27"/>
              <c:layout/>
              <c:tx>
                <c:rich>
                  <a:bodyPr/>
                  <a:lstStyle/>
                  <a:p>
                    <a:r>
                      <a:rPr lang="en-US" baseline="0" dirty="0" smtClean="0">
                        <a:solidFill>
                          <a:schemeClr val="accent1"/>
                        </a:solidFill>
                      </a:rPr>
                      <a:t>41</a:t>
                    </a:r>
                    <a:endParaRPr lang="en-US" dirty="0"/>
                  </a:p>
                </c:rich>
              </c:tx>
              <c:dLblPos val="b"/>
              <c:showLegendKey val="0"/>
              <c:showVal val="1"/>
              <c:showCatName val="0"/>
              <c:showSerName val="0"/>
              <c:showPercent val="0"/>
              <c:showBubbleSize val="0"/>
            </c:dLbl>
            <c:dLbl>
              <c:idx val="28"/>
              <c:layout/>
              <c:tx>
                <c:rich>
                  <a:bodyPr/>
                  <a:lstStyle/>
                  <a:p>
                    <a:r>
                      <a:rPr lang="en-US" baseline="0" dirty="0" smtClean="0">
                        <a:solidFill>
                          <a:schemeClr val="accent1"/>
                        </a:solidFill>
                      </a:rPr>
                      <a:t>38</a:t>
                    </a:r>
                    <a:endParaRPr lang="en-US" dirty="0"/>
                  </a:p>
                </c:rich>
              </c:tx>
              <c:dLblPos val="b"/>
              <c:showLegendKey val="0"/>
              <c:showVal val="1"/>
              <c:showCatName val="0"/>
              <c:showSerName val="0"/>
              <c:showPercent val="0"/>
              <c:showBubbleSize val="0"/>
            </c:dLbl>
            <c:dLbl>
              <c:idx val="29"/>
              <c:layout/>
              <c:tx>
                <c:rich>
                  <a:bodyPr/>
                  <a:lstStyle/>
                  <a:p>
                    <a:r>
                      <a:rPr lang="en-US" baseline="0" dirty="0" smtClean="0">
                        <a:solidFill>
                          <a:schemeClr val="accent1"/>
                        </a:solidFill>
                      </a:rPr>
                      <a:t>38</a:t>
                    </a:r>
                    <a:endParaRPr lang="en-US" dirty="0"/>
                  </a:p>
                </c:rich>
              </c:tx>
              <c:dLblPos val="b"/>
              <c:showLegendKey val="0"/>
              <c:showVal val="1"/>
              <c:showCatName val="0"/>
              <c:showSerName val="0"/>
              <c:showPercent val="0"/>
              <c:showBubbleSize val="0"/>
            </c:dLbl>
            <c:dLbl>
              <c:idx val="30"/>
              <c:layout/>
              <c:tx>
                <c:rich>
                  <a:bodyPr/>
                  <a:lstStyle/>
                  <a:p>
                    <a:r>
                      <a:rPr lang="en-US" baseline="0" dirty="0" smtClean="0">
                        <a:solidFill>
                          <a:schemeClr val="accent1"/>
                        </a:solidFill>
                      </a:rPr>
                      <a:t>45</a:t>
                    </a:r>
                    <a:endParaRPr lang="en-US" dirty="0"/>
                  </a:p>
                </c:rich>
              </c:tx>
              <c:dLblPos val="t"/>
              <c:showLegendKey val="0"/>
              <c:showVal val="1"/>
              <c:showCatName val="0"/>
              <c:showSerName val="0"/>
              <c:showPercent val="0"/>
              <c:showBubbleSize val="0"/>
            </c:dLbl>
            <c:dLbl>
              <c:idx val="31"/>
              <c:layout/>
              <c:tx>
                <c:rich>
                  <a:bodyPr/>
                  <a:lstStyle/>
                  <a:p>
                    <a:r>
                      <a:rPr lang="en-US" baseline="0" dirty="0" smtClean="0">
                        <a:solidFill>
                          <a:schemeClr val="accent1"/>
                        </a:solidFill>
                      </a:rPr>
                      <a:t>38</a:t>
                    </a:r>
                    <a:endParaRPr lang="en-US" dirty="0"/>
                  </a:p>
                </c:rich>
              </c:tx>
              <c:dLblPos val="b"/>
              <c:showLegendKey val="0"/>
              <c:showVal val="1"/>
              <c:showCatName val="0"/>
              <c:showSerName val="0"/>
              <c:showPercent val="0"/>
              <c:showBubbleSize val="0"/>
            </c:dLbl>
            <c:dLbl>
              <c:idx val="32"/>
              <c:layout/>
              <c:tx>
                <c:rich>
                  <a:bodyPr/>
                  <a:lstStyle/>
                  <a:p>
                    <a:r>
                      <a:rPr lang="en-US" dirty="0" smtClean="0"/>
                      <a:t>43</a:t>
                    </a:r>
                    <a:endParaRPr lang="en-US" dirty="0"/>
                  </a:p>
                </c:rich>
              </c:tx>
              <c:dLblPos val="t"/>
              <c:showLegendKey val="0"/>
              <c:showVal val="1"/>
              <c:showCatName val="0"/>
              <c:showSerName val="0"/>
              <c:showPercent val="0"/>
              <c:showBubbleSize val="0"/>
            </c:dLbl>
            <c:dLbl>
              <c:idx val="35"/>
              <c:layout>
                <c:manualLayout>
                  <c:x val="-2.457482993197279E-2"/>
                  <c:y val="3.6762266695829687E-2"/>
                </c:manualLayout>
              </c:layout>
              <c:tx>
                <c:rich>
                  <a:bodyPr/>
                  <a:lstStyle/>
                  <a:p>
                    <a:r>
                      <a:rPr lang="en-US" smtClean="0"/>
                      <a:t>36</a:t>
                    </a:r>
                    <a:endParaRPr lang="en-US"/>
                  </a:p>
                </c:rich>
              </c:tx>
              <c:dLblPos val="r"/>
              <c:showLegendKey val="0"/>
              <c:showVal val="1"/>
              <c:showCatName val="0"/>
              <c:showSerName val="0"/>
              <c:showPercent val="0"/>
              <c:showBubbleSize val="0"/>
            </c:dLbl>
            <c:dLbl>
              <c:idx val="36"/>
              <c:layout/>
              <c:tx>
                <c:rich>
                  <a:bodyPr/>
                  <a:lstStyle/>
                  <a:p>
                    <a:r>
                      <a:rPr lang="en-US" smtClean="0"/>
                      <a:t>37</a:t>
                    </a:r>
                    <a:endParaRPr lang="en-US"/>
                  </a:p>
                </c:rich>
              </c:tx>
              <c:dLblPos val="b"/>
              <c:showLegendKey val="0"/>
              <c:showVal val="1"/>
              <c:showCatName val="0"/>
              <c:showSerName val="0"/>
              <c:showPercent val="0"/>
              <c:showBubbleSize val="0"/>
            </c:dLbl>
            <c:dLbl>
              <c:idx val="37"/>
              <c:layout/>
              <c:tx>
                <c:rich>
                  <a:bodyPr/>
                  <a:lstStyle/>
                  <a:p>
                    <a:r>
                      <a:rPr lang="en-US" smtClean="0"/>
                      <a:t>35</a:t>
                    </a:r>
                    <a:endParaRPr lang="en-US"/>
                  </a:p>
                </c:rich>
              </c:tx>
              <c:dLblPos val="b"/>
              <c:showLegendKey val="0"/>
              <c:showVal val="1"/>
              <c:showCatName val="0"/>
              <c:showSerName val="0"/>
              <c:showPercent val="0"/>
              <c:showBubbleSize val="0"/>
            </c:dLbl>
            <c:txPr>
              <a:bodyPr/>
              <a:lstStyle/>
              <a:p>
                <a:pPr>
                  <a:defRPr sz="1200" baseline="0">
                    <a:solidFill>
                      <a:schemeClr val="accent1"/>
                    </a:solidFill>
                  </a:defRPr>
                </a:pPr>
                <a:endParaRPr lang="en-US"/>
              </a:p>
            </c:txPr>
            <c:dLblPos val="b"/>
            <c:showLegendKey val="0"/>
            <c:showVal val="1"/>
            <c:showCatName val="0"/>
            <c:showSerName val="0"/>
            <c:showPercent val="0"/>
            <c:showBubbleSize val="0"/>
            <c:showLeaderLines val="0"/>
          </c:dLbls>
          <c:cat>
            <c:multiLvlStrRef>
              <c:f>Sheet1!$A$2:$B$41</c:f>
              <c:multiLvlStrCache>
                <c:ptCount val="40"/>
                <c:lvl>
                  <c:pt idx="1">
                    <c:v>Apr</c:v>
                  </c:pt>
                  <c:pt idx="2">
                    <c:v>May</c:v>
                  </c:pt>
                  <c:pt idx="3">
                    <c:v>Jun</c:v>
                  </c:pt>
                  <c:pt idx="4">
                    <c:v>Jul</c:v>
                  </c:pt>
                  <c:pt idx="5">
                    <c:v>Aug</c:v>
                  </c:pt>
                  <c:pt idx="6">
                    <c:v>Sep</c:v>
                  </c:pt>
                  <c:pt idx="7">
                    <c:v>Oct</c:v>
                  </c:pt>
                  <c:pt idx="8">
                    <c:v>Nov</c:v>
                  </c:pt>
                  <c:pt idx="9">
                    <c:v>Dec</c:v>
                  </c:pt>
                  <c:pt idx="10">
                    <c:v>Jan</c:v>
                  </c:pt>
                  <c:pt idx="11">
                    <c:v>Feb</c:v>
                  </c:pt>
                  <c:pt idx="12">
                    <c:v>Mar</c:v>
                  </c:pt>
                  <c:pt idx="13">
                    <c:v>Apr</c:v>
                  </c:pt>
                  <c:pt idx="14">
                    <c:v>May</c:v>
                  </c:pt>
                  <c:pt idx="15">
                    <c:v>Jun</c:v>
                  </c:pt>
                  <c:pt idx="16">
                    <c:v>Jul</c:v>
                  </c:pt>
                  <c:pt idx="17">
                    <c:v>Aug</c:v>
                  </c:pt>
                  <c:pt idx="18">
                    <c:v>Sep</c:v>
                  </c:pt>
                  <c:pt idx="19">
                    <c:v>Oct</c:v>
                  </c:pt>
                  <c:pt idx="20">
                    <c:v>Nov</c:v>
                  </c:pt>
                  <c:pt idx="21">
                    <c:v>Dec</c:v>
                  </c:pt>
                  <c:pt idx="22">
                    <c:v>Jan</c:v>
                  </c:pt>
                  <c:pt idx="23">
                    <c:v>Feb</c:v>
                  </c:pt>
                  <c:pt idx="24">
                    <c:v>Mar</c:v>
                  </c:pt>
                  <c:pt idx="25">
                    <c:v>Apr</c:v>
                  </c:pt>
                  <c:pt idx="26">
                    <c:v>May</c:v>
                  </c:pt>
                  <c:pt idx="27">
                    <c:v>Jun</c:v>
                  </c:pt>
                  <c:pt idx="28">
                    <c:v>Jul</c:v>
                  </c:pt>
                  <c:pt idx="29">
                    <c:v>Aug</c:v>
                  </c:pt>
                  <c:pt idx="30">
                    <c:v>Sep</c:v>
                  </c:pt>
                  <c:pt idx="31">
                    <c:v>Oct</c:v>
                  </c:pt>
                  <c:pt idx="32">
                    <c:v>Nov</c:v>
                  </c:pt>
                  <c:pt idx="35">
                    <c:v>Feb</c:v>
                  </c:pt>
                  <c:pt idx="36">
                    <c:v>Mar</c:v>
                  </c:pt>
                  <c:pt idx="37">
                    <c:v>Apr</c:v>
                  </c:pt>
                  <c:pt idx="39">
                    <c:v>Jun</c:v>
                  </c:pt>
                </c:lvl>
                <c:lvl>
                  <c:pt idx="0">
                    <c:v>2010</c:v>
                  </c:pt>
                  <c:pt idx="10">
                    <c:v>2011</c:v>
                  </c:pt>
                  <c:pt idx="22">
                    <c:v>2012</c:v>
                  </c:pt>
                  <c:pt idx="34">
                    <c:v>2013</c:v>
                  </c:pt>
                </c:lvl>
              </c:multiLvlStrCache>
            </c:multiLvlStrRef>
          </c:cat>
          <c:val>
            <c:numRef>
              <c:f>Sheet1!$C$2:$C$41</c:f>
              <c:numCache>
                <c:formatCode>0%</c:formatCode>
                <c:ptCount val="40"/>
                <c:pt idx="1">
                  <c:v>0.46</c:v>
                </c:pt>
                <c:pt idx="2">
                  <c:v>0.41</c:v>
                </c:pt>
                <c:pt idx="3">
                  <c:v>0.48</c:v>
                </c:pt>
                <c:pt idx="4">
                  <c:v>0.5</c:v>
                </c:pt>
                <c:pt idx="5">
                  <c:v>0.43</c:v>
                </c:pt>
                <c:pt idx="6">
                  <c:v>0.49</c:v>
                </c:pt>
                <c:pt idx="7">
                  <c:v>0.42</c:v>
                </c:pt>
                <c:pt idx="8">
                  <c:v>0.42</c:v>
                </c:pt>
                <c:pt idx="9">
                  <c:v>0.42</c:v>
                </c:pt>
                <c:pt idx="10">
                  <c:v>0.41</c:v>
                </c:pt>
                <c:pt idx="11">
                  <c:v>0.43</c:v>
                </c:pt>
                <c:pt idx="12">
                  <c:v>0.42</c:v>
                </c:pt>
                <c:pt idx="13">
                  <c:v>0.41</c:v>
                </c:pt>
                <c:pt idx="14">
                  <c:v>0.42</c:v>
                </c:pt>
                <c:pt idx="15">
                  <c:v>0.42</c:v>
                </c:pt>
                <c:pt idx="16">
                  <c:v>0.42</c:v>
                </c:pt>
                <c:pt idx="17">
                  <c:v>0.39</c:v>
                </c:pt>
                <c:pt idx="18">
                  <c:v>0.41</c:v>
                </c:pt>
                <c:pt idx="19">
                  <c:v>0.34</c:v>
                </c:pt>
                <c:pt idx="20">
                  <c:v>0.37</c:v>
                </c:pt>
                <c:pt idx="21">
                  <c:v>0.41</c:v>
                </c:pt>
                <c:pt idx="22">
                  <c:v>0.37</c:v>
                </c:pt>
                <c:pt idx="23">
                  <c:v>0.42</c:v>
                </c:pt>
                <c:pt idx="24">
                  <c:v>0.41</c:v>
                </c:pt>
                <c:pt idx="25">
                  <c:v>0.42</c:v>
                </c:pt>
                <c:pt idx="26">
                  <c:v>0.37</c:v>
                </c:pt>
                <c:pt idx="27">
                  <c:v>0.41</c:v>
                </c:pt>
                <c:pt idx="28">
                  <c:v>0.38</c:v>
                </c:pt>
                <c:pt idx="29">
                  <c:v>0.38</c:v>
                </c:pt>
                <c:pt idx="30">
                  <c:v>0.45</c:v>
                </c:pt>
                <c:pt idx="31">
                  <c:v>0.38</c:v>
                </c:pt>
                <c:pt idx="32">
                  <c:v>0.43</c:v>
                </c:pt>
                <c:pt idx="35">
                  <c:v>0.36</c:v>
                </c:pt>
                <c:pt idx="36">
                  <c:v>0.37</c:v>
                </c:pt>
                <c:pt idx="37">
                  <c:v>0.35</c:v>
                </c:pt>
                <c:pt idx="39">
                  <c:v>0.35</c:v>
                </c:pt>
              </c:numCache>
            </c:numRef>
          </c:val>
          <c:smooth val="0"/>
        </c:ser>
        <c:ser>
          <c:idx val="1"/>
          <c:order val="1"/>
          <c:tx>
            <c:strRef>
              <c:f>Sheet1!$D$1</c:f>
              <c:strCache>
                <c:ptCount val="1"/>
                <c:pt idx="0">
                  <c:v>Unfavorable</c:v>
                </c:pt>
              </c:strCache>
            </c:strRef>
          </c:tx>
          <c:spPr>
            <a:ln>
              <a:solidFill>
                <a:schemeClr val="bg2"/>
              </a:solidFill>
            </a:ln>
          </c:spPr>
          <c:marker>
            <c:symbol val="none"/>
          </c:marker>
          <c:dPt>
            <c:idx val="35"/>
            <c:bubble3D val="0"/>
            <c:spPr>
              <a:ln>
                <a:solidFill>
                  <a:schemeClr val="bg2"/>
                </a:solidFill>
                <a:prstDash val="solid"/>
              </a:ln>
            </c:spPr>
          </c:dPt>
          <c:dLbls>
            <c:dLbl>
              <c:idx val="1"/>
              <c:layout/>
              <c:tx>
                <c:rich>
                  <a:bodyPr/>
                  <a:lstStyle/>
                  <a:p>
                    <a:r>
                      <a:rPr lang="en-US" baseline="0" dirty="0" smtClean="0">
                        <a:solidFill>
                          <a:schemeClr val="bg2"/>
                        </a:solidFill>
                      </a:rPr>
                      <a:t>40</a:t>
                    </a:r>
                    <a:endParaRPr lang="en-US" dirty="0"/>
                  </a:p>
                </c:rich>
              </c:tx>
              <c:dLblPos val="b"/>
              <c:showLegendKey val="0"/>
              <c:showVal val="1"/>
              <c:showCatName val="0"/>
              <c:showSerName val="0"/>
              <c:showPercent val="0"/>
              <c:showBubbleSize val="0"/>
            </c:dLbl>
            <c:dLbl>
              <c:idx val="2"/>
              <c:layout/>
              <c:tx>
                <c:rich>
                  <a:bodyPr/>
                  <a:lstStyle/>
                  <a:p>
                    <a:r>
                      <a:rPr lang="en-US" baseline="0" dirty="0" smtClean="0">
                        <a:solidFill>
                          <a:schemeClr val="bg2"/>
                        </a:solidFill>
                      </a:rPr>
                      <a:t>44</a:t>
                    </a:r>
                    <a:endParaRPr lang="en-US" dirty="0"/>
                  </a:p>
                </c:rich>
              </c:tx>
              <c:dLblPos val="t"/>
              <c:showLegendKey val="0"/>
              <c:showVal val="1"/>
              <c:showCatName val="0"/>
              <c:showSerName val="0"/>
              <c:showPercent val="0"/>
              <c:showBubbleSize val="0"/>
            </c:dLbl>
            <c:dLbl>
              <c:idx val="3"/>
              <c:layout/>
              <c:tx>
                <c:rich>
                  <a:bodyPr/>
                  <a:lstStyle/>
                  <a:p>
                    <a:r>
                      <a:rPr lang="en-US" baseline="0" dirty="0" smtClean="0">
                        <a:solidFill>
                          <a:schemeClr val="bg2"/>
                        </a:solidFill>
                      </a:rPr>
                      <a:t>41</a:t>
                    </a:r>
                    <a:endParaRPr lang="en-US" dirty="0"/>
                  </a:p>
                </c:rich>
              </c:tx>
              <c:dLblPos val="b"/>
              <c:showLegendKey val="0"/>
              <c:showVal val="1"/>
              <c:showCatName val="0"/>
              <c:showSerName val="0"/>
              <c:showPercent val="0"/>
              <c:showBubbleSize val="0"/>
            </c:dLbl>
            <c:dLbl>
              <c:idx val="4"/>
              <c:layout/>
              <c:tx>
                <c:rich>
                  <a:bodyPr/>
                  <a:lstStyle/>
                  <a:p>
                    <a:r>
                      <a:rPr lang="en-US" baseline="0" dirty="0" smtClean="0">
                        <a:solidFill>
                          <a:schemeClr val="bg2"/>
                        </a:solidFill>
                      </a:rPr>
                      <a:t>35</a:t>
                    </a:r>
                    <a:endParaRPr lang="en-US" dirty="0"/>
                  </a:p>
                </c:rich>
              </c:tx>
              <c:dLblPos val="b"/>
              <c:showLegendKey val="0"/>
              <c:showVal val="1"/>
              <c:showCatName val="0"/>
              <c:showSerName val="0"/>
              <c:showPercent val="0"/>
              <c:showBubbleSize val="0"/>
            </c:dLbl>
            <c:dLbl>
              <c:idx val="5"/>
              <c:layout/>
              <c:tx>
                <c:rich>
                  <a:bodyPr/>
                  <a:lstStyle/>
                  <a:p>
                    <a:r>
                      <a:rPr lang="en-US" baseline="0" dirty="0" smtClean="0">
                        <a:solidFill>
                          <a:schemeClr val="bg2"/>
                        </a:solidFill>
                      </a:rPr>
                      <a:t>45</a:t>
                    </a:r>
                    <a:endParaRPr lang="en-US" dirty="0"/>
                  </a:p>
                </c:rich>
              </c:tx>
              <c:dLblPos val="t"/>
              <c:showLegendKey val="0"/>
              <c:showVal val="1"/>
              <c:showCatName val="0"/>
              <c:showSerName val="0"/>
              <c:showPercent val="0"/>
              <c:showBubbleSize val="0"/>
            </c:dLbl>
            <c:dLbl>
              <c:idx val="6"/>
              <c:layout/>
              <c:tx>
                <c:rich>
                  <a:bodyPr/>
                  <a:lstStyle/>
                  <a:p>
                    <a:r>
                      <a:rPr lang="en-US" baseline="0" dirty="0" smtClean="0">
                        <a:solidFill>
                          <a:schemeClr val="bg2"/>
                        </a:solidFill>
                      </a:rPr>
                      <a:t>40</a:t>
                    </a:r>
                    <a:endParaRPr lang="en-US" dirty="0"/>
                  </a:p>
                </c:rich>
              </c:tx>
              <c:dLblPos val="b"/>
              <c:showLegendKey val="0"/>
              <c:showVal val="1"/>
              <c:showCatName val="0"/>
              <c:showSerName val="0"/>
              <c:showPercent val="0"/>
              <c:showBubbleSize val="0"/>
            </c:dLbl>
            <c:dLbl>
              <c:idx val="7"/>
              <c:layout/>
              <c:tx>
                <c:rich>
                  <a:bodyPr/>
                  <a:lstStyle/>
                  <a:p>
                    <a:r>
                      <a:rPr lang="en-US" baseline="0" dirty="0" smtClean="0">
                        <a:solidFill>
                          <a:schemeClr val="bg2"/>
                        </a:solidFill>
                      </a:rPr>
                      <a:t>44</a:t>
                    </a:r>
                    <a:endParaRPr lang="en-US" dirty="0"/>
                  </a:p>
                </c:rich>
              </c:tx>
              <c:dLblPos val="t"/>
              <c:showLegendKey val="0"/>
              <c:showVal val="1"/>
              <c:showCatName val="0"/>
              <c:showSerName val="0"/>
              <c:showPercent val="0"/>
              <c:showBubbleSize val="0"/>
            </c:dLbl>
            <c:dLbl>
              <c:idx val="8"/>
              <c:layout/>
              <c:tx>
                <c:rich>
                  <a:bodyPr/>
                  <a:lstStyle/>
                  <a:p>
                    <a:r>
                      <a:rPr lang="en-US" baseline="0" dirty="0" smtClean="0">
                        <a:solidFill>
                          <a:schemeClr val="bg2"/>
                        </a:solidFill>
                      </a:rPr>
                      <a:t>40</a:t>
                    </a:r>
                    <a:endParaRPr lang="en-US" dirty="0"/>
                  </a:p>
                </c:rich>
              </c:tx>
              <c:dLblPos val="b"/>
              <c:showLegendKey val="0"/>
              <c:showVal val="1"/>
              <c:showCatName val="0"/>
              <c:showSerName val="0"/>
              <c:showPercent val="0"/>
              <c:showBubbleSize val="0"/>
            </c:dLbl>
            <c:dLbl>
              <c:idx val="9"/>
              <c:layout/>
              <c:tx>
                <c:rich>
                  <a:bodyPr/>
                  <a:lstStyle/>
                  <a:p>
                    <a:r>
                      <a:rPr lang="en-US" baseline="0" dirty="0" smtClean="0">
                        <a:solidFill>
                          <a:schemeClr val="bg2"/>
                        </a:solidFill>
                      </a:rPr>
                      <a:t>41</a:t>
                    </a:r>
                    <a:endParaRPr lang="en-US" dirty="0"/>
                  </a:p>
                </c:rich>
              </c:tx>
              <c:dLblPos val="b"/>
              <c:showLegendKey val="0"/>
              <c:showVal val="1"/>
              <c:showCatName val="0"/>
              <c:showSerName val="0"/>
              <c:showPercent val="0"/>
              <c:showBubbleSize val="0"/>
            </c:dLbl>
            <c:dLbl>
              <c:idx val="10"/>
              <c:layout/>
              <c:tx>
                <c:rich>
                  <a:bodyPr/>
                  <a:lstStyle/>
                  <a:p>
                    <a:r>
                      <a:rPr lang="en-US" baseline="0" dirty="0" smtClean="0">
                        <a:solidFill>
                          <a:schemeClr val="bg2"/>
                        </a:solidFill>
                      </a:rPr>
                      <a:t>50</a:t>
                    </a:r>
                    <a:endParaRPr lang="en-US" dirty="0"/>
                  </a:p>
                </c:rich>
              </c:tx>
              <c:dLblPos val="t"/>
              <c:showLegendKey val="0"/>
              <c:showVal val="1"/>
              <c:showCatName val="0"/>
              <c:showSerName val="0"/>
              <c:showPercent val="0"/>
              <c:showBubbleSize val="0"/>
            </c:dLbl>
            <c:dLbl>
              <c:idx val="11"/>
              <c:layout/>
              <c:tx>
                <c:rich>
                  <a:bodyPr/>
                  <a:lstStyle/>
                  <a:p>
                    <a:r>
                      <a:rPr lang="en-US" baseline="0" dirty="0" smtClean="0">
                        <a:solidFill>
                          <a:schemeClr val="bg2"/>
                        </a:solidFill>
                      </a:rPr>
                      <a:t>48</a:t>
                    </a:r>
                    <a:endParaRPr lang="en-US" dirty="0"/>
                  </a:p>
                </c:rich>
              </c:tx>
              <c:dLblPos val="t"/>
              <c:showLegendKey val="0"/>
              <c:showVal val="1"/>
              <c:showCatName val="0"/>
              <c:showSerName val="0"/>
              <c:showPercent val="0"/>
              <c:showBubbleSize val="0"/>
            </c:dLbl>
            <c:dLbl>
              <c:idx val="12"/>
              <c:layout/>
              <c:tx>
                <c:rich>
                  <a:bodyPr/>
                  <a:lstStyle/>
                  <a:p>
                    <a:r>
                      <a:rPr lang="en-US" baseline="0" dirty="0" smtClean="0">
                        <a:solidFill>
                          <a:schemeClr val="bg2"/>
                        </a:solidFill>
                      </a:rPr>
                      <a:t>46</a:t>
                    </a:r>
                    <a:endParaRPr lang="en-US" dirty="0"/>
                  </a:p>
                </c:rich>
              </c:tx>
              <c:dLblPos val="t"/>
              <c:showLegendKey val="0"/>
              <c:showVal val="1"/>
              <c:showCatName val="0"/>
              <c:showSerName val="0"/>
              <c:showPercent val="0"/>
              <c:showBubbleSize val="0"/>
            </c:dLbl>
            <c:dLbl>
              <c:idx val="13"/>
              <c:layout/>
              <c:tx>
                <c:rich>
                  <a:bodyPr/>
                  <a:lstStyle/>
                  <a:p>
                    <a:r>
                      <a:rPr lang="en-US" baseline="0" dirty="0" smtClean="0">
                        <a:solidFill>
                          <a:schemeClr val="bg2"/>
                        </a:solidFill>
                      </a:rPr>
                      <a:t>41</a:t>
                    </a:r>
                    <a:endParaRPr lang="en-US" dirty="0"/>
                  </a:p>
                </c:rich>
              </c:tx>
              <c:dLblPos val="t"/>
              <c:showLegendKey val="0"/>
              <c:showVal val="1"/>
              <c:showCatName val="0"/>
              <c:showSerName val="0"/>
              <c:showPercent val="0"/>
              <c:showBubbleSize val="0"/>
            </c:dLbl>
            <c:dLbl>
              <c:idx val="14"/>
              <c:layout/>
              <c:tx>
                <c:rich>
                  <a:bodyPr/>
                  <a:lstStyle/>
                  <a:p>
                    <a:r>
                      <a:rPr lang="en-US" baseline="0" dirty="0" smtClean="0">
                        <a:solidFill>
                          <a:schemeClr val="bg2"/>
                        </a:solidFill>
                      </a:rPr>
                      <a:t>44</a:t>
                    </a:r>
                    <a:endParaRPr lang="en-US" dirty="0"/>
                  </a:p>
                </c:rich>
              </c:tx>
              <c:dLblPos val="t"/>
              <c:showLegendKey val="0"/>
              <c:showVal val="1"/>
              <c:showCatName val="0"/>
              <c:showSerName val="0"/>
              <c:showPercent val="0"/>
              <c:showBubbleSize val="0"/>
            </c:dLbl>
            <c:dLbl>
              <c:idx val="15"/>
              <c:layout/>
              <c:tx>
                <c:rich>
                  <a:bodyPr/>
                  <a:lstStyle/>
                  <a:p>
                    <a:r>
                      <a:rPr lang="en-US" baseline="0" dirty="0" smtClean="0">
                        <a:solidFill>
                          <a:schemeClr val="bg2"/>
                        </a:solidFill>
                      </a:rPr>
                      <a:t>46</a:t>
                    </a:r>
                    <a:endParaRPr lang="en-US" dirty="0"/>
                  </a:p>
                </c:rich>
              </c:tx>
              <c:dLblPos val="t"/>
              <c:showLegendKey val="0"/>
              <c:showVal val="1"/>
              <c:showCatName val="0"/>
              <c:showSerName val="0"/>
              <c:showPercent val="0"/>
              <c:showBubbleSize val="0"/>
            </c:dLbl>
            <c:dLbl>
              <c:idx val="16"/>
              <c:layout/>
              <c:tx>
                <c:rich>
                  <a:bodyPr/>
                  <a:lstStyle/>
                  <a:p>
                    <a:r>
                      <a:rPr lang="en-US" baseline="0" dirty="0" smtClean="0">
                        <a:solidFill>
                          <a:schemeClr val="bg2"/>
                        </a:solidFill>
                      </a:rPr>
                      <a:t>43</a:t>
                    </a:r>
                    <a:endParaRPr lang="en-US" dirty="0"/>
                  </a:p>
                </c:rich>
              </c:tx>
              <c:dLblPos val="t"/>
              <c:showLegendKey val="0"/>
              <c:showVal val="1"/>
              <c:showCatName val="0"/>
              <c:showSerName val="0"/>
              <c:showPercent val="0"/>
              <c:showBubbleSize val="0"/>
            </c:dLbl>
            <c:dLbl>
              <c:idx val="17"/>
              <c:layout/>
              <c:tx>
                <c:rich>
                  <a:bodyPr/>
                  <a:lstStyle/>
                  <a:p>
                    <a:r>
                      <a:rPr lang="en-US" baseline="0" dirty="0" smtClean="0">
                        <a:solidFill>
                          <a:schemeClr val="bg2"/>
                        </a:solidFill>
                      </a:rPr>
                      <a:t>44</a:t>
                    </a:r>
                    <a:endParaRPr lang="en-US" dirty="0"/>
                  </a:p>
                </c:rich>
              </c:tx>
              <c:dLblPos val="t"/>
              <c:showLegendKey val="0"/>
              <c:showVal val="1"/>
              <c:showCatName val="0"/>
              <c:showSerName val="0"/>
              <c:showPercent val="0"/>
              <c:showBubbleSize val="0"/>
            </c:dLbl>
            <c:dLbl>
              <c:idx val="18"/>
              <c:layout/>
              <c:tx>
                <c:rich>
                  <a:bodyPr/>
                  <a:lstStyle/>
                  <a:p>
                    <a:r>
                      <a:rPr lang="en-US" baseline="0" dirty="0" smtClean="0">
                        <a:solidFill>
                          <a:schemeClr val="bg2"/>
                        </a:solidFill>
                      </a:rPr>
                      <a:t>43</a:t>
                    </a:r>
                    <a:endParaRPr lang="en-US" dirty="0"/>
                  </a:p>
                </c:rich>
              </c:tx>
              <c:dLblPos val="t"/>
              <c:showLegendKey val="0"/>
              <c:showVal val="1"/>
              <c:showCatName val="0"/>
              <c:showSerName val="0"/>
              <c:showPercent val="0"/>
              <c:showBubbleSize val="0"/>
            </c:dLbl>
            <c:dLbl>
              <c:idx val="19"/>
              <c:layout/>
              <c:tx>
                <c:rich>
                  <a:bodyPr/>
                  <a:lstStyle/>
                  <a:p>
                    <a:r>
                      <a:rPr lang="en-US" baseline="0" dirty="0" smtClean="0">
                        <a:solidFill>
                          <a:schemeClr val="bg2"/>
                        </a:solidFill>
                      </a:rPr>
                      <a:t>51</a:t>
                    </a:r>
                    <a:endParaRPr lang="en-US" dirty="0"/>
                  </a:p>
                </c:rich>
              </c:tx>
              <c:dLblPos val="t"/>
              <c:showLegendKey val="0"/>
              <c:showVal val="1"/>
              <c:showCatName val="0"/>
              <c:showSerName val="0"/>
              <c:showPercent val="0"/>
              <c:showBubbleSize val="0"/>
            </c:dLbl>
            <c:dLbl>
              <c:idx val="20"/>
              <c:layout/>
              <c:tx>
                <c:rich>
                  <a:bodyPr/>
                  <a:lstStyle/>
                  <a:p>
                    <a:r>
                      <a:rPr lang="en-US" baseline="0" dirty="0" smtClean="0">
                        <a:solidFill>
                          <a:schemeClr val="bg2"/>
                        </a:solidFill>
                      </a:rPr>
                      <a:t>44</a:t>
                    </a:r>
                    <a:endParaRPr lang="en-US" dirty="0"/>
                  </a:p>
                </c:rich>
              </c:tx>
              <c:dLblPos val="t"/>
              <c:showLegendKey val="0"/>
              <c:showVal val="1"/>
              <c:showCatName val="0"/>
              <c:showSerName val="0"/>
              <c:showPercent val="0"/>
              <c:showBubbleSize val="0"/>
            </c:dLbl>
            <c:dLbl>
              <c:idx val="21"/>
              <c:layout/>
              <c:tx>
                <c:rich>
                  <a:bodyPr/>
                  <a:lstStyle/>
                  <a:p>
                    <a:r>
                      <a:rPr lang="en-US" baseline="0" dirty="0" smtClean="0">
                        <a:solidFill>
                          <a:schemeClr val="bg2"/>
                        </a:solidFill>
                      </a:rPr>
                      <a:t>43</a:t>
                    </a:r>
                    <a:endParaRPr lang="en-US" dirty="0"/>
                  </a:p>
                </c:rich>
              </c:tx>
              <c:dLblPos val="t"/>
              <c:showLegendKey val="0"/>
              <c:showVal val="1"/>
              <c:showCatName val="0"/>
              <c:showSerName val="0"/>
              <c:showPercent val="0"/>
              <c:showBubbleSize val="0"/>
            </c:dLbl>
            <c:dLbl>
              <c:idx val="22"/>
              <c:layout/>
              <c:tx>
                <c:rich>
                  <a:bodyPr/>
                  <a:lstStyle/>
                  <a:p>
                    <a:r>
                      <a:rPr lang="en-US" baseline="0" dirty="0" smtClean="0">
                        <a:solidFill>
                          <a:schemeClr val="bg2"/>
                        </a:solidFill>
                      </a:rPr>
                      <a:t>44</a:t>
                    </a:r>
                    <a:endParaRPr lang="en-US" dirty="0"/>
                  </a:p>
                </c:rich>
              </c:tx>
              <c:dLblPos val="t"/>
              <c:showLegendKey val="0"/>
              <c:showVal val="1"/>
              <c:showCatName val="0"/>
              <c:showSerName val="0"/>
              <c:showPercent val="0"/>
              <c:showBubbleSize val="0"/>
            </c:dLbl>
            <c:dLbl>
              <c:idx val="23"/>
              <c:layout/>
              <c:tx>
                <c:rich>
                  <a:bodyPr/>
                  <a:lstStyle/>
                  <a:p>
                    <a:r>
                      <a:rPr lang="en-US" baseline="0" dirty="0" smtClean="0">
                        <a:solidFill>
                          <a:schemeClr val="bg2"/>
                        </a:solidFill>
                      </a:rPr>
                      <a:t>43</a:t>
                    </a:r>
                    <a:endParaRPr lang="en-US" dirty="0"/>
                  </a:p>
                </c:rich>
              </c:tx>
              <c:dLblPos val="t"/>
              <c:showLegendKey val="0"/>
              <c:showVal val="1"/>
              <c:showCatName val="0"/>
              <c:showSerName val="0"/>
              <c:showPercent val="0"/>
              <c:showBubbleSize val="0"/>
            </c:dLbl>
            <c:dLbl>
              <c:idx val="24"/>
              <c:layout/>
              <c:tx>
                <c:rich>
                  <a:bodyPr/>
                  <a:lstStyle/>
                  <a:p>
                    <a:r>
                      <a:rPr lang="en-US" baseline="0" dirty="0" smtClean="0">
                        <a:solidFill>
                          <a:schemeClr val="bg2"/>
                        </a:solidFill>
                      </a:rPr>
                      <a:t>40</a:t>
                    </a:r>
                    <a:endParaRPr lang="en-US" dirty="0"/>
                  </a:p>
                </c:rich>
              </c:tx>
              <c:dLblPos val="b"/>
              <c:showLegendKey val="0"/>
              <c:showVal val="1"/>
              <c:showCatName val="0"/>
              <c:showSerName val="0"/>
              <c:showPercent val="0"/>
              <c:showBubbleSize val="0"/>
            </c:dLbl>
            <c:dLbl>
              <c:idx val="25"/>
              <c:layout/>
              <c:tx>
                <c:rich>
                  <a:bodyPr/>
                  <a:lstStyle/>
                  <a:p>
                    <a:r>
                      <a:rPr lang="en-US" baseline="0" dirty="0" smtClean="0">
                        <a:solidFill>
                          <a:schemeClr val="bg2"/>
                        </a:solidFill>
                      </a:rPr>
                      <a:t>43</a:t>
                    </a:r>
                    <a:endParaRPr lang="en-US" dirty="0"/>
                  </a:p>
                </c:rich>
              </c:tx>
              <c:dLblPos val="t"/>
              <c:showLegendKey val="0"/>
              <c:showVal val="1"/>
              <c:showCatName val="0"/>
              <c:showSerName val="0"/>
              <c:showPercent val="0"/>
              <c:showBubbleSize val="0"/>
            </c:dLbl>
            <c:dLbl>
              <c:idx val="26"/>
              <c:layout/>
              <c:tx>
                <c:rich>
                  <a:bodyPr/>
                  <a:lstStyle/>
                  <a:p>
                    <a:r>
                      <a:rPr lang="en-US" baseline="0" dirty="0" smtClean="0">
                        <a:solidFill>
                          <a:schemeClr val="bg2"/>
                        </a:solidFill>
                      </a:rPr>
                      <a:t>44</a:t>
                    </a:r>
                    <a:endParaRPr lang="en-US" dirty="0"/>
                  </a:p>
                </c:rich>
              </c:tx>
              <c:dLblPos val="t"/>
              <c:showLegendKey val="0"/>
              <c:showVal val="1"/>
              <c:showCatName val="0"/>
              <c:showSerName val="0"/>
              <c:showPercent val="0"/>
              <c:showBubbleSize val="0"/>
            </c:dLbl>
            <c:dLbl>
              <c:idx val="27"/>
              <c:layout/>
              <c:tx>
                <c:rich>
                  <a:bodyPr/>
                  <a:lstStyle/>
                  <a:p>
                    <a:r>
                      <a:rPr lang="en-US" baseline="0" dirty="0" smtClean="0">
                        <a:solidFill>
                          <a:schemeClr val="bg2"/>
                        </a:solidFill>
                      </a:rPr>
                      <a:t>41</a:t>
                    </a:r>
                    <a:endParaRPr lang="en-US" dirty="0"/>
                  </a:p>
                </c:rich>
              </c:tx>
              <c:dLblPos val="t"/>
              <c:showLegendKey val="0"/>
              <c:showVal val="1"/>
              <c:showCatName val="0"/>
              <c:showSerName val="0"/>
              <c:showPercent val="0"/>
              <c:showBubbleSize val="0"/>
            </c:dLbl>
            <c:dLbl>
              <c:idx val="28"/>
              <c:layout/>
              <c:tx>
                <c:rich>
                  <a:bodyPr/>
                  <a:lstStyle/>
                  <a:p>
                    <a:r>
                      <a:rPr lang="en-US" baseline="0" dirty="0" smtClean="0">
                        <a:solidFill>
                          <a:schemeClr val="bg2"/>
                        </a:solidFill>
                      </a:rPr>
                      <a:t>44</a:t>
                    </a:r>
                    <a:endParaRPr lang="en-US" dirty="0"/>
                  </a:p>
                </c:rich>
              </c:tx>
              <c:dLblPos val="t"/>
              <c:showLegendKey val="0"/>
              <c:showVal val="1"/>
              <c:showCatName val="0"/>
              <c:showSerName val="0"/>
              <c:showPercent val="0"/>
              <c:showBubbleSize val="0"/>
            </c:dLbl>
            <c:dLbl>
              <c:idx val="29"/>
              <c:layout/>
              <c:tx>
                <c:rich>
                  <a:bodyPr/>
                  <a:lstStyle/>
                  <a:p>
                    <a:r>
                      <a:rPr lang="en-US" baseline="0" dirty="0" smtClean="0">
                        <a:solidFill>
                          <a:schemeClr val="bg2"/>
                        </a:solidFill>
                      </a:rPr>
                      <a:t>43</a:t>
                    </a:r>
                    <a:endParaRPr lang="en-US" dirty="0"/>
                  </a:p>
                </c:rich>
              </c:tx>
              <c:dLblPos val="t"/>
              <c:showLegendKey val="0"/>
              <c:showVal val="1"/>
              <c:showCatName val="0"/>
              <c:showSerName val="0"/>
              <c:showPercent val="0"/>
              <c:showBubbleSize val="0"/>
            </c:dLbl>
            <c:dLbl>
              <c:idx val="30"/>
              <c:layout/>
              <c:tx>
                <c:rich>
                  <a:bodyPr/>
                  <a:lstStyle/>
                  <a:p>
                    <a:r>
                      <a:rPr lang="en-US" baseline="0" dirty="0" smtClean="0">
                        <a:solidFill>
                          <a:schemeClr val="bg2"/>
                        </a:solidFill>
                      </a:rPr>
                      <a:t>40</a:t>
                    </a:r>
                    <a:endParaRPr lang="en-US" dirty="0"/>
                  </a:p>
                </c:rich>
              </c:tx>
              <c:dLblPos val="b"/>
              <c:showLegendKey val="0"/>
              <c:showVal val="1"/>
              <c:showCatName val="0"/>
              <c:showSerName val="0"/>
              <c:showPercent val="0"/>
              <c:showBubbleSize val="0"/>
            </c:dLbl>
            <c:dLbl>
              <c:idx val="31"/>
              <c:layout/>
              <c:tx>
                <c:rich>
                  <a:bodyPr/>
                  <a:lstStyle/>
                  <a:p>
                    <a:r>
                      <a:rPr lang="en-US" baseline="0" dirty="0" smtClean="0">
                        <a:solidFill>
                          <a:schemeClr val="bg2"/>
                        </a:solidFill>
                      </a:rPr>
                      <a:t>43</a:t>
                    </a:r>
                    <a:endParaRPr lang="en-US" dirty="0"/>
                  </a:p>
                </c:rich>
              </c:tx>
              <c:dLblPos val="t"/>
              <c:showLegendKey val="0"/>
              <c:showVal val="1"/>
              <c:showCatName val="0"/>
              <c:showSerName val="0"/>
              <c:showPercent val="0"/>
              <c:showBubbleSize val="0"/>
            </c:dLbl>
            <c:dLbl>
              <c:idx val="32"/>
              <c:layout>
                <c:manualLayout>
                  <c:x val="-1.4565334281131525E-2"/>
                  <c:y val="4.5442822251385247E-2"/>
                </c:manualLayout>
              </c:layout>
              <c:tx>
                <c:rich>
                  <a:bodyPr/>
                  <a:lstStyle/>
                  <a:p>
                    <a:r>
                      <a:rPr lang="en-US" dirty="0" smtClean="0">
                        <a:solidFill>
                          <a:schemeClr val="bg2"/>
                        </a:solidFill>
                      </a:rPr>
                      <a:t>39</a:t>
                    </a:r>
                    <a:endParaRPr lang="en-US" dirty="0"/>
                  </a:p>
                </c:rich>
              </c:tx>
              <c:dLblPos val="r"/>
              <c:showLegendKey val="0"/>
              <c:showVal val="1"/>
              <c:showCatName val="0"/>
              <c:showSerName val="0"/>
              <c:showPercent val="0"/>
              <c:showBubbleSize val="0"/>
            </c:dLbl>
            <c:dLbl>
              <c:idx val="35"/>
              <c:layout/>
              <c:tx>
                <c:rich>
                  <a:bodyPr/>
                  <a:lstStyle/>
                  <a:p>
                    <a:r>
                      <a:rPr lang="en-US" smtClean="0">
                        <a:solidFill>
                          <a:schemeClr val="bg2"/>
                        </a:solidFill>
                      </a:rPr>
                      <a:t>42</a:t>
                    </a:r>
                    <a:endParaRPr lang="en-US"/>
                  </a:p>
                </c:rich>
              </c:tx>
              <c:dLblPos val="t"/>
              <c:showLegendKey val="0"/>
              <c:showVal val="1"/>
              <c:showCatName val="0"/>
              <c:showSerName val="0"/>
              <c:showPercent val="0"/>
              <c:showBubbleSize val="0"/>
            </c:dLbl>
            <c:dLbl>
              <c:idx val="36"/>
              <c:layout/>
              <c:tx>
                <c:rich>
                  <a:bodyPr/>
                  <a:lstStyle/>
                  <a:p>
                    <a:r>
                      <a:rPr lang="en-US" smtClean="0">
                        <a:solidFill>
                          <a:schemeClr val="bg2"/>
                        </a:solidFill>
                      </a:rPr>
                      <a:t>40</a:t>
                    </a:r>
                    <a:endParaRPr lang="en-US"/>
                  </a:p>
                </c:rich>
              </c:tx>
              <c:dLblPos val="t"/>
              <c:showLegendKey val="0"/>
              <c:showVal val="1"/>
              <c:showCatName val="0"/>
              <c:showSerName val="0"/>
              <c:showPercent val="0"/>
              <c:showBubbleSize val="0"/>
            </c:dLbl>
            <c:dLbl>
              <c:idx val="37"/>
              <c:layout/>
              <c:tx>
                <c:rich>
                  <a:bodyPr/>
                  <a:lstStyle/>
                  <a:p>
                    <a:r>
                      <a:rPr lang="en-US" smtClean="0"/>
                      <a:t>40</a:t>
                    </a:r>
                    <a:endParaRPr lang="en-US"/>
                  </a:p>
                </c:rich>
              </c:tx>
              <c:dLblPos val="t"/>
              <c:showLegendKey val="0"/>
              <c:showVal val="1"/>
              <c:showCatName val="0"/>
              <c:showSerName val="0"/>
              <c:showPercent val="0"/>
              <c:showBubbleSize val="0"/>
            </c:dLbl>
            <c:txPr>
              <a:bodyPr/>
              <a:lstStyle/>
              <a:p>
                <a:pPr>
                  <a:defRPr sz="1200" baseline="0">
                    <a:solidFill>
                      <a:schemeClr val="bg2"/>
                    </a:solidFill>
                  </a:defRPr>
                </a:pPr>
                <a:endParaRPr lang="en-US"/>
              </a:p>
            </c:txPr>
            <c:dLblPos val="t"/>
            <c:showLegendKey val="0"/>
            <c:showVal val="1"/>
            <c:showCatName val="0"/>
            <c:showSerName val="0"/>
            <c:showPercent val="0"/>
            <c:showBubbleSize val="0"/>
            <c:showLeaderLines val="0"/>
          </c:dLbls>
          <c:cat>
            <c:multiLvlStrRef>
              <c:f>Sheet1!$A$2:$B$41</c:f>
              <c:multiLvlStrCache>
                <c:ptCount val="40"/>
                <c:lvl>
                  <c:pt idx="1">
                    <c:v>Apr</c:v>
                  </c:pt>
                  <c:pt idx="2">
                    <c:v>May</c:v>
                  </c:pt>
                  <c:pt idx="3">
                    <c:v>Jun</c:v>
                  </c:pt>
                  <c:pt idx="4">
                    <c:v>Jul</c:v>
                  </c:pt>
                  <c:pt idx="5">
                    <c:v>Aug</c:v>
                  </c:pt>
                  <c:pt idx="6">
                    <c:v>Sep</c:v>
                  </c:pt>
                  <c:pt idx="7">
                    <c:v>Oct</c:v>
                  </c:pt>
                  <c:pt idx="8">
                    <c:v>Nov</c:v>
                  </c:pt>
                  <c:pt idx="9">
                    <c:v>Dec</c:v>
                  </c:pt>
                  <c:pt idx="10">
                    <c:v>Jan</c:v>
                  </c:pt>
                  <c:pt idx="11">
                    <c:v>Feb</c:v>
                  </c:pt>
                  <c:pt idx="12">
                    <c:v>Mar</c:v>
                  </c:pt>
                  <c:pt idx="13">
                    <c:v>Apr</c:v>
                  </c:pt>
                  <c:pt idx="14">
                    <c:v>May</c:v>
                  </c:pt>
                  <c:pt idx="15">
                    <c:v>Jun</c:v>
                  </c:pt>
                  <c:pt idx="16">
                    <c:v>Jul</c:v>
                  </c:pt>
                  <c:pt idx="17">
                    <c:v>Aug</c:v>
                  </c:pt>
                  <c:pt idx="18">
                    <c:v>Sep</c:v>
                  </c:pt>
                  <c:pt idx="19">
                    <c:v>Oct</c:v>
                  </c:pt>
                  <c:pt idx="20">
                    <c:v>Nov</c:v>
                  </c:pt>
                  <c:pt idx="21">
                    <c:v>Dec</c:v>
                  </c:pt>
                  <c:pt idx="22">
                    <c:v>Jan</c:v>
                  </c:pt>
                  <c:pt idx="23">
                    <c:v>Feb</c:v>
                  </c:pt>
                  <c:pt idx="24">
                    <c:v>Mar</c:v>
                  </c:pt>
                  <c:pt idx="25">
                    <c:v>Apr</c:v>
                  </c:pt>
                  <c:pt idx="26">
                    <c:v>May</c:v>
                  </c:pt>
                  <c:pt idx="27">
                    <c:v>Jun</c:v>
                  </c:pt>
                  <c:pt idx="28">
                    <c:v>Jul</c:v>
                  </c:pt>
                  <c:pt idx="29">
                    <c:v>Aug</c:v>
                  </c:pt>
                  <c:pt idx="30">
                    <c:v>Sep</c:v>
                  </c:pt>
                  <c:pt idx="31">
                    <c:v>Oct</c:v>
                  </c:pt>
                  <c:pt idx="32">
                    <c:v>Nov</c:v>
                  </c:pt>
                  <c:pt idx="35">
                    <c:v>Feb</c:v>
                  </c:pt>
                  <c:pt idx="36">
                    <c:v>Mar</c:v>
                  </c:pt>
                  <c:pt idx="37">
                    <c:v>Apr</c:v>
                  </c:pt>
                  <c:pt idx="39">
                    <c:v>Jun</c:v>
                  </c:pt>
                </c:lvl>
                <c:lvl>
                  <c:pt idx="0">
                    <c:v>2010</c:v>
                  </c:pt>
                  <c:pt idx="10">
                    <c:v>2011</c:v>
                  </c:pt>
                  <c:pt idx="22">
                    <c:v>2012</c:v>
                  </c:pt>
                  <c:pt idx="34">
                    <c:v>2013</c:v>
                  </c:pt>
                </c:lvl>
              </c:multiLvlStrCache>
            </c:multiLvlStrRef>
          </c:cat>
          <c:val>
            <c:numRef>
              <c:f>Sheet1!$D$2:$D$41</c:f>
              <c:numCache>
                <c:formatCode>0%</c:formatCode>
                <c:ptCount val="40"/>
                <c:pt idx="1">
                  <c:v>0.4</c:v>
                </c:pt>
                <c:pt idx="2">
                  <c:v>0.44</c:v>
                </c:pt>
                <c:pt idx="3">
                  <c:v>0.41</c:v>
                </c:pt>
                <c:pt idx="4">
                  <c:v>0.35</c:v>
                </c:pt>
                <c:pt idx="5">
                  <c:v>0.45</c:v>
                </c:pt>
                <c:pt idx="6">
                  <c:v>0.4</c:v>
                </c:pt>
                <c:pt idx="7">
                  <c:v>0.44</c:v>
                </c:pt>
                <c:pt idx="8">
                  <c:v>0.4</c:v>
                </c:pt>
                <c:pt idx="9">
                  <c:v>0.41</c:v>
                </c:pt>
                <c:pt idx="10">
                  <c:v>0.5</c:v>
                </c:pt>
                <c:pt idx="11">
                  <c:v>0.48</c:v>
                </c:pt>
                <c:pt idx="12">
                  <c:v>0.46</c:v>
                </c:pt>
                <c:pt idx="13">
                  <c:v>0.41</c:v>
                </c:pt>
                <c:pt idx="14">
                  <c:v>0.44</c:v>
                </c:pt>
                <c:pt idx="15">
                  <c:v>0.46</c:v>
                </c:pt>
                <c:pt idx="16">
                  <c:v>0.43</c:v>
                </c:pt>
                <c:pt idx="17">
                  <c:v>0.44</c:v>
                </c:pt>
                <c:pt idx="18">
                  <c:v>0.43</c:v>
                </c:pt>
                <c:pt idx="19">
                  <c:v>0.51</c:v>
                </c:pt>
                <c:pt idx="20">
                  <c:v>0.44</c:v>
                </c:pt>
                <c:pt idx="21">
                  <c:v>0.43</c:v>
                </c:pt>
                <c:pt idx="22">
                  <c:v>0.44</c:v>
                </c:pt>
                <c:pt idx="23">
                  <c:v>0.43</c:v>
                </c:pt>
                <c:pt idx="24">
                  <c:v>0.4</c:v>
                </c:pt>
                <c:pt idx="25">
                  <c:v>0.43</c:v>
                </c:pt>
                <c:pt idx="26">
                  <c:v>0.44</c:v>
                </c:pt>
                <c:pt idx="27">
                  <c:v>0.41</c:v>
                </c:pt>
                <c:pt idx="28">
                  <c:v>0.44</c:v>
                </c:pt>
                <c:pt idx="29">
                  <c:v>0.43</c:v>
                </c:pt>
                <c:pt idx="30">
                  <c:v>0.4</c:v>
                </c:pt>
                <c:pt idx="31">
                  <c:v>0.43</c:v>
                </c:pt>
                <c:pt idx="32">
                  <c:v>0.39</c:v>
                </c:pt>
                <c:pt idx="35">
                  <c:v>0.42</c:v>
                </c:pt>
                <c:pt idx="36">
                  <c:v>0.4</c:v>
                </c:pt>
                <c:pt idx="37">
                  <c:v>0.4</c:v>
                </c:pt>
                <c:pt idx="39">
                  <c:v>0.43</c:v>
                </c:pt>
              </c:numCache>
            </c:numRef>
          </c:val>
          <c:smooth val="0"/>
        </c:ser>
        <c:ser>
          <c:idx val="2"/>
          <c:order val="2"/>
          <c:tx>
            <c:strRef>
              <c:f>Sheet1!$E$1</c:f>
              <c:strCache>
                <c:ptCount val="1"/>
                <c:pt idx="0">
                  <c:v>Don't know/Refused</c:v>
                </c:pt>
              </c:strCache>
            </c:strRef>
          </c:tx>
          <c:spPr>
            <a:ln>
              <a:solidFill>
                <a:schemeClr val="bg1">
                  <a:lumMod val="65000"/>
                </a:schemeClr>
              </a:solidFill>
              <a:prstDash val="solid"/>
            </a:ln>
          </c:spPr>
          <c:marker>
            <c:symbol val="none"/>
          </c:marker>
          <c:dPt>
            <c:idx val="35"/>
            <c:bubble3D val="0"/>
          </c:dPt>
          <c:dLbls>
            <c:dLbl>
              <c:idx val="1"/>
              <c:layout/>
              <c:tx>
                <c:rich>
                  <a:bodyPr/>
                  <a:lstStyle/>
                  <a:p>
                    <a:r>
                      <a:rPr lang="en-US" dirty="0" smtClean="0">
                        <a:solidFill>
                          <a:schemeClr val="bg1">
                            <a:lumMod val="65000"/>
                          </a:schemeClr>
                        </a:solidFill>
                      </a:rPr>
                      <a:t>14</a:t>
                    </a:r>
                    <a:endParaRPr lang="en-US" dirty="0"/>
                  </a:p>
                </c:rich>
              </c:tx>
              <c:dLblPos val="b"/>
              <c:showLegendKey val="0"/>
              <c:showVal val="1"/>
              <c:showCatName val="0"/>
              <c:showSerName val="0"/>
              <c:showPercent val="0"/>
              <c:showBubbleSize val="0"/>
            </c:dLbl>
            <c:dLbl>
              <c:idx val="2"/>
              <c:layout/>
              <c:tx>
                <c:rich>
                  <a:bodyPr/>
                  <a:lstStyle/>
                  <a:p>
                    <a:r>
                      <a:rPr lang="en-US" dirty="0" smtClean="0">
                        <a:solidFill>
                          <a:schemeClr val="bg1">
                            <a:lumMod val="65000"/>
                          </a:schemeClr>
                        </a:solidFill>
                      </a:rPr>
                      <a:t>14</a:t>
                    </a:r>
                    <a:endParaRPr lang="en-US" dirty="0"/>
                  </a:p>
                </c:rich>
              </c:tx>
              <c:dLblPos val="b"/>
              <c:showLegendKey val="0"/>
              <c:showVal val="1"/>
              <c:showCatName val="0"/>
              <c:showSerName val="0"/>
              <c:showPercent val="0"/>
              <c:showBubbleSize val="0"/>
            </c:dLbl>
            <c:dLbl>
              <c:idx val="3"/>
              <c:layout/>
              <c:tx>
                <c:rich>
                  <a:bodyPr/>
                  <a:lstStyle/>
                  <a:p>
                    <a:r>
                      <a:rPr lang="en-US" dirty="0" smtClean="0">
                        <a:solidFill>
                          <a:schemeClr val="bg1">
                            <a:lumMod val="65000"/>
                          </a:schemeClr>
                        </a:solidFill>
                      </a:rPr>
                      <a:t>10</a:t>
                    </a:r>
                    <a:endParaRPr lang="en-US" dirty="0"/>
                  </a:p>
                </c:rich>
              </c:tx>
              <c:dLblPos val="b"/>
              <c:showLegendKey val="0"/>
              <c:showVal val="1"/>
              <c:showCatName val="0"/>
              <c:showSerName val="0"/>
              <c:showPercent val="0"/>
              <c:showBubbleSize val="0"/>
            </c:dLbl>
            <c:dLbl>
              <c:idx val="4"/>
              <c:layout/>
              <c:tx>
                <c:rich>
                  <a:bodyPr/>
                  <a:lstStyle/>
                  <a:p>
                    <a:r>
                      <a:rPr lang="en-US" dirty="0" smtClean="0">
                        <a:solidFill>
                          <a:schemeClr val="bg1">
                            <a:lumMod val="65000"/>
                          </a:schemeClr>
                        </a:solidFill>
                      </a:rPr>
                      <a:t>14</a:t>
                    </a:r>
                    <a:endParaRPr lang="en-US" dirty="0"/>
                  </a:p>
                </c:rich>
              </c:tx>
              <c:dLblPos val="b"/>
              <c:showLegendKey val="0"/>
              <c:showVal val="1"/>
              <c:showCatName val="0"/>
              <c:showSerName val="0"/>
              <c:showPercent val="0"/>
              <c:showBubbleSize val="0"/>
            </c:dLbl>
            <c:dLbl>
              <c:idx val="5"/>
              <c:layout/>
              <c:tx>
                <c:rich>
                  <a:bodyPr/>
                  <a:lstStyle/>
                  <a:p>
                    <a:r>
                      <a:rPr lang="en-US" dirty="0" smtClean="0">
                        <a:solidFill>
                          <a:schemeClr val="bg1">
                            <a:lumMod val="65000"/>
                          </a:schemeClr>
                        </a:solidFill>
                      </a:rPr>
                      <a:t>12</a:t>
                    </a:r>
                    <a:endParaRPr lang="en-US" dirty="0"/>
                  </a:p>
                </c:rich>
              </c:tx>
              <c:dLblPos val="b"/>
              <c:showLegendKey val="0"/>
              <c:showVal val="1"/>
              <c:showCatName val="0"/>
              <c:showSerName val="0"/>
              <c:showPercent val="0"/>
              <c:showBubbleSize val="0"/>
            </c:dLbl>
            <c:dLbl>
              <c:idx val="6"/>
              <c:layout/>
              <c:tx>
                <c:rich>
                  <a:bodyPr/>
                  <a:lstStyle/>
                  <a:p>
                    <a:r>
                      <a:rPr lang="en-US" dirty="0" smtClean="0">
                        <a:solidFill>
                          <a:schemeClr val="bg1">
                            <a:lumMod val="65000"/>
                          </a:schemeClr>
                        </a:solidFill>
                      </a:rPr>
                      <a:t>11</a:t>
                    </a:r>
                    <a:endParaRPr lang="en-US" dirty="0"/>
                  </a:p>
                </c:rich>
              </c:tx>
              <c:dLblPos val="b"/>
              <c:showLegendKey val="0"/>
              <c:showVal val="1"/>
              <c:showCatName val="0"/>
              <c:showSerName val="0"/>
              <c:showPercent val="0"/>
              <c:showBubbleSize val="0"/>
            </c:dLbl>
            <c:dLbl>
              <c:idx val="7"/>
              <c:layout/>
              <c:tx>
                <c:rich>
                  <a:bodyPr/>
                  <a:lstStyle/>
                  <a:p>
                    <a:r>
                      <a:rPr lang="en-US" dirty="0" smtClean="0">
                        <a:solidFill>
                          <a:schemeClr val="bg1">
                            <a:lumMod val="65000"/>
                          </a:schemeClr>
                        </a:solidFill>
                      </a:rPr>
                      <a:t>15</a:t>
                    </a:r>
                    <a:endParaRPr lang="en-US" dirty="0"/>
                  </a:p>
                </c:rich>
              </c:tx>
              <c:dLblPos val="b"/>
              <c:showLegendKey val="0"/>
              <c:showVal val="1"/>
              <c:showCatName val="0"/>
              <c:showSerName val="0"/>
              <c:showPercent val="0"/>
              <c:showBubbleSize val="0"/>
            </c:dLbl>
            <c:dLbl>
              <c:idx val="8"/>
              <c:layout/>
              <c:tx>
                <c:rich>
                  <a:bodyPr/>
                  <a:lstStyle/>
                  <a:p>
                    <a:r>
                      <a:rPr lang="en-US" dirty="0" smtClean="0">
                        <a:solidFill>
                          <a:schemeClr val="bg1">
                            <a:lumMod val="65000"/>
                          </a:schemeClr>
                        </a:solidFill>
                      </a:rPr>
                      <a:t>18</a:t>
                    </a:r>
                    <a:endParaRPr lang="en-US" dirty="0"/>
                  </a:p>
                </c:rich>
              </c:tx>
              <c:dLblPos val="b"/>
              <c:showLegendKey val="0"/>
              <c:showVal val="1"/>
              <c:showCatName val="0"/>
              <c:showSerName val="0"/>
              <c:showPercent val="0"/>
              <c:showBubbleSize val="0"/>
            </c:dLbl>
            <c:dLbl>
              <c:idx val="9"/>
              <c:layout/>
              <c:tx>
                <c:rich>
                  <a:bodyPr/>
                  <a:lstStyle/>
                  <a:p>
                    <a:r>
                      <a:rPr lang="en-US" dirty="0" smtClean="0">
                        <a:solidFill>
                          <a:schemeClr val="bg1">
                            <a:lumMod val="65000"/>
                          </a:schemeClr>
                        </a:solidFill>
                      </a:rPr>
                      <a:t>18</a:t>
                    </a:r>
                    <a:endParaRPr lang="en-US" dirty="0"/>
                  </a:p>
                </c:rich>
              </c:tx>
              <c:dLblPos val="b"/>
              <c:showLegendKey val="0"/>
              <c:showVal val="1"/>
              <c:showCatName val="0"/>
              <c:showSerName val="0"/>
              <c:showPercent val="0"/>
              <c:showBubbleSize val="0"/>
            </c:dLbl>
            <c:dLbl>
              <c:idx val="10"/>
              <c:layout/>
              <c:tx>
                <c:rich>
                  <a:bodyPr/>
                  <a:lstStyle/>
                  <a:p>
                    <a:r>
                      <a:rPr lang="en-US" dirty="0" smtClean="0">
                        <a:solidFill>
                          <a:schemeClr val="bg1">
                            <a:lumMod val="65000"/>
                          </a:schemeClr>
                        </a:solidFill>
                      </a:rPr>
                      <a:t>9</a:t>
                    </a:r>
                    <a:endParaRPr lang="en-US" dirty="0"/>
                  </a:p>
                </c:rich>
              </c:tx>
              <c:dLblPos val="b"/>
              <c:showLegendKey val="0"/>
              <c:showVal val="1"/>
              <c:showCatName val="0"/>
              <c:showSerName val="0"/>
              <c:showPercent val="0"/>
              <c:showBubbleSize val="0"/>
            </c:dLbl>
            <c:dLbl>
              <c:idx val="11"/>
              <c:layout/>
              <c:tx>
                <c:rich>
                  <a:bodyPr/>
                  <a:lstStyle/>
                  <a:p>
                    <a:r>
                      <a:rPr lang="en-US" dirty="0" smtClean="0">
                        <a:solidFill>
                          <a:schemeClr val="bg1">
                            <a:lumMod val="65000"/>
                          </a:schemeClr>
                        </a:solidFill>
                      </a:rPr>
                      <a:t>8</a:t>
                    </a:r>
                    <a:endParaRPr lang="en-US" dirty="0"/>
                  </a:p>
                </c:rich>
              </c:tx>
              <c:dLblPos val="b"/>
              <c:showLegendKey val="0"/>
              <c:showVal val="1"/>
              <c:showCatName val="0"/>
              <c:showSerName val="0"/>
              <c:showPercent val="0"/>
              <c:showBubbleSize val="0"/>
            </c:dLbl>
            <c:dLbl>
              <c:idx val="12"/>
              <c:layout/>
              <c:tx>
                <c:rich>
                  <a:bodyPr/>
                  <a:lstStyle/>
                  <a:p>
                    <a:r>
                      <a:rPr lang="en-US" dirty="0" smtClean="0">
                        <a:solidFill>
                          <a:schemeClr val="bg1">
                            <a:lumMod val="65000"/>
                          </a:schemeClr>
                        </a:solidFill>
                      </a:rPr>
                      <a:t>13</a:t>
                    </a:r>
                    <a:endParaRPr lang="en-US" dirty="0"/>
                  </a:p>
                </c:rich>
              </c:tx>
              <c:dLblPos val="b"/>
              <c:showLegendKey val="0"/>
              <c:showVal val="1"/>
              <c:showCatName val="0"/>
              <c:showSerName val="0"/>
              <c:showPercent val="0"/>
              <c:showBubbleSize val="0"/>
            </c:dLbl>
            <c:dLbl>
              <c:idx val="13"/>
              <c:layout/>
              <c:tx>
                <c:rich>
                  <a:bodyPr/>
                  <a:lstStyle/>
                  <a:p>
                    <a:r>
                      <a:rPr lang="en-US" dirty="0" smtClean="0">
                        <a:solidFill>
                          <a:schemeClr val="bg1">
                            <a:lumMod val="65000"/>
                          </a:schemeClr>
                        </a:solidFill>
                      </a:rPr>
                      <a:t>18</a:t>
                    </a:r>
                    <a:endParaRPr lang="en-US" dirty="0"/>
                  </a:p>
                </c:rich>
              </c:tx>
              <c:dLblPos val="b"/>
              <c:showLegendKey val="0"/>
              <c:showVal val="1"/>
              <c:showCatName val="0"/>
              <c:showSerName val="0"/>
              <c:showPercent val="0"/>
              <c:showBubbleSize val="0"/>
            </c:dLbl>
            <c:dLbl>
              <c:idx val="14"/>
              <c:layout/>
              <c:tx>
                <c:rich>
                  <a:bodyPr/>
                  <a:lstStyle/>
                  <a:p>
                    <a:r>
                      <a:rPr lang="en-US" dirty="0" smtClean="0">
                        <a:solidFill>
                          <a:schemeClr val="bg1">
                            <a:lumMod val="65000"/>
                          </a:schemeClr>
                        </a:solidFill>
                      </a:rPr>
                      <a:t>14</a:t>
                    </a:r>
                    <a:endParaRPr lang="en-US" dirty="0"/>
                  </a:p>
                </c:rich>
              </c:tx>
              <c:dLblPos val="b"/>
              <c:showLegendKey val="0"/>
              <c:showVal val="1"/>
              <c:showCatName val="0"/>
              <c:showSerName val="0"/>
              <c:showPercent val="0"/>
              <c:showBubbleSize val="0"/>
            </c:dLbl>
            <c:dLbl>
              <c:idx val="15"/>
              <c:layout/>
              <c:tx>
                <c:rich>
                  <a:bodyPr/>
                  <a:lstStyle/>
                  <a:p>
                    <a:r>
                      <a:rPr lang="en-US" dirty="0" smtClean="0">
                        <a:solidFill>
                          <a:schemeClr val="bg1">
                            <a:lumMod val="65000"/>
                          </a:schemeClr>
                        </a:solidFill>
                      </a:rPr>
                      <a:t>12</a:t>
                    </a:r>
                    <a:endParaRPr lang="en-US" dirty="0"/>
                  </a:p>
                </c:rich>
              </c:tx>
              <c:dLblPos val="b"/>
              <c:showLegendKey val="0"/>
              <c:showVal val="1"/>
              <c:showCatName val="0"/>
              <c:showSerName val="0"/>
              <c:showPercent val="0"/>
              <c:showBubbleSize val="0"/>
            </c:dLbl>
            <c:dLbl>
              <c:idx val="16"/>
              <c:layout/>
              <c:tx>
                <c:rich>
                  <a:bodyPr/>
                  <a:lstStyle/>
                  <a:p>
                    <a:r>
                      <a:rPr lang="en-US" dirty="0" smtClean="0">
                        <a:solidFill>
                          <a:schemeClr val="bg1">
                            <a:lumMod val="65000"/>
                          </a:schemeClr>
                        </a:solidFill>
                      </a:rPr>
                      <a:t>15</a:t>
                    </a:r>
                    <a:endParaRPr lang="en-US" dirty="0"/>
                  </a:p>
                </c:rich>
              </c:tx>
              <c:dLblPos val="b"/>
              <c:showLegendKey val="0"/>
              <c:showVal val="1"/>
              <c:showCatName val="0"/>
              <c:showSerName val="0"/>
              <c:showPercent val="0"/>
              <c:showBubbleSize val="0"/>
            </c:dLbl>
            <c:dLbl>
              <c:idx val="17"/>
              <c:layout/>
              <c:tx>
                <c:rich>
                  <a:bodyPr/>
                  <a:lstStyle/>
                  <a:p>
                    <a:r>
                      <a:rPr lang="en-US" dirty="0" smtClean="0">
                        <a:solidFill>
                          <a:schemeClr val="bg1">
                            <a:lumMod val="65000"/>
                          </a:schemeClr>
                        </a:solidFill>
                      </a:rPr>
                      <a:t>17</a:t>
                    </a:r>
                    <a:endParaRPr lang="en-US" dirty="0"/>
                  </a:p>
                </c:rich>
              </c:tx>
              <c:dLblPos val="b"/>
              <c:showLegendKey val="0"/>
              <c:showVal val="1"/>
              <c:showCatName val="0"/>
              <c:showSerName val="0"/>
              <c:showPercent val="0"/>
              <c:showBubbleSize val="0"/>
            </c:dLbl>
            <c:dLbl>
              <c:idx val="18"/>
              <c:layout/>
              <c:tx>
                <c:rich>
                  <a:bodyPr/>
                  <a:lstStyle/>
                  <a:p>
                    <a:r>
                      <a:rPr lang="en-US" dirty="0" smtClean="0">
                        <a:solidFill>
                          <a:schemeClr val="bg1">
                            <a:lumMod val="65000"/>
                          </a:schemeClr>
                        </a:solidFill>
                      </a:rPr>
                      <a:t>16</a:t>
                    </a:r>
                    <a:endParaRPr lang="en-US" dirty="0"/>
                  </a:p>
                </c:rich>
              </c:tx>
              <c:dLblPos val="b"/>
              <c:showLegendKey val="0"/>
              <c:showVal val="1"/>
              <c:showCatName val="0"/>
              <c:showSerName val="0"/>
              <c:showPercent val="0"/>
              <c:showBubbleSize val="0"/>
            </c:dLbl>
            <c:dLbl>
              <c:idx val="19"/>
              <c:layout/>
              <c:tx>
                <c:rich>
                  <a:bodyPr/>
                  <a:lstStyle/>
                  <a:p>
                    <a:r>
                      <a:rPr lang="en-US" dirty="0" smtClean="0">
                        <a:solidFill>
                          <a:schemeClr val="bg1">
                            <a:lumMod val="65000"/>
                          </a:schemeClr>
                        </a:solidFill>
                      </a:rPr>
                      <a:t>15</a:t>
                    </a:r>
                    <a:endParaRPr lang="en-US" dirty="0"/>
                  </a:p>
                </c:rich>
              </c:tx>
              <c:dLblPos val="b"/>
              <c:showLegendKey val="0"/>
              <c:showVal val="1"/>
              <c:showCatName val="0"/>
              <c:showSerName val="0"/>
              <c:showPercent val="0"/>
              <c:showBubbleSize val="0"/>
            </c:dLbl>
            <c:dLbl>
              <c:idx val="20"/>
              <c:layout/>
              <c:tx>
                <c:rich>
                  <a:bodyPr/>
                  <a:lstStyle/>
                  <a:p>
                    <a:r>
                      <a:rPr lang="en-US" dirty="0" smtClean="0">
                        <a:solidFill>
                          <a:schemeClr val="bg1">
                            <a:lumMod val="65000"/>
                          </a:schemeClr>
                        </a:solidFill>
                      </a:rPr>
                      <a:t>19</a:t>
                    </a:r>
                    <a:endParaRPr lang="en-US" dirty="0"/>
                  </a:p>
                </c:rich>
              </c:tx>
              <c:dLblPos val="b"/>
              <c:showLegendKey val="0"/>
              <c:showVal val="1"/>
              <c:showCatName val="0"/>
              <c:showSerName val="0"/>
              <c:showPercent val="0"/>
              <c:showBubbleSize val="0"/>
            </c:dLbl>
            <c:dLbl>
              <c:idx val="21"/>
              <c:layout/>
              <c:tx>
                <c:rich>
                  <a:bodyPr/>
                  <a:lstStyle/>
                  <a:p>
                    <a:r>
                      <a:rPr lang="en-US" dirty="0" smtClean="0">
                        <a:solidFill>
                          <a:schemeClr val="bg1">
                            <a:lumMod val="65000"/>
                          </a:schemeClr>
                        </a:solidFill>
                      </a:rPr>
                      <a:t>17</a:t>
                    </a:r>
                    <a:endParaRPr lang="en-US" dirty="0"/>
                  </a:p>
                </c:rich>
              </c:tx>
              <c:dLblPos val="b"/>
              <c:showLegendKey val="0"/>
              <c:showVal val="1"/>
              <c:showCatName val="0"/>
              <c:showSerName val="0"/>
              <c:showPercent val="0"/>
              <c:showBubbleSize val="0"/>
            </c:dLbl>
            <c:dLbl>
              <c:idx val="22"/>
              <c:layout/>
              <c:tx>
                <c:rich>
                  <a:bodyPr/>
                  <a:lstStyle/>
                  <a:p>
                    <a:r>
                      <a:rPr lang="en-US" dirty="0" smtClean="0">
                        <a:solidFill>
                          <a:schemeClr val="bg1">
                            <a:lumMod val="65000"/>
                          </a:schemeClr>
                        </a:solidFill>
                      </a:rPr>
                      <a:t>19</a:t>
                    </a:r>
                    <a:endParaRPr lang="en-US" dirty="0"/>
                  </a:p>
                </c:rich>
              </c:tx>
              <c:dLblPos val="b"/>
              <c:showLegendKey val="0"/>
              <c:showVal val="1"/>
              <c:showCatName val="0"/>
              <c:showSerName val="0"/>
              <c:showPercent val="0"/>
              <c:showBubbleSize val="0"/>
            </c:dLbl>
            <c:dLbl>
              <c:idx val="23"/>
              <c:layout/>
              <c:tx>
                <c:rich>
                  <a:bodyPr/>
                  <a:lstStyle/>
                  <a:p>
                    <a:r>
                      <a:rPr lang="en-US" dirty="0" smtClean="0">
                        <a:solidFill>
                          <a:schemeClr val="bg1">
                            <a:lumMod val="65000"/>
                          </a:schemeClr>
                        </a:solidFill>
                      </a:rPr>
                      <a:t>15</a:t>
                    </a:r>
                    <a:endParaRPr lang="en-US" dirty="0"/>
                  </a:p>
                </c:rich>
              </c:tx>
              <c:dLblPos val="b"/>
              <c:showLegendKey val="0"/>
              <c:showVal val="1"/>
              <c:showCatName val="0"/>
              <c:showSerName val="0"/>
              <c:showPercent val="0"/>
              <c:showBubbleSize val="0"/>
            </c:dLbl>
            <c:dLbl>
              <c:idx val="24"/>
              <c:layout/>
              <c:tx>
                <c:rich>
                  <a:bodyPr/>
                  <a:lstStyle/>
                  <a:p>
                    <a:r>
                      <a:rPr lang="en-US" dirty="0" smtClean="0">
                        <a:solidFill>
                          <a:schemeClr val="bg1">
                            <a:lumMod val="65000"/>
                          </a:schemeClr>
                        </a:solidFill>
                      </a:rPr>
                      <a:t>19</a:t>
                    </a:r>
                    <a:endParaRPr lang="en-US" dirty="0"/>
                  </a:p>
                </c:rich>
              </c:tx>
              <c:dLblPos val="b"/>
              <c:showLegendKey val="0"/>
              <c:showVal val="1"/>
              <c:showCatName val="0"/>
              <c:showSerName val="0"/>
              <c:showPercent val="0"/>
              <c:showBubbleSize val="0"/>
            </c:dLbl>
            <c:dLbl>
              <c:idx val="25"/>
              <c:layout/>
              <c:tx>
                <c:rich>
                  <a:bodyPr/>
                  <a:lstStyle/>
                  <a:p>
                    <a:r>
                      <a:rPr lang="en-US" dirty="0" smtClean="0">
                        <a:solidFill>
                          <a:schemeClr val="bg1">
                            <a:lumMod val="65000"/>
                          </a:schemeClr>
                        </a:solidFill>
                      </a:rPr>
                      <a:t>15</a:t>
                    </a:r>
                    <a:endParaRPr lang="en-US" dirty="0"/>
                  </a:p>
                </c:rich>
              </c:tx>
              <c:dLblPos val="b"/>
              <c:showLegendKey val="0"/>
              <c:showVal val="1"/>
              <c:showCatName val="0"/>
              <c:showSerName val="0"/>
              <c:showPercent val="0"/>
              <c:showBubbleSize val="0"/>
            </c:dLbl>
            <c:dLbl>
              <c:idx val="26"/>
              <c:layout/>
              <c:tx>
                <c:rich>
                  <a:bodyPr/>
                  <a:lstStyle/>
                  <a:p>
                    <a:r>
                      <a:rPr lang="en-US" dirty="0" smtClean="0">
                        <a:solidFill>
                          <a:schemeClr val="bg1">
                            <a:lumMod val="65000"/>
                          </a:schemeClr>
                        </a:solidFill>
                      </a:rPr>
                      <a:t>19</a:t>
                    </a:r>
                    <a:endParaRPr lang="en-US" dirty="0"/>
                  </a:p>
                </c:rich>
              </c:tx>
              <c:dLblPos val="b"/>
              <c:showLegendKey val="0"/>
              <c:showVal val="1"/>
              <c:showCatName val="0"/>
              <c:showSerName val="0"/>
              <c:showPercent val="0"/>
              <c:showBubbleSize val="0"/>
            </c:dLbl>
            <c:dLbl>
              <c:idx val="27"/>
              <c:layout/>
              <c:tx>
                <c:rich>
                  <a:bodyPr/>
                  <a:lstStyle/>
                  <a:p>
                    <a:r>
                      <a:rPr lang="en-US" dirty="0" smtClean="0">
                        <a:solidFill>
                          <a:schemeClr val="bg1">
                            <a:lumMod val="65000"/>
                          </a:schemeClr>
                        </a:solidFill>
                      </a:rPr>
                      <a:t>18</a:t>
                    </a:r>
                    <a:endParaRPr lang="en-US" dirty="0"/>
                  </a:p>
                </c:rich>
              </c:tx>
              <c:dLblPos val="b"/>
              <c:showLegendKey val="0"/>
              <c:showVal val="1"/>
              <c:showCatName val="0"/>
              <c:showSerName val="0"/>
              <c:showPercent val="0"/>
              <c:showBubbleSize val="0"/>
            </c:dLbl>
            <c:dLbl>
              <c:idx val="28"/>
              <c:layout/>
              <c:tx>
                <c:rich>
                  <a:bodyPr/>
                  <a:lstStyle/>
                  <a:p>
                    <a:r>
                      <a:rPr lang="en-US" dirty="0" smtClean="0">
                        <a:solidFill>
                          <a:schemeClr val="bg1">
                            <a:lumMod val="65000"/>
                          </a:schemeClr>
                        </a:solidFill>
                      </a:rPr>
                      <a:t>17</a:t>
                    </a:r>
                    <a:endParaRPr lang="en-US" dirty="0"/>
                  </a:p>
                </c:rich>
              </c:tx>
              <c:dLblPos val="b"/>
              <c:showLegendKey val="0"/>
              <c:showVal val="1"/>
              <c:showCatName val="0"/>
              <c:showSerName val="0"/>
              <c:showPercent val="0"/>
              <c:showBubbleSize val="0"/>
            </c:dLbl>
            <c:dLbl>
              <c:idx val="29"/>
              <c:layout/>
              <c:tx>
                <c:rich>
                  <a:bodyPr/>
                  <a:lstStyle/>
                  <a:p>
                    <a:r>
                      <a:rPr lang="en-US" dirty="0" smtClean="0">
                        <a:solidFill>
                          <a:schemeClr val="bg1">
                            <a:lumMod val="65000"/>
                          </a:schemeClr>
                        </a:solidFill>
                      </a:rPr>
                      <a:t>19</a:t>
                    </a:r>
                    <a:endParaRPr lang="en-US" dirty="0"/>
                  </a:p>
                </c:rich>
              </c:tx>
              <c:dLblPos val="b"/>
              <c:showLegendKey val="0"/>
              <c:showVal val="1"/>
              <c:showCatName val="0"/>
              <c:showSerName val="0"/>
              <c:showPercent val="0"/>
              <c:showBubbleSize val="0"/>
            </c:dLbl>
            <c:dLbl>
              <c:idx val="30"/>
              <c:layout/>
              <c:tx>
                <c:rich>
                  <a:bodyPr/>
                  <a:lstStyle/>
                  <a:p>
                    <a:r>
                      <a:rPr lang="en-US" dirty="0" smtClean="0">
                        <a:solidFill>
                          <a:schemeClr val="bg1">
                            <a:lumMod val="65000"/>
                          </a:schemeClr>
                        </a:solidFill>
                      </a:rPr>
                      <a:t>14</a:t>
                    </a:r>
                    <a:endParaRPr lang="en-US" dirty="0"/>
                  </a:p>
                </c:rich>
              </c:tx>
              <c:dLblPos val="b"/>
              <c:showLegendKey val="0"/>
              <c:showVal val="1"/>
              <c:showCatName val="0"/>
              <c:showSerName val="0"/>
              <c:showPercent val="0"/>
              <c:showBubbleSize val="0"/>
            </c:dLbl>
            <c:dLbl>
              <c:idx val="31"/>
              <c:layout/>
              <c:tx>
                <c:rich>
                  <a:bodyPr/>
                  <a:lstStyle/>
                  <a:p>
                    <a:r>
                      <a:rPr lang="en-US" dirty="0" smtClean="0">
                        <a:solidFill>
                          <a:schemeClr val="bg1">
                            <a:lumMod val="65000"/>
                          </a:schemeClr>
                        </a:solidFill>
                      </a:rPr>
                      <a:t>19</a:t>
                    </a:r>
                    <a:endParaRPr lang="en-US" dirty="0"/>
                  </a:p>
                </c:rich>
              </c:tx>
              <c:dLblPos val="b"/>
              <c:showLegendKey val="0"/>
              <c:showVal val="1"/>
              <c:showCatName val="0"/>
              <c:showSerName val="0"/>
              <c:showPercent val="0"/>
              <c:showBubbleSize val="0"/>
            </c:dLbl>
            <c:dLbl>
              <c:idx val="32"/>
              <c:layout/>
              <c:tx>
                <c:rich>
                  <a:bodyPr/>
                  <a:lstStyle/>
                  <a:p>
                    <a:r>
                      <a:rPr lang="en-US" smtClean="0"/>
                      <a:t>19</a:t>
                    </a:r>
                    <a:endParaRPr lang="en-US" dirty="0"/>
                  </a:p>
                </c:rich>
              </c:tx>
              <c:dLblPos val="b"/>
              <c:showLegendKey val="0"/>
              <c:showVal val="1"/>
              <c:showCatName val="0"/>
              <c:showSerName val="0"/>
              <c:showPercent val="0"/>
              <c:showBubbleSize val="0"/>
            </c:dLbl>
            <c:dLbl>
              <c:idx val="35"/>
              <c:layout>
                <c:manualLayout>
                  <c:x val="-2.5992063492063493E-2"/>
                  <c:y val="4.5442822251385247E-2"/>
                </c:manualLayout>
              </c:layout>
              <c:tx>
                <c:rich>
                  <a:bodyPr/>
                  <a:lstStyle/>
                  <a:p>
                    <a:r>
                      <a:rPr lang="en-US" dirty="0" smtClean="0"/>
                      <a:t>23</a:t>
                    </a:r>
                    <a:endParaRPr lang="en-US" dirty="0"/>
                  </a:p>
                </c:rich>
              </c:tx>
              <c:dLblPos val="r"/>
              <c:showLegendKey val="0"/>
              <c:showVal val="1"/>
              <c:showCatName val="0"/>
              <c:showSerName val="0"/>
              <c:showPercent val="0"/>
              <c:showBubbleSize val="0"/>
            </c:dLbl>
            <c:dLbl>
              <c:idx val="36"/>
              <c:layout/>
              <c:tx>
                <c:rich>
                  <a:bodyPr/>
                  <a:lstStyle/>
                  <a:p>
                    <a:r>
                      <a:rPr lang="en-US" smtClean="0"/>
                      <a:t>23</a:t>
                    </a:r>
                    <a:endParaRPr lang="en-US"/>
                  </a:p>
                </c:rich>
              </c:tx>
              <c:dLblPos val="b"/>
              <c:showLegendKey val="0"/>
              <c:showVal val="1"/>
              <c:showCatName val="0"/>
              <c:showSerName val="0"/>
              <c:showPercent val="0"/>
              <c:showBubbleSize val="0"/>
            </c:dLbl>
            <c:dLbl>
              <c:idx val="37"/>
              <c:layout/>
              <c:tx>
                <c:rich>
                  <a:bodyPr/>
                  <a:lstStyle/>
                  <a:p>
                    <a:r>
                      <a:rPr lang="en-US" smtClean="0"/>
                      <a:t>24</a:t>
                    </a:r>
                    <a:endParaRPr lang="en-US"/>
                  </a:p>
                </c:rich>
              </c:tx>
              <c:dLblPos val="b"/>
              <c:showLegendKey val="0"/>
              <c:showVal val="1"/>
              <c:showCatName val="0"/>
              <c:showSerName val="0"/>
              <c:showPercent val="0"/>
              <c:showBubbleSize val="0"/>
            </c:dLbl>
            <c:txPr>
              <a:bodyPr/>
              <a:lstStyle/>
              <a:p>
                <a:pPr>
                  <a:defRPr sz="1200">
                    <a:solidFill>
                      <a:schemeClr val="bg1">
                        <a:lumMod val="65000"/>
                      </a:schemeClr>
                    </a:solidFill>
                  </a:defRPr>
                </a:pPr>
                <a:endParaRPr lang="en-US"/>
              </a:p>
            </c:txPr>
            <c:dLblPos val="b"/>
            <c:showLegendKey val="0"/>
            <c:showVal val="1"/>
            <c:showCatName val="0"/>
            <c:showSerName val="0"/>
            <c:showPercent val="0"/>
            <c:showBubbleSize val="0"/>
            <c:showLeaderLines val="0"/>
          </c:dLbls>
          <c:cat>
            <c:multiLvlStrRef>
              <c:f>Sheet1!$A$2:$B$41</c:f>
              <c:multiLvlStrCache>
                <c:ptCount val="40"/>
                <c:lvl>
                  <c:pt idx="1">
                    <c:v>Apr</c:v>
                  </c:pt>
                  <c:pt idx="2">
                    <c:v>May</c:v>
                  </c:pt>
                  <c:pt idx="3">
                    <c:v>Jun</c:v>
                  </c:pt>
                  <c:pt idx="4">
                    <c:v>Jul</c:v>
                  </c:pt>
                  <c:pt idx="5">
                    <c:v>Aug</c:v>
                  </c:pt>
                  <c:pt idx="6">
                    <c:v>Sep</c:v>
                  </c:pt>
                  <c:pt idx="7">
                    <c:v>Oct</c:v>
                  </c:pt>
                  <c:pt idx="8">
                    <c:v>Nov</c:v>
                  </c:pt>
                  <c:pt idx="9">
                    <c:v>Dec</c:v>
                  </c:pt>
                  <c:pt idx="10">
                    <c:v>Jan</c:v>
                  </c:pt>
                  <c:pt idx="11">
                    <c:v>Feb</c:v>
                  </c:pt>
                  <c:pt idx="12">
                    <c:v>Mar</c:v>
                  </c:pt>
                  <c:pt idx="13">
                    <c:v>Apr</c:v>
                  </c:pt>
                  <c:pt idx="14">
                    <c:v>May</c:v>
                  </c:pt>
                  <c:pt idx="15">
                    <c:v>Jun</c:v>
                  </c:pt>
                  <c:pt idx="16">
                    <c:v>Jul</c:v>
                  </c:pt>
                  <c:pt idx="17">
                    <c:v>Aug</c:v>
                  </c:pt>
                  <c:pt idx="18">
                    <c:v>Sep</c:v>
                  </c:pt>
                  <c:pt idx="19">
                    <c:v>Oct</c:v>
                  </c:pt>
                  <c:pt idx="20">
                    <c:v>Nov</c:v>
                  </c:pt>
                  <c:pt idx="21">
                    <c:v>Dec</c:v>
                  </c:pt>
                  <c:pt idx="22">
                    <c:v>Jan</c:v>
                  </c:pt>
                  <c:pt idx="23">
                    <c:v>Feb</c:v>
                  </c:pt>
                  <c:pt idx="24">
                    <c:v>Mar</c:v>
                  </c:pt>
                  <c:pt idx="25">
                    <c:v>Apr</c:v>
                  </c:pt>
                  <c:pt idx="26">
                    <c:v>May</c:v>
                  </c:pt>
                  <c:pt idx="27">
                    <c:v>Jun</c:v>
                  </c:pt>
                  <c:pt idx="28">
                    <c:v>Jul</c:v>
                  </c:pt>
                  <c:pt idx="29">
                    <c:v>Aug</c:v>
                  </c:pt>
                  <c:pt idx="30">
                    <c:v>Sep</c:v>
                  </c:pt>
                  <c:pt idx="31">
                    <c:v>Oct</c:v>
                  </c:pt>
                  <c:pt idx="32">
                    <c:v>Nov</c:v>
                  </c:pt>
                  <c:pt idx="35">
                    <c:v>Feb</c:v>
                  </c:pt>
                  <c:pt idx="36">
                    <c:v>Mar</c:v>
                  </c:pt>
                  <c:pt idx="37">
                    <c:v>Apr</c:v>
                  </c:pt>
                  <c:pt idx="39">
                    <c:v>Jun</c:v>
                  </c:pt>
                </c:lvl>
                <c:lvl>
                  <c:pt idx="0">
                    <c:v>2010</c:v>
                  </c:pt>
                  <c:pt idx="10">
                    <c:v>2011</c:v>
                  </c:pt>
                  <c:pt idx="22">
                    <c:v>2012</c:v>
                  </c:pt>
                  <c:pt idx="34">
                    <c:v>2013</c:v>
                  </c:pt>
                </c:lvl>
              </c:multiLvlStrCache>
            </c:multiLvlStrRef>
          </c:cat>
          <c:val>
            <c:numRef>
              <c:f>Sheet1!$E$2:$E$41</c:f>
              <c:numCache>
                <c:formatCode>0%</c:formatCode>
                <c:ptCount val="40"/>
                <c:pt idx="1">
                  <c:v>0.14000000000000001</c:v>
                </c:pt>
                <c:pt idx="2">
                  <c:v>0.14000000000000001</c:v>
                </c:pt>
                <c:pt idx="3">
                  <c:v>0.1</c:v>
                </c:pt>
                <c:pt idx="4">
                  <c:v>0.14000000000000001</c:v>
                </c:pt>
                <c:pt idx="5">
                  <c:v>0.12</c:v>
                </c:pt>
                <c:pt idx="6">
                  <c:v>0.11</c:v>
                </c:pt>
                <c:pt idx="7">
                  <c:v>0.15</c:v>
                </c:pt>
                <c:pt idx="8">
                  <c:v>0.18</c:v>
                </c:pt>
                <c:pt idx="9">
                  <c:v>0.18</c:v>
                </c:pt>
                <c:pt idx="10">
                  <c:v>0.09</c:v>
                </c:pt>
                <c:pt idx="11">
                  <c:v>0.08</c:v>
                </c:pt>
                <c:pt idx="12">
                  <c:v>0.13</c:v>
                </c:pt>
                <c:pt idx="13">
                  <c:v>0.18</c:v>
                </c:pt>
                <c:pt idx="14">
                  <c:v>0.14000000000000001</c:v>
                </c:pt>
                <c:pt idx="15">
                  <c:v>0.12</c:v>
                </c:pt>
                <c:pt idx="16">
                  <c:v>0.15</c:v>
                </c:pt>
                <c:pt idx="17">
                  <c:v>0.17</c:v>
                </c:pt>
                <c:pt idx="18">
                  <c:v>0.16</c:v>
                </c:pt>
                <c:pt idx="19">
                  <c:v>0.15</c:v>
                </c:pt>
                <c:pt idx="20">
                  <c:v>0.19</c:v>
                </c:pt>
                <c:pt idx="21">
                  <c:v>0.17</c:v>
                </c:pt>
                <c:pt idx="22">
                  <c:v>0.19</c:v>
                </c:pt>
                <c:pt idx="23">
                  <c:v>0.15</c:v>
                </c:pt>
                <c:pt idx="24">
                  <c:v>0.19</c:v>
                </c:pt>
                <c:pt idx="25">
                  <c:v>0.15</c:v>
                </c:pt>
                <c:pt idx="26">
                  <c:v>0.19</c:v>
                </c:pt>
                <c:pt idx="27">
                  <c:v>0.18</c:v>
                </c:pt>
                <c:pt idx="28">
                  <c:v>0.17</c:v>
                </c:pt>
                <c:pt idx="29">
                  <c:v>0.19</c:v>
                </c:pt>
                <c:pt idx="30">
                  <c:v>0.14000000000000001</c:v>
                </c:pt>
                <c:pt idx="31">
                  <c:v>0.19</c:v>
                </c:pt>
                <c:pt idx="32">
                  <c:v>0.19</c:v>
                </c:pt>
                <c:pt idx="35">
                  <c:v>0.23</c:v>
                </c:pt>
                <c:pt idx="36">
                  <c:v>0.23</c:v>
                </c:pt>
                <c:pt idx="37">
                  <c:v>0.24</c:v>
                </c:pt>
                <c:pt idx="39">
                  <c:v>0.23</c:v>
                </c:pt>
              </c:numCache>
            </c:numRef>
          </c:val>
          <c:smooth val="0"/>
        </c:ser>
        <c:dLbls>
          <c:showLegendKey val="0"/>
          <c:showVal val="0"/>
          <c:showCatName val="0"/>
          <c:showSerName val="0"/>
          <c:showPercent val="0"/>
          <c:showBubbleSize val="0"/>
        </c:dLbls>
        <c:marker val="1"/>
        <c:smooth val="0"/>
        <c:axId val="149044608"/>
        <c:axId val="152691840"/>
      </c:lineChart>
      <c:catAx>
        <c:axId val="149044608"/>
        <c:scaling>
          <c:orientation val="minMax"/>
        </c:scaling>
        <c:delete val="0"/>
        <c:axPos val="b"/>
        <c:majorTickMark val="none"/>
        <c:minorTickMark val="none"/>
        <c:tickLblPos val="nextTo"/>
        <c:txPr>
          <a:bodyPr/>
          <a:lstStyle/>
          <a:p>
            <a:pPr>
              <a:defRPr sz="1000"/>
            </a:pPr>
            <a:endParaRPr lang="en-US"/>
          </a:p>
        </c:txPr>
        <c:crossAx val="152691840"/>
        <c:crosses val="autoZero"/>
        <c:auto val="1"/>
        <c:lblAlgn val="ctr"/>
        <c:lblOffset val="0"/>
        <c:noMultiLvlLbl val="0"/>
      </c:catAx>
      <c:valAx>
        <c:axId val="152691840"/>
        <c:scaling>
          <c:orientation val="minMax"/>
          <c:max val="0.8"/>
        </c:scaling>
        <c:delete val="0"/>
        <c:axPos val="l"/>
        <c:numFmt formatCode="0%" sourceLinked="1"/>
        <c:majorTickMark val="none"/>
        <c:minorTickMark val="none"/>
        <c:tickLblPos val="nextTo"/>
        <c:txPr>
          <a:bodyPr/>
          <a:lstStyle/>
          <a:p>
            <a:pPr>
              <a:defRPr sz="1050"/>
            </a:pPr>
            <a:endParaRPr lang="en-US"/>
          </a:p>
        </c:txPr>
        <c:crossAx val="149044608"/>
        <c:crosses val="autoZero"/>
        <c:crossBetween val="between"/>
        <c:majorUnit val="0.2"/>
      </c:valAx>
    </c:plotArea>
    <c:legend>
      <c:legendPos val="t"/>
      <c:layout>
        <c:manualLayout>
          <c:xMode val="edge"/>
          <c:yMode val="edge"/>
          <c:x val="0.22494178787547389"/>
          <c:y val="8.3333333333333329E-2"/>
          <c:w val="0.60875164041994756"/>
          <c:h val="6.8866196412948388E-2"/>
        </c:manualLayout>
      </c:layout>
      <c:overlay val="0"/>
      <c:txPr>
        <a:bodyPr/>
        <a:lstStyle/>
        <a:p>
          <a:pPr>
            <a:defRPr sz="1200"/>
          </a:pPr>
          <a:endParaRPr lang="en-US"/>
        </a:p>
      </c:txPr>
    </c:legend>
    <c:plotVisOnly val="1"/>
    <c:dispBlanksAs val="span"/>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Sheet1!$C$1</c:f>
              <c:strCache>
                <c:ptCount val="1"/>
                <c:pt idx="0">
                  <c:v>Democrats</c:v>
                </c:pt>
              </c:strCache>
            </c:strRef>
          </c:tx>
          <c:spPr>
            <a:ln>
              <a:solidFill>
                <a:schemeClr val="accent1"/>
              </a:solidFill>
            </a:ln>
          </c:spPr>
          <c:marker>
            <c:symbol val="none"/>
          </c:marker>
          <c:dLbls>
            <c:dLbl>
              <c:idx val="1"/>
              <c:layout>
                <c:manualLayout>
                  <c:x val="-1.9248759744861801E-2"/>
                  <c:y val="-3.2768983304170315E-2"/>
                </c:manualLayout>
              </c:layout>
              <c:tx>
                <c:rich>
                  <a:bodyPr/>
                  <a:lstStyle/>
                  <a:p>
                    <a:r>
                      <a:rPr lang="en-US" smtClean="0"/>
                      <a:t>78</a:t>
                    </a:r>
                    <a:endParaRPr lang="en-US"/>
                  </a:p>
                </c:rich>
              </c:tx>
              <c:dLblPos val="r"/>
              <c:showLegendKey val="0"/>
              <c:showVal val="1"/>
              <c:showCatName val="0"/>
              <c:showSerName val="0"/>
              <c:showPercent val="0"/>
              <c:showBubbleSize val="0"/>
            </c:dLbl>
            <c:dLbl>
              <c:idx val="2"/>
              <c:layout/>
              <c:tx>
                <c:rich>
                  <a:bodyPr/>
                  <a:lstStyle/>
                  <a:p>
                    <a:r>
                      <a:rPr lang="en-US" smtClean="0"/>
                      <a:t>72</a:t>
                    </a:r>
                    <a:endParaRPr lang="en-US"/>
                  </a:p>
                </c:rich>
              </c:tx>
              <c:dLblPos val="t"/>
              <c:showLegendKey val="0"/>
              <c:showVal val="1"/>
              <c:showCatName val="0"/>
              <c:showSerName val="0"/>
              <c:showPercent val="0"/>
              <c:showBubbleSize val="0"/>
            </c:dLbl>
            <c:dLbl>
              <c:idx val="3"/>
              <c:layout/>
              <c:tx>
                <c:rich>
                  <a:bodyPr/>
                  <a:lstStyle/>
                  <a:p>
                    <a:r>
                      <a:rPr lang="en-US" smtClean="0"/>
                      <a:t>69</a:t>
                    </a:r>
                    <a:endParaRPr lang="en-US"/>
                  </a:p>
                </c:rich>
              </c:tx>
              <c:dLblPos val="t"/>
              <c:showLegendKey val="0"/>
              <c:showVal val="1"/>
              <c:showCatName val="0"/>
              <c:showSerName val="0"/>
              <c:showPercent val="0"/>
              <c:showBubbleSize val="0"/>
            </c:dLbl>
            <c:dLbl>
              <c:idx val="4"/>
              <c:layout/>
              <c:tx>
                <c:rich>
                  <a:bodyPr/>
                  <a:lstStyle/>
                  <a:p>
                    <a:r>
                      <a:rPr lang="en-US" smtClean="0"/>
                      <a:t>73</a:t>
                    </a:r>
                    <a:endParaRPr lang="en-US"/>
                  </a:p>
                </c:rich>
              </c:tx>
              <c:dLblPos val="t"/>
              <c:showLegendKey val="0"/>
              <c:showVal val="1"/>
              <c:showCatName val="0"/>
              <c:showSerName val="0"/>
              <c:showPercent val="0"/>
              <c:showBubbleSize val="0"/>
            </c:dLbl>
            <c:dLbl>
              <c:idx val="5"/>
              <c:layout/>
              <c:tx>
                <c:rich>
                  <a:bodyPr/>
                  <a:lstStyle/>
                  <a:p>
                    <a:r>
                      <a:rPr lang="en-US" smtClean="0"/>
                      <a:t>68</a:t>
                    </a:r>
                    <a:endParaRPr lang="en-US"/>
                  </a:p>
                </c:rich>
              </c:tx>
              <c:dLblPos val="t"/>
              <c:showLegendKey val="0"/>
              <c:showVal val="1"/>
              <c:showCatName val="0"/>
              <c:showSerName val="0"/>
              <c:showPercent val="0"/>
              <c:showBubbleSize val="0"/>
            </c:dLbl>
            <c:dLbl>
              <c:idx val="6"/>
              <c:layout/>
              <c:tx>
                <c:rich>
                  <a:bodyPr/>
                  <a:lstStyle/>
                  <a:p>
                    <a:r>
                      <a:rPr lang="en-US" smtClean="0"/>
                      <a:t>75</a:t>
                    </a:r>
                    <a:endParaRPr lang="en-US"/>
                  </a:p>
                </c:rich>
              </c:tx>
              <c:dLblPos val="t"/>
              <c:showLegendKey val="0"/>
              <c:showVal val="1"/>
              <c:showCatName val="0"/>
              <c:showSerName val="0"/>
              <c:showPercent val="0"/>
              <c:showBubbleSize val="0"/>
            </c:dLbl>
            <c:dLbl>
              <c:idx val="7"/>
              <c:layout/>
              <c:tx>
                <c:rich>
                  <a:bodyPr/>
                  <a:lstStyle/>
                  <a:p>
                    <a:r>
                      <a:rPr lang="en-US" smtClean="0"/>
                      <a:t>69</a:t>
                    </a:r>
                    <a:endParaRPr lang="en-US"/>
                  </a:p>
                </c:rich>
              </c:tx>
              <c:dLblPos val="t"/>
              <c:showLegendKey val="0"/>
              <c:showVal val="1"/>
              <c:showCatName val="0"/>
              <c:showSerName val="0"/>
              <c:showPercent val="0"/>
              <c:showBubbleSize val="0"/>
            </c:dLbl>
            <c:dLbl>
              <c:idx val="8"/>
              <c:layout/>
              <c:tx>
                <c:rich>
                  <a:bodyPr/>
                  <a:lstStyle/>
                  <a:p>
                    <a:r>
                      <a:rPr lang="en-US" smtClean="0"/>
                      <a:t>68</a:t>
                    </a:r>
                    <a:endParaRPr lang="en-US"/>
                  </a:p>
                </c:rich>
              </c:tx>
              <c:dLblPos val="t"/>
              <c:showLegendKey val="0"/>
              <c:showVal val="1"/>
              <c:showCatName val="0"/>
              <c:showSerName val="0"/>
              <c:showPercent val="0"/>
              <c:showBubbleSize val="0"/>
            </c:dLbl>
            <c:dLbl>
              <c:idx val="9"/>
              <c:layout/>
              <c:tx>
                <c:rich>
                  <a:bodyPr/>
                  <a:lstStyle/>
                  <a:p>
                    <a:r>
                      <a:rPr lang="en-US" smtClean="0"/>
                      <a:t>69</a:t>
                    </a:r>
                    <a:endParaRPr lang="en-US"/>
                  </a:p>
                </c:rich>
              </c:tx>
              <c:dLblPos val="t"/>
              <c:showLegendKey val="0"/>
              <c:showVal val="1"/>
              <c:showCatName val="0"/>
              <c:showSerName val="0"/>
              <c:showPercent val="0"/>
              <c:showBubbleSize val="0"/>
            </c:dLbl>
            <c:dLbl>
              <c:idx val="10"/>
              <c:layout/>
              <c:tx>
                <c:rich>
                  <a:bodyPr/>
                  <a:lstStyle/>
                  <a:p>
                    <a:r>
                      <a:rPr lang="en-US" smtClean="0"/>
                      <a:t>73</a:t>
                    </a:r>
                    <a:endParaRPr lang="en-US"/>
                  </a:p>
                </c:rich>
              </c:tx>
              <c:dLblPos val="t"/>
              <c:showLegendKey val="0"/>
              <c:showVal val="1"/>
              <c:showCatName val="0"/>
              <c:showSerName val="0"/>
              <c:showPercent val="0"/>
              <c:showBubbleSize val="0"/>
            </c:dLbl>
            <c:dLbl>
              <c:idx val="11"/>
              <c:layout/>
              <c:tx>
                <c:rich>
                  <a:bodyPr/>
                  <a:lstStyle/>
                  <a:p>
                    <a:r>
                      <a:rPr lang="en-US" smtClean="0"/>
                      <a:t>66</a:t>
                    </a:r>
                    <a:endParaRPr lang="en-US"/>
                  </a:p>
                </c:rich>
              </c:tx>
              <c:dLblPos val="t"/>
              <c:showLegendKey val="0"/>
              <c:showVal val="1"/>
              <c:showCatName val="0"/>
              <c:showSerName val="0"/>
              <c:showPercent val="0"/>
              <c:showBubbleSize val="0"/>
            </c:dLbl>
            <c:dLbl>
              <c:idx val="12"/>
              <c:layout/>
              <c:tx>
                <c:rich>
                  <a:bodyPr/>
                  <a:lstStyle/>
                  <a:p>
                    <a:r>
                      <a:rPr lang="en-US" smtClean="0"/>
                      <a:t>71</a:t>
                    </a:r>
                    <a:endParaRPr lang="en-US"/>
                  </a:p>
                </c:rich>
              </c:tx>
              <c:dLblPos val="t"/>
              <c:showLegendKey val="0"/>
              <c:showVal val="1"/>
              <c:showCatName val="0"/>
              <c:showSerName val="0"/>
              <c:showPercent val="0"/>
              <c:showBubbleSize val="0"/>
            </c:dLbl>
            <c:dLbl>
              <c:idx val="13"/>
              <c:layout/>
              <c:tx>
                <c:rich>
                  <a:bodyPr/>
                  <a:lstStyle/>
                  <a:p>
                    <a:r>
                      <a:rPr lang="en-US" smtClean="0"/>
                      <a:t>64</a:t>
                    </a:r>
                    <a:endParaRPr lang="en-US"/>
                  </a:p>
                </c:rich>
              </c:tx>
              <c:dLblPos val="t"/>
              <c:showLegendKey val="0"/>
              <c:showVal val="1"/>
              <c:showCatName val="0"/>
              <c:showSerName val="0"/>
              <c:showPercent val="0"/>
              <c:showBubbleSize val="0"/>
            </c:dLbl>
            <c:dLbl>
              <c:idx val="14"/>
              <c:layout/>
              <c:tx>
                <c:rich>
                  <a:bodyPr/>
                  <a:lstStyle/>
                  <a:p>
                    <a:r>
                      <a:rPr lang="en-US" smtClean="0"/>
                      <a:t>72</a:t>
                    </a:r>
                    <a:endParaRPr lang="en-US"/>
                  </a:p>
                </c:rich>
              </c:tx>
              <c:dLblPos val="t"/>
              <c:showLegendKey val="0"/>
              <c:showVal val="1"/>
              <c:showCatName val="0"/>
              <c:showSerName val="0"/>
              <c:showPercent val="0"/>
              <c:showBubbleSize val="0"/>
            </c:dLbl>
            <c:dLbl>
              <c:idx val="15"/>
              <c:layout/>
              <c:tx>
                <c:rich>
                  <a:bodyPr/>
                  <a:lstStyle/>
                  <a:p>
                    <a:r>
                      <a:rPr lang="en-US" smtClean="0"/>
                      <a:t>65</a:t>
                    </a:r>
                    <a:endParaRPr lang="en-US"/>
                  </a:p>
                </c:rich>
              </c:tx>
              <c:dLblPos val="t"/>
              <c:showLegendKey val="0"/>
              <c:showVal val="1"/>
              <c:showCatName val="0"/>
              <c:showSerName val="0"/>
              <c:showPercent val="0"/>
              <c:showBubbleSize val="0"/>
            </c:dLbl>
            <c:dLbl>
              <c:idx val="16"/>
              <c:layout/>
              <c:tx>
                <c:rich>
                  <a:bodyPr/>
                  <a:lstStyle/>
                  <a:p>
                    <a:r>
                      <a:rPr lang="en-US" smtClean="0"/>
                      <a:t>64</a:t>
                    </a:r>
                    <a:endParaRPr lang="en-US"/>
                  </a:p>
                </c:rich>
              </c:tx>
              <c:dLblPos val="t"/>
              <c:showLegendKey val="0"/>
              <c:showVal val="1"/>
              <c:showCatName val="0"/>
              <c:showSerName val="0"/>
              <c:showPercent val="0"/>
              <c:showBubbleSize val="0"/>
            </c:dLbl>
            <c:dLbl>
              <c:idx val="17"/>
              <c:layout/>
              <c:tx>
                <c:rich>
                  <a:bodyPr/>
                  <a:lstStyle/>
                  <a:p>
                    <a:r>
                      <a:rPr lang="en-US" smtClean="0"/>
                      <a:t>60</a:t>
                    </a:r>
                    <a:endParaRPr lang="en-US"/>
                  </a:p>
                </c:rich>
              </c:tx>
              <c:dLblPos val="t"/>
              <c:showLegendKey val="0"/>
              <c:showVal val="1"/>
              <c:showCatName val="0"/>
              <c:showSerName val="0"/>
              <c:showPercent val="0"/>
              <c:showBubbleSize val="0"/>
            </c:dLbl>
            <c:dLbl>
              <c:idx val="18"/>
              <c:layout/>
              <c:tx>
                <c:rich>
                  <a:bodyPr/>
                  <a:lstStyle/>
                  <a:p>
                    <a:r>
                      <a:rPr lang="en-US" smtClean="0"/>
                      <a:t>65</a:t>
                    </a:r>
                    <a:endParaRPr lang="en-US"/>
                  </a:p>
                </c:rich>
              </c:tx>
              <c:dLblPos val="t"/>
              <c:showLegendKey val="0"/>
              <c:showVal val="1"/>
              <c:showCatName val="0"/>
              <c:showSerName val="0"/>
              <c:showPercent val="0"/>
              <c:showBubbleSize val="0"/>
            </c:dLbl>
            <c:dLbl>
              <c:idx val="19"/>
              <c:layout>
                <c:manualLayout>
                  <c:x val="-2.0666194188518779E-2"/>
                  <c:y val="-6.7491205526392539E-2"/>
                </c:manualLayout>
              </c:layout>
              <c:tx>
                <c:rich>
                  <a:bodyPr/>
                  <a:lstStyle/>
                  <a:p>
                    <a:r>
                      <a:rPr lang="en-US" smtClean="0"/>
                      <a:t>52</a:t>
                    </a:r>
                    <a:endParaRPr lang="en-US"/>
                  </a:p>
                </c:rich>
              </c:tx>
              <c:dLblPos val="r"/>
              <c:showLegendKey val="0"/>
              <c:showVal val="1"/>
              <c:showCatName val="0"/>
              <c:showSerName val="0"/>
              <c:showPercent val="0"/>
              <c:showBubbleSize val="0"/>
            </c:dLbl>
            <c:dLbl>
              <c:idx val="20"/>
              <c:layout/>
              <c:tx>
                <c:rich>
                  <a:bodyPr/>
                  <a:lstStyle/>
                  <a:p>
                    <a:r>
                      <a:rPr lang="en-US" smtClean="0"/>
                      <a:t>62</a:t>
                    </a:r>
                    <a:endParaRPr lang="en-US"/>
                  </a:p>
                </c:rich>
              </c:tx>
              <c:dLblPos val="t"/>
              <c:showLegendKey val="0"/>
              <c:showVal val="1"/>
              <c:showCatName val="0"/>
              <c:showSerName val="0"/>
              <c:showPercent val="0"/>
              <c:showBubbleSize val="0"/>
            </c:dLbl>
            <c:dLbl>
              <c:idx val="21"/>
              <c:layout/>
              <c:tx>
                <c:rich>
                  <a:bodyPr/>
                  <a:lstStyle/>
                  <a:p>
                    <a:r>
                      <a:rPr lang="en-US" smtClean="0"/>
                      <a:t>64</a:t>
                    </a:r>
                    <a:endParaRPr lang="en-US"/>
                  </a:p>
                </c:rich>
              </c:tx>
              <c:dLblPos val="t"/>
              <c:showLegendKey val="0"/>
              <c:showVal val="1"/>
              <c:showCatName val="0"/>
              <c:showSerName val="0"/>
              <c:showPercent val="0"/>
              <c:showBubbleSize val="0"/>
            </c:dLbl>
            <c:dLbl>
              <c:idx val="22"/>
              <c:layout/>
              <c:tx>
                <c:rich>
                  <a:bodyPr/>
                  <a:lstStyle/>
                  <a:p>
                    <a:r>
                      <a:rPr lang="en-US" smtClean="0"/>
                      <a:t>62</a:t>
                    </a:r>
                    <a:endParaRPr lang="en-US"/>
                  </a:p>
                </c:rich>
              </c:tx>
              <c:dLblPos val="t"/>
              <c:showLegendKey val="0"/>
              <c:showVal val="1"/>
              <c:showCatName val="0"/>
              <c:showSerName val="0"/>
              <c:showPercent val="0"/>
              <c:showBubbleSize val="0"/>
            </c:dLbl>
            <c:dLbl>
              <c:idx val="23"/>
              <c:layout/>
              <c:tx>
                <c:rich>
                  <a:bodyPr/>
                  <a:lstStyle/>
                  <a:p>
                    <a:r>
                      <a:rPr lang="en-US" smtClean="0"/>
                      <a:t>64</a:t>
                    </a:r>
                    <a:endParaRPr lang="en-US"/>
                  </a:p>
                </c:rich>
              </c:tx>
              <c:dLblPos val="t"/>
              <c:showLegendKey val="0"/>
              <c:showVal val="1"/>
              <c:showCatName val="0"/>
              <c:showSerName val="0"/>
              <c:showPercent val="0"/>
              <c:showBubbleSize val="0"/>
            </c:dLbl>
            <c:dLbl>
              <c:idx val="24"/>
              <c:layout/>
              <c:tx>
                <c:rich>
                  <a:bodyPr/>
                  <a:lstStyle/>
                  <a:p>
                    <a:r>
                      <a:rPr lang="en-US" smtClean="0"/>
                      <a:t>66</a:t>
                    </a:r>
                    <a:endParaRPr lang="en-US"/>
                  </a:p>
                </c:rich>
              </c:tx>
              <c:dLblPos val="t"/>
              <c:showLegendKey val="0"/>
              <c:showVal val="1"/>
              <c:showCatName val="0"/>
              <c:showSerName val="0"/>
              <c:showPercent val="0"/>
              <c:showBubbleSize val="0"/>
            </c:dLbl>
            <c:dLbl>
              <c:idx val="25"/>
              <c:layout/>
              <c:tx>
                <c:rich>
                  <a:bodyPr/>
                  <a:lstStyle/>
                  <a:p>
                    <a:r>
                      <a:rPr lang="en-US" smtClean="0"/>
                      <a:t>70</a:t>
                    </a:r>
                    <a:endParaRPr lang="en-US"/>
                  </a:p>
                </c:rich>
              </c:tx>
              <c:dLblPos val="t"/>
              <c:showLegendKey val="0"/>
              <c:showVal val="1"/>
              <c:showCatName val="0"/>
              <c:showSerName val="0"/>
              <c:showPercent val="0"/>
              <c:showBubbleSize val="0"/>
            </c:dLbl>
            <c:dLbl>
              <c:idx val="26"/>
              <c:layout/>
              <c:tx>
                <c:rich>
                  <a:bodyPr/>
                  <a:lstStyle/>
                  <a:p>
                    <a:r>
                      <a:rPr lang="en-US" smtClean="0"/>
                      <a:t>62</a:t>
                    </a:r>
                    <a:endParaRPr lang="en-US"/>
                  </a:p>
                </c:rich>
              </c:tx>
              <c:dLblPos val="t"/>
              <c:showLegendKey val="0"/>
              <c:showVal val="1"/>
              <c:showCatName val="0"/>
              <c:showSerName val="0"/>
              <c:showPercent val="0"/>
              <c:showBubbleSize val="0"/>
            </c:dLbl>
            <c:dLbl>
              <c:idx val="27"/>
              <c:layout/>
              <c:tx>
                <c:rich>
                  <a:bodyPr/>
                  <a:lstStyle/>
                  <a:p>
                    <a:r>
                      <a:rPr lang="en-US" smtClean="0"/>
                      <a:t>71</a:t>
                    </a:r>
                    <a:endParaRPr lang="en-US"/>
                  </a:p>
                </c:rich>
              </c:tx>
              <c:dLblPos val="t"/>
              <c:showLegendKey val="0"/>
              <c:showVal val="1"/>
              <c:showCatName val="0"/>
              <c:showSerName val="0"/>
              <c:showPercent val="0"/>
              <c:showBubbleSize val="0"/>
            </c:dLbl>
            <c:dLbl>
              <c:idx val="28"/>
              <c:layout/>
              <c:tx>
                <c:rich>
                  <a:bodyPr/>
                  <a:lstStyle/>
                  <a:p>
                    <a:r>
                      <a:rPr lang="en-US" smtClean="0"/>
                      <a:t>69</a:t>
                    </a:r>
                    <a:endParaRPr lang="en-US"/>
                  </a:p>
                </c:rich>
              </c:tx>
              <c:dLblPos val="t"/>
              <c:showLegendKey val="0"/>
              <c:showVal val="1"/>
              <c:showCatName val="0"/>
              <c:showSerName val="0"/>
              <c:showPercent val="0"/>
              <c:showBubbleSize val="0"/>
            </c:dLbl>
            <c:dLbl>
              <c:idx val="29"/>
              <c:layout/>
              <c:tx>
                <c:rich>
                  <a:bodyPr/>
                  <a:lstStyle/>
                  <a:p>
                    <a:r>
                      <a:rPr lang="en-US" smtClean="0"/>
                      <a:t>64</a:t>
                    </a:r>
                    <a:endParaRPr lang="en-US"/>
                  </a:p>
                </c:rich>
              </c:tx>
              <c:dLblPos val="t"/>
              <c:showLegendKey val="0"/>
              <c:showVal val="1"/>
              <c:showCatName val="0"/>
              <c:showSerName val="0"/>
              <c:showPercent val="0"/>
              <c:showBubbleSize val="0"/>
            </c:dLbl>
            <c:dLbl>
              <c:idx val="30"/>
              <c:layout/>
              <c:tx>
                <c:rich>
                  <a:bodyPr/>
                  <a:lstStyle/>
                  <a:p>
                    <a:r>
                      <a:rPr lang="en-US" smtClean="0"/>
                      <a:t>72</a:t>
                    </a:r>
                    <a:endParaRPr lang="en-US"/>
                  </a:p>
                </c:rich>
              </c:tx>
              <c:dLblPos val="t"/>
              <c:showLegendKey val="0"/>
              <c:showVal val="1"/>
              <c:showCatName val="0"/>
              <c:showSerName val="0"/>
              <c:showPercent val="0"/>
              <c:showBubbleSize val="0"/>
            </c:dLbl>
            <c:dLbl>
              <c:idx val="31"/>
              <c:layout/>
              <c:tx>
                <c:rich>
                  <a:bodyPr/>
                  <a:lstStyle/>
                  <a:p>
                    <a:r>
                      <a:rPr lang="en-US" smtClean="0"/>
                      <a:t>64</a:t>
                    </a:r>
                    <a:endParaRPr lang="en-US"/>
                  </a:p>
                </c:rich>
              </c:tx>
              <c:dLblPos val="t"/>
              <c:showLegendKey val="0"/>
              <c:showVal val="1"/>
              <c:showCatName val="0"/>
              <c:showSerName val="0"/>
              <c:showPercent val="0"/>
              <c:showBubbleSize val="0"/>
            </c:dLbl>
            <c:dLbl>
              <c:idx val="32"/>
              <c:layout/>
              <c:tx>
                <c:rich>
                  <a:bodyPr/>
                  <a:lstStyle/>
                  <a:p>
                    <a:r>
                      <a:rPr lang="en-US" smtClean="0"/>
                      <a:t>72</a:t>
                    </a:r>
                    <a:endParaRPr lang="en-US"/>
                  </a:p>
                </c:rich>
              </c:tx>
              <c:dLblPos val="t"/>
              <c:showLegendKey val="0"/>
              <c:showVal val="1"/>
              <c:showCatName val="0"/>
              <c:showSerName val="0"/>
              <c:showPercent val="0"/>
              <c:showBubbleSize val="0"/>
            </c:dLbl>
            <c:dLbl>
              <c:idx val="35"/>
              <c:layout/>
              <c:tx>
                <c:rich>
                  <a:bodyPr/>
                  <a:lstStyle/>
                  <a:p>
                    <a:r>
                      <a:rPr lang="en-US" smtClean="0"/>
                      <a:t>57</a:t>
                    </a:r>
                    <a:endParaRPr lang="en-US"/>
                  </a:p>
                </c:rich>
              </c:tx>
              <c:dLblPos val="t"/>
              <c:showLegendKey val="0"/>
              <c:showVal val="1"/>
              <c:showCatName val="0"/>
              <c:showSerName val="0"/>
              <c:showPercent val="0"/>
              <c:showBubbleSize val="0"/>
            </c:dLbl>
            <c:dLbl>
              <c:idx val="36"/>
              <c:layout/>
              <c:tx>
                <c:rich>
                  <a:bodyPr/>
                  <a:lstStyle/>
                  <a:p>
                    <a:r>
                      <a:rPr lang="en-US" smtClean="0"/>
                      <a:t>58</a:t>
                    </a:r>
                    <a:endParaRPr lang="en-US"/>
                  </a:p>
                </c:rich>
              </c:tx>
              <c:dLblPos val="t"/>
              <c:showLegendKey val="0"/>
              <c:showVal val="1"/>
              <c:showCatName val="0"/>
              <c:showSerName val="0"/>
              <c:showPercent val="0"/>
              <c:showBubbleSize val="0"/>
            </c:dLbl>
            <c:dLbl>
              <c:idx val="37"/>
              <c:layout/>
              <c:tx>
                <c:rich>
                  <a:bodyPr/>
                  <a:lstStyle/>
                  <a:p>
                    <a:r>
                      <a:rPr lang="en-US" smtClean="0"/>
                      <a:t>57</a:t>
                    </a:r>
                    <a:endParaRPr lang="en-US"/>
                  </a:p>
                </c:rich>
              </c:tx>
              <c:dLblPos val="t"/>
              <c:showLegendKey val="0"/>
              <c:showVal val="1"/>
              <c:showCatName val="0"/>
              <c:showSerName val="0"/>
              <c:showPercent val="0"/>
              <c:showBubbleSize val="0"/>
            </c:dLbl>
            <c:txPr>
              <a:bodyPr/>
              <a:lstStyle/>
              <a:p>
                <a:pPr>
                  <a:defRPr sz="1200">
                    <a:solidFill>
                      <a:schemeClr val="accent1"/>
                    </a:solidFill>
                  </a:defRPr>
                </a:pPr>
                <a:endParaRPr lang="en-US"/>
              </a:p>
            </c:txPr>
            <c:dLblPos val="t"/>
            <c:showLegendKey val="0"/>
            <c:showVal val="1"/>
            <c:showCatName val="0"/>
            <c:showSerName val="0"/>
            <c:showPercent val="0"/>
            <c:showBubbleSize val="0"/>
            <c:showLeaderLines val="0"/>
          </c:dLbls>
          <c:cat>
            <c:multiLvlStrRef>
              <c:f>Sheet1!$A$2:$B$41</c:f>
              <c:multiLvlStrCache>
                <c:ptCount val="40"/>
                <c:lvl>
                  <c:pt idx="1">
                    <c:v>Apr</c:v>
                  </c:pt>
                  <c:pt idx="2">
                    <c:v>May</c:v>
                  </c:pt>
                  <c:pt idx="3">
                    <c:v>Jun</c:v>
                  </c:pt>
                  <c:pt idx="4">
                    <c:v>Jul</c:v>
                  </c:pt>
                  <c:pt idx="5">
                    <c:v>Aug</c:v>
                  </c:pt>
                  <c:pt idx="6">
                    <c:v>Sep</c:v>
                  </c:pt>
                  <c:pt idx="7">
                    <c:v>Oct</c:v>
                  </c:pt>
                  <c:pt idx="8">
                    <c:v>Nov</c:v>
                  </c:pt>
                  <c:pt idx="9">
                    <c:v>Dec</c:v>
                  </c:pt>
                  <c:pt idx="10">
                    <c:v>Jan</c:v>
                  </c:pt>
                  <c:pt idx="11">
                    <c:v>Feb</c:v>
                  </c:pt>
                  <c:pt idx="12">
                    <c:v>Mar</c:v>
                  </c:pt>
                  <c:pt idx="13">
                    <c:v>Apr</c:v>
                  </c:pt>
                  <c:pt idx="14">
                    <c:v>May</c:v>
                  </c:pt>
                  <c:pt idx="15">
                    <c:v>Jun</c:v>
                  </c:pt>
                  <c:pt idx="16">
                    <c:v>Jul</c:v>
                  </c:pt>
                  <c:pt idx="17">
                    <c:v>Aug</c:v>
                  </c:pt>
                  <c:pt idx="18">
                    <c:v>Sep</c:v>
                  </c:pt>
                  <c:pt idx="19">
                    <c:v>Oct</c:v>
                  </c:pt>
                  <c:pt idx="20">
                    <c:v>Nov</c:v>
                  </c:pt>
                  <c:pt idx="21">
                    <c:v>Dec</c:v>
                  </c:pt>
                  <c:pt idx="22">
                    <c:v>Jan</c:v>
                  </c:pt>
                  <c:pt idx="23">
                    <c:v>Feb</c:v>
                  </c:pt>
                  <c:pt idx="24">
                    <c:v>Mar</c:v>
                  </c:pt>
                  <c:pt idx="25">
                    <c:v>Apr</c:v>
                  </c:pt>
                  <c:pt idx="26">
                    <c:v>May</c:v>
                  </c:pt>
                  <c:pt idx="27">
                    <c:v>Jun</c:v>
                  </c:pt>
                  <c:pt idx="28">
                    <c:v>Jul</c:v>
                  </c:pt>
                  <c:pt idx="29">
                    <c:v>Aug</c:v>
                  </c:pt>
                  <c:pt idx="30">
                    <c:v>Sep</c:v>
                  </c:pt>
                  <c:pt idx="31">
                    <c:v>Oct</c:v>
                  </c:pt>
                  <c:pt idx="32">
                    <c:v>Nov</c:v>
                  </c:pt>
                  <c:pt idx="35">
                    <c:v>Feb</c:v>
                  </c:pt>
                  <c:pt idx="36">
                    <c:v>Mar</c:v>
                  </c:pt>
                  <c:pt idx="37">
                    <c:v>Apr</c:v>
                  </c:pt>
                  <c:pt idx="39">
                    <c:v>Jun</c:v>
                  </c:pt>
                </c:lvl>
                <c:lvl>
                  <c:pt idx="0">
                    <c:v>2010</c:v>
                  </c:pt>
                  <c:pt idx="10">
                    <c:v>2011</c:v>
                  </c:pt>
                  <c:pt idx="22">
                    <c:v>2012</c:v>
                  </c:pt>
                  <c:pt idx="34">
                    <c:v>2013</c:v>
                  </c:pt>
                </c:lvl>
              </c:multiLvlStrCache>
            </c:multiLvlStrRef>
          </c:cat>
          <c:val>
            <c:numRef>
              <c:f>Sheet1!$C$2:$C$41</c:f>
              <c:numCache>
                <c:formatCode>0%</c:formatCode>
                <c:ptCount val="40"/>
                <c:pt idx="1">
                  <c:v>0.78</c:v>
                </c:pt>
                <c:pt idx="2">
                  <c:v>0.72</c:v>
                </c:pt>
                <c:pt idx="3">
                  <c:v>0.69</c:v>
                </c:pt>
                <c:pt idx="4">
                  <c:v>0.73</c:v>
                </c:pt>
                <c:pt idx="5">
                  <c:v>0.68</c:v>
                </c:pt>
                <c:pt idx="6">
                  <c:v>0.75</c:v>
                </c:pt>
                <c:pt idx="7">
                  <c:v>0.69</c:v>
                </c:pt>
                <c:pt idx="8">
                  <c:v>0.68</c:v>
                </c:pt>
                <c:pt idx="9">
                  <c:v>0.69</c:v>
                </c:pt>
                <c:pt idx="10">
                  <c:v>0.73</c:v>
                </c:pt>
                <c:pt idx="11">
                  <c:v>0.66</c:v>
                </c:pt>
                <c:pt idx="12">
                  <c:v>0.71</c:v>
                </c:pt>
                <c:pt idx="13">
                  <c:v>0.64</c:v>
                </c:pt>
                <c:pt idx="14">
                  <c:v>0.72</c:v>
                </c:pt>
                <c:pt idx="15">
                  <c:v>0.65</c:v>
                </c:pt>
                <c:pt idx="16">
                  <c:v>0.64</c:v>
                </c:pt>
                <c:pt idx="17">
                  <c:v>0.6</c:v>
                </c:pt>
                <c:pt idx="18">
                  <c:v>0.65</c:v>
                </c:pt>
                <c:pt idx="19">
                  <c:v>0.52</c:v>
                </c:pt>
                <c:pt idx="20">
                  <c:v>0.62</c:v>
                </c:pt>
                <c:pt idx="21">
                  <c:v>0.64</c:v>
                </c:pt>
                <c:pt idx="22">
                  <c:v>0.62</c:v>
                </c:pt>
                <c:pt idx="23">
                  <c:v>0.64</c:v>
                </c:pt>
                <c:pt idx="24">
                  <c:v>0.66</c:v>
                </c:pt>
                <c:pt idx="25">
                  <c:v>0.7</c:v>
                </c:pt>
                <c:pt idx="26">
                  <c:v>0.62</c:v>
                </c:pt>
                <c:pt idx="27">
                  <c:v>0.71</c:v>
                </c:pt>
                <c:pt idx="28">
                  <c:v>0.69</c:v>
                </c:pt>
                <c:pt idx="29">
                  <c:v>0.64</c:v>
                </c:pt>
                <c:pt idx="30">
                  <c:v>0.72</c:v>
                </c:pt>
                <c:pt idx="31">
                  <c:v>0.64</c:v>
                </c:pt>
                <c:pt idx="32">
                  <c:v>0.72</c:v>
                </c:pt>
                <c:pt idx="35">
                  <c:v>0.56999999999999995</c:v>
                </c:pt>
                <c:pt idx="36">
                  <c:v>0.57999999999999996</c:v>
                </c:pt>
                <c:pt idx="37">
                  <c:v>0.56999999999999995</c:v>
                </c:pt>
                <c:pt idx="39">
                  <c:v>0.57999999999999996</c:v>
                </c:pt>
              </c:numCache>
            </c:numRef>
          </c:val>
          <c:smooth val="0"/>
        </c:ser>
        <c:ser>
          <c:idx val="1"/>
          <c:order val="1"/>
          <c:tx>
            <c:strRef>
              <c:f>Sheet1!$D$1</c:f>
              <c:strCache>
                <c:ptCount val="1"/>
                <c:pt idx="0">
                  <c:v>Independents</c:v>
                </c:pt>
              </c:strCache>
            </c:strRef>
          </c:tx>
          <c:spPr>
            <a:ln>
              <a:solidFill>
                <a:schemeClr val="bg2"/>
              </a:solidFill>
            </a:ln>
          </c:spPr>
          <c:marker>
            <c:symbol val="none"/>
          </c:marker>
          <c:dLbls>
            <c:dLbl>
              <c:idx val="1"/>
              <c:layout/>
              <c:tx>
                <c:rich>
                  <a:bodyPr/>
                  <a:lstStyle/>
                  <a:p>
                    <a:r>
                      <a:rPr lang="en-US" smtClean="0"/>
                      <a:t>36</a:t>
                    </a:r>
                    <a:endParaRPr lang="en-US"/>
                  </a:p>
                </c:rich>
              </c:tx>
              <c:dLblPos val="t"/>
              <c:showLegendKey val="0"/>
              <c:showVal val="1"/>
              <c:showCatName val="0"/>
              <c:showSerName val="0"/>
              <c:showPercent val="0"/>
              <c:showBubbleSize val="0"/>
            </c:dLbl>
            <c:dLbl>
              <c:idx val="2"/>
              <c:layout/>
              <c:tx>
                <c:rich>
                  <a:bodyPr/>
                  <a:lstStyle/>
                  <a:p>
                    <a:r>
                      <a:rPr lang="en-US" smtClean="0"/>
                      <a:t>37</a:t>
                    </a:r>
                    <a:endParaRPr lang="en-US"/>
                  </a:p>
                </c:rich>
              </c:tx>
              <c:dLblPos val="t"/>
              <c:showLegendKey val="0"/>
              <c:showVal val="1"/>
              <c:showCatName val="0"/>
              <c:showSerName val="0"/>
              <c:showPercent val="0"/>
              <c:showBubbleSize val="0"/>
            </c:dLbl>
            <c:dLbl>
              <c:idx val="3"/>
              <c:layout/>
              <c:tx>
                <c:rich>
                  <a:bodyPr/>
                  <a:lstStyle/>
                  <a:p>
                    <a:r>
                      <a:rPr lang="en-US" smtClean="0"/>
                      <a:t>49</a:t>
                    </a:r>
                    <a:endParaRPr lang="en-US"/>
                  </a:p>
                </c:rich>
              </c:tx>
              <c:dLblPos val="t"/>
              <c:showLegendKey val="0"/>
              <c:showVal val="1"/>
              <c:showCatName val="0"/>
              <c:showSerName val="0"/>
              <c:showPercent val="0"/>
              <c:showBubbleSize val="0"/>
            </c:dLbl>
            <c:dLbl>
              <c:idx val="4"/>
              <c:layout/>
              <c:tx>
                <c:rich>
                  <a:bodyPr/>
                  <a:lstStyle/>
                  <a:p>
                    <a:r>
                      <a:rPr lang="en-US" smtClean="0"/>
                      <a:t>48</a:t>
                    </a:r>
                    <a:endParaRPr lang="en-US"/>
                  </a:p>
                </c:rich>
              </c:tx>
              <c:dLblPos val="t"/>
              <c:showLegendKey val="0"/>
              <c:showVal val="1"/>
              <c:showCatName val="0"/>
              <c:showSerName val="0"/>
              <c:showPercent val="0"/>
              <c:showBubbleSize val="0"/>
            </c:dLbl>
            <c:dLbl>
              <c:idx val="5"/>
              <c:layout/>
              <c:tx>
                <c:rich>
                  <a:bodyPr/>
                  <a:lstStyle/>
                  <a:p>
                    <a:r>
                      <a:rPr lang="en-US" smtClean="0"/>
                      <a:t>41</a:t>
                    </a:r>
                    <a:endParaRPr lang="en-US"/>
                  </a:p>
                </c:rich>
              </c:tx>
              <c:dLblPos val="t"/>
              <c:showLegendKey val="0"/>
              <c:showVal val="1"/>
              <c:showCatName val="0"/>
              <c:showSerName val="0"/>
              <c:showPercent val="0"/>
              <c:showBubbleSize val="0"/>
            </c:dLbl>
            <c:dLbl>
              <c:idx val="6"/>
              <c:layout/>
              <c:tx>
                <c:rich>
                  <a:bodyPr/>
                  <a:lstStyle/>
                  <a:p>
                    <a:r>
                      <a:rPr lang="en-US" smtClean="0"/>
                      <a:t>42</a:t>
                    </a:r>
                    <a:endParaRPr lang="en-US"/>
                  </a:p>
                </c:rich>
              </c:tx>
              <c:dLblPos val="t"/>
              <c:showLegendKey val="0"/>
              <c:showVal val="1"/>
              <c:showCatName val="0"/>
              <c:showSerName val="0"/>
              <c:showPercent val="0"/>
              <c:showBubbleSize val="0"/>
            </c:dLbl>
            <c:dLbl>
              <c:idx val="7"/>
              <c:layout/>
              <c:tx>
                <c:rich>
                  <a:bodyPr/>
                  <a:lstStyle/>
                  <a:p>
                    <a:r>
                      <a:rPr lang="en-US" smtClean="0"/>
                      <a:t>34</a:t>
                    </a:r>
                    <a:endParaRPr lang="en-US"/>
                  </a:p>
                </c:rich>
              </c:tx>
              <c:dLblPos val="t"/>
              <c:showLegendKey val="0"/>
              <c:showVal val="1"/>
              <c:showCatName val="0"/>
              <c:showSerName val="0"/>
              <c:showPercent val="0"/>
              <c:showBubbleSize val="0"/>
            </c:dLbl>
            <c:dLbl>
              <c:idx val="8"/>
              <c:layout/>
              <c:tx>
                <c:rich>
                  <a:bodyPr/>
                  <a:lstStyle/>
                  <a:p>
                    <a:r>
                      <a:rPr lang="en-US" smtClean="0"/>
                      <a:t>37</a:t>
                    </a:r>
                    <a:endParaRPr lang="en-US"/>
                  </a:p>
                </c:rich>
              </c:tx>
              <c:dLblPos val="t"/>
              <c:showLegendKey val="0"/>
              <c:showVal val="1"/>
              <c:showCatName val="0"/>
              <c:showSerName val="0"/>
              <c:showPercent val="0"/>
              <c:showBubbleSize val="0"/>
            </c:dLbl>
            <c:dLbl>
              <c:idx val="9"/>
              <c:layout/>
              <c:tx>
                <c:rich>
                  <a:bodyPr/>
                  <a:lstStyle/>
                  <a:p>
                    <a:r>
                      <a:rPr lang="en-US" smtClean="0"/>
                      <a:t>37</a:t>
                    </a:r>
                    <a:endParaRPr lang="en-US"/>
                  </a:p>
                </c:rich>
              </c:tx>
              <c:dLblPos val="t"/>
              <c:showLegendKey val="0"/>
              <c:showVal val="1"/>
              <c:showCatName val="0"/>
              <c:showSerName val="0"/>
              <c:showPercent val="0"/>
              <c:showBubbleSize val="0"/>
            </c:dLbl>
            <c:dLbl>
              <c:idx val="10"/>
              <c:layout/>
              <c:tx>
                <c:rich>
                  <a:bodyPr/>
                  <a:lstStyle/>
                  <a:p>
                    <a:r>
                      <a:rPr lang="en-US" smtClean="0"/>
                      <a:t>34</a:t>
                    </a:r>
                    <a:endParaRPr lang="en-US"/>
                  </a:p>
                </c:rich>
              </c:tx>
              <c:dLblPos val="t"/>
              <c:showLegendKey val="0"/>
              <c:showVal val="1"/>
              <c:showCatName val="0"/>
              <c:showSerName val="0"/>
              <c:showPercent val="0"/>
              <c:showBubbleSize val="0"/>
            </c:dLbl>
            <c:dLbl>
              <c:idx val="11"/>
              <c:layout/>
              <c:tx>
                <c:rich>
                  <a:bodyPr/>
                  <a:lstStyle/>
                  <a:p>
                    <a:r>
                      <a:rPr lang="en-US" smtClean="0"/>
                      <a:t>43</a:t>
                    </a:r>
                    <a:endParaRPr lang="en-US"/>
                  </a:p>
                </c:rich>
              </c:tx>
              <c:dLblPos val="t"/>
              <c:showLegendKey val="0"/>
              <c:showVal val="1"/>
              <c:showCatName val="0"/>
              <c:showSerName val="0"/>
              <c:showPercent val="0"/>
              <c:showBubbleSize val="0"/>
            </c:dLbl>
            <c:dLbl>
              <c:idx val="12"/>
              <c:layout/>
              <c:tx>
                <c:rich>
                  <a:bodyPr/>
                  <a:lstStyle/>
                  <a:p>
                    <a:r>
                      <a:rPr lang="en-US" smtClean="0"/>
                      <a:t>37</a:t>
                    </a:r>
                    <a:endParaRPr lang="en-US"/>
                  </a:p>
                </c:rich>
              </c:tx>
              <c:dLblPos val="t"/>
              <c:showLegendKey val="0"/>
              <c:showVal val="1"/>
              <c:showCatName val="0"/>
              <c:showSerName val="0"/>
              <c:showPercent val="0"/>
              <c:showBubbleSize val="0"/>
            </c:dLbl>
            <c:dLbl>
              <c:idx val="13"/>
              <c:layout/>
              <c:tx>
                <c:rich>
                  <a:bodyPr/>
                  <a:lstStyle/>
                  <a:p>
                    <a:r>
                      <a:rPr lang="en-US" smtClean="0"/>
                      <a:t>41</a:t>
                    </a:r>
                    <a:endParaRPr lang="en-US"/>
                  </a:p>
                </c:rich>
              </c:tx>
              <c:dLblPos val="t"/>
              <c:showLegendKey val="0"/>
              <c:showVal val="1"/>
              <c:showCatName val="0"/>
              <c:showSerName val="0"/>
              <c:showPercent val="0"/>
              <c:showBubbleSize val="0"/>
            </c:dLbl>
            <c:dLbl>
              <c:idx val="14"/>
              <c:layout/>
              <c:tx>
                <c:rich>
                  <a:bodyPr/>
                  <a:lstStyle/>
                  <a:p>
                    <a:r>
                      <a:rPr lang="en-US" smtClean="0"/>
                      <a:t>35</a:t>
                    </a:r>
                    <a:endParaRPr lang="en-US"/>
                  </a:p>
                </c:rich>
              </c:tx>
              <c:dLblPos val="t"/>
              <c:showLegendKey val="0"/>
              <c:showVal val="1"/>
              <c:showCatName val="0"/>
              <c:showSerName val="0"/>
              <c:showPercent val="0"/>
              <c:showBubbleSize val="0"/>
            </c:dLbl>
            <c:dLbl>
              <c:idx val="15"/>
              <c:layout/>
              <c:tx>
                <c:rich>
                  <a:bodyPr/>
                  <a:lstStyle/>
                  <a:p>
                    <a:r>
                      <a:rPr lang="en-US" smtClean="0"/>
                      <a:t>33</a:t>
                    </a:r>
                    <a:endParaRPr lang="en-US"/>
                  </a:p>
                </c:rich>
              </c:tx>
              <c:dLblPos val="t"/>
              <c:showLegendKey val="0"/>
              <c:showVal val="1"/>
              <c:showCatName val="0"/>
              <c:showSerName val="0"/>
              <c:showPercent val="0"/>
              <c:showBubbleSize val="0"/>
            </c:dLbl>
            <c:dLbl>
              <c:idx val="16"/>
              <c:layout/>
              <c:tx>
                <c:rich>
                  <a:bodyPr/>
                  <a:lstStyle/>
                  <a:p>
                    <a:r>
                      <a:rPr lang="en-US" smtClean="0"/>
                      <a:t>38</a:t>
                    </a:r>
                    <a:endParaRPr lang="en-US"/>
                  </a:p>
                </c:rich>
              </c:tx>
              <c:dLblPos val="t"/>
              <c:showLegendKey val="0"/>
              <c:showVal val="1"/>
              <c:showCatName val="0"/>
              <c:showSerName val="0"/>
              <c:showPercent val="0"/>
              <c:showBubbleSize val="0"/>
            </c:dLbl>
            <c:dLbl>
              <c:idx val="17"/>
              <c:layout/>
              <c:tx>
                <c:rich>
                  <a:bodyPr/>
                  <a:lstStyle/>
                  <a:p>
                    <a:r>
                      <a:rPr lang="en-US" smtClean="0"/>
                      <a:t>33</a:t>
                    </a:r>
                    <a:endParaRPr lang="en-US"/>
                  </a:p>
                </c:rich>
              </c:tx>
              <c:dLblPos val="t"/>
              <c:showLegendKey val="0"/>
              <c:showVal val="1"/>
              <c:showCatName val="0"/>
              <c:showSerName val="0"/>
              <c:showPercent val="0"/>
              <c:showBubbleSize val="0"/>
            </c:dLbl>
            <c:dLbl>
              <c:idx val="18"/>
              <c:layout/>
              <c:tx>
                <c:rich>
                  <a:bodyPr/>
                  <a:lstStyle/>
                  <a:p>
                    <a:r>
                      <a:rPr lang="en-US" smtClean="0"/>
                      <a:t>36</a:t>
                    </a:r>
                    <a:endParaRPr lang="en-US"/>
                  </a:p>
                </c:rich>
              </c:tx>
              <c:dLblPos val="t"/>
              <c:showLegendKey val="0"/>
              <c:showVal val="1"/>
              <c:showCatName val="0"/>
              <c:showSerName val="0"/>
              <c:showPercent val="0"/>
              <c:showBubbleSize val="0"/>
            </c:dLbl>
            <c:dLbl>
              <c:idx val="19"/>
              <c:layout/>
              <c:tx>
                <c:rich>
                  <a:bodyPr/>
                  <a:lstStyle/>
                  <a:p>
                    <a:r>
                      <a:rPr lang="en-US" smtClean="0"/>
                      <a:t>32</a:t>
                    </a:r>
                    <a:endParaRPr lang="en-US"/>
                  </a:p>
                </c:rich>
              </c:tx>
              <c:dLblPos val="t"/>
              <c:showLegendKey val="0"/>
              <c:showVal val="1"/>
              <c:showCatName val="0"/>
              <c:showSerName val="0"/>
              <c:showPercent val="0"/>
              <c:showBubbleSize val="0"/>
            </c:dLbl>
            <c:dLbl>
              <c:idx val="20"/>
              <c:layout/>
              <c:tx>
                <c:rich>
                  <a:bodyPr/>
                  <a:lstStyle/>
                  <a:p>
                    <a:r>
                      <a:rPr lang="en-US" smtClean="0"/>
                      <a:t>34</a:t>
                    </a:r>
                    <a:endParaRPr lang="en-US"/>
                  </a:p>
                </c:rich>
              </c:tx>
              <c:dLblPos val="t"/>
              <c:showLegendKey val="0"/>
              <c:showVal val="1"/>
              <c:showCatName val="0"/>
              <c:showSerName val="0"/>
              <c:showPercent val="0"/>
              <c:showBubbleSize val="0"/>
            </c:dLbl>
            <c:dLbl>
              <c:idx val="21"/>
              <c:layout/>
              <c:tx>
                <c:rich>
                  <a:bodyPr/>
                  <a:lstStyle/>
                  <a:p>
                    <a:r>
                      <a:rPr lang="en-US" smtClean="0"/>
                      <a:t>33</a:t>
                    </a:r>
                    <a:endParaRPr lang="en-US"/>
                  </a:p>
                </c:rich>
              </c:tx>
              <c:dLblPos val="t"/>
              <c:showLegendKey val="0"/>
              <c:showVal val="1"/>
              <c:showCatName val="0"/>
              <c:showSerName val="0"/>
              <c:showPercent val="0"/>
              <c:showBubbleSize val="0"/>
            </c:dLbl>
            <c:dLbl>
              <c:idx val="22"/>
              <c:layout>
                <c:manualLayout>
                  <c:x val="-2.4918497519489723E-2"/>
                  <c:y val="-3.5662501822688833E-2"/>
                </c:manualLayout>
              </c:layout>
              <c:tx>
                <c:rich>
                  <a:bodyPr/>
                  <a:lstStyle/>
                  <a:p>
                    <a:r>
                      <a:rPr lang="en-US" smtClean="0"/>
                      <a:t>30</a:t>
                    </a:r>
                    <a:endParaRPr lang="en-US"/>
                  </a:p>
                </c:rich>
              </c:tx>
              <c:dLblPos val="r"/>
              <c:showLegendKey val="0"/>
              <c:showVal val="1"/>
              <c:showCatName val="0"/>
              <c:showSerName val="0"/>
              <c:showPercent val="0"/>
              <c:showBubbleSize val="0"/>
            </c:dLbl>
            <c:dLbl>
              <c:idx val="23"/>
              <c:layout/>
              <c:tx>
                <c:rich>
                  <a:bodyPr/>
                  <a:lstStyle/>
                  <a:p>
                    <a:r>
                      <a:rPr lang="en-US" smtClean="0"/>
                      <a:t>40</a:t>
                    </a:r>
                    <a:endParaRPr lang="en-US"/>
                  </a:p>
                </c:rich>
              </c:tx>
              <c:dLblPos val="t"/>
              <c:showLegendKey val="0"/>
              <c:showVal val="1"/>
              <c:showCatName val="0"/>
              <c:showSerName val="0"/>
              <c:showPercent val="0"/>
              <c:showBubbleSize val="0"/>
            </c:dLbl>
            <c:dLbl>
              <c:idx val="24"/>
              <c:layout/>
              <c:tx>
                <c:rich>
                  <a:bodyPr/>
                  <a:lstStyle/>
                  <a:p>
                    <a:r>
                      <a:rPr lang="en-US" smtClean="0"/>
                      <a:t>40</a:t>
                    </a:r>
                    <a:endParaRPr lang="en-US"/>
                  </a:p>
                </c:rich>
              </c:tx>
              <c:dLblPos val="t"/>
              <c:showLegendKey val="0"/>
              <c:showVal val="1"/>
              <c:showCatName val="0"/>
              <c:showSerName val="0"/>
              <c:showPercent val="0"/>
              <c:showBubbleSize val="0"/>
            </c:dLbl>
            <c:dLbl>
              <c:idx val="25"/>
              <c:layout/>
              <c:tx>
                <c:rich>
                  <a:bodyPr/>
                  <a:lstStyle/>
                  <a:p>
                    <a:r>
                      <a:rPr lang="en-US" smtClean="0"/>
                      <a:t>39</a:t>
                    </a:r>
                    <a:endParaRPr lang="en-US"/>
                  </a:p>
                </c:rich>
              </c:tx>
              <c:dLblPos val="t"/>
              <c:showLegendKey val="0"/>
              <c:showVal val="1"/>
              <c:showCatName val="0"/>
              <c:showSerName val="0"/>
              <c:showPercent val="0"/>
              <c:showBubbleSize val="0"/>
            </c:dLbl>
            <c:dLbl>
              <c:idx val="26"/>
              <c:layout/>
              <c:tx>
                <c:rich>
                  <a:bodyPr/>
                  <a:lstStyle/>
                  <a:p>
                    <a:r>
                      <a:rPr lang="en-US" smtClean="0"/>
                      <a:t>34</a:t>
                    </a:r>
                    <a:endParaRPr lang="en-US"/>
                  </a:p>
                </c:rich>
              </c:tx>
              <c:dLblPos val="t"/>
              <c:showLegendKey val="0"/>
              <c:showVal val="1"/>
              <c:showCatName val="0"/>
              <c:showSerName val="0"/>
              <c:showPercent val="0"/>
              <c:showBubbleSize val="0"/>
            </c:dLbl>
            <c:dLbl>
              <c:idx val="27"/>
              <c:layout/>
              <c:tx>
                <c:rich>
                  <a:bodyPr/>
                  <a:lstStyle/>
                  <a:p>
                    <a:r>
                      <a:rPr lang="en-US" smtClean="0"/>
                      <a:t>38</a:t>
                    </a:r>
                    <a:endParaRPr lang="en-US"/>
                  </a:p>
                </c:rich>
              </c:tx>
              <c:dLblPos val="t"/>
              <c:showLegendKey val="0"/>
              <c:showVal val="1"/>
              <c:showCatName val="0"/>
              <c:showSerName val="0"/>
              <c:showPercent val="0"/>
              <c:showBubbleSize val="0"/>
            </c:dLbl>
            <c:dLbl>
              <c:idx val="28"/>
              <c:layout/>
              <c:tx>
                <c:rich>
                  <a:bodyPr/>
                  <a:lstStyle/>
                  <a:p>
                    <a:r>
                      <a:rPr lang="en-US" smtClean="0"/>
                      <a:t>35</a:t>
                    </a:r>
                    <a:endParaRPr lang="en-US"/>
                  </a:p>
                </c:rich>
              </c:tx>
              <c:dLblPos val="t"/>
              <c:showLegendKey val="0"/>
              <c:showVal val="1"/>
              <c:showCatName val="0"/>
              <c:showSerName val="0"/>
              <c:showPercent val="0"/>
              <c:showBubbleSize val="0"/>
            </c:dLbl>
            <c:dLbl>
              <c:idx val="29"/>
              <c:layout/>
              <c:tx>
                <c:rich>
                  <a:bodyPr/>
                  <a:lstStyle/>
                  <a:p>
                    <a:r>
                      <a:rPr lang="en-US" smtClean="0"/>
                      <a:t>34</a:t>
                    </a:r>
                    <a:endParaRPr lang="en-US"/>
                  </a:p>
                </c:rich>
              </c:tx>
              <c:dLblPos val="t"/>
              <c:showLegendKey val="0"/>
              <c:showVal val="1"/>
              <c:showCatName val="0"/>
              <c:showSerName val="0"/>
              <c:showPercent val="0"/>
              <c:showBubbleSize val="0"/>
            </c:dLbl>
            <c:dLbl>
              <c:idx val="30"/>
              <c:layout/>
              <c:tx>
                <c:rich>
                  <a:bodyPr/>
                  <a:lstStyle/>
                  <a:p>
                    <a:r>
                      <a:rPr lang="en-US" smtClean="0"/>
                      <a:t>41</a:t>
                    </a:r>
                    <a:endParaRPr lang="en-US"/>
                  </a:p>
                </c:rich>
              </c:tx>
              <c:dLblPos val="t"/>
              <c:showLegendKey val="0"/>
              <c:showVal val="1"/>
              <c:showCatName val="0"/>
              <c:showSerName val="0"/>
              <c:showPercent val="0"/>
              <c:showBubbleSize val="0"/>
            </c:dLbl>
            <c:dLbl>
              <c:idx val="31"/>
              <c:layout/>
              <c:tx>
                <c:rich>
                  <a:bodyPr/>
                  <a:lstStyle/>
                  <a:p>
                    <a:r>
                      <a:rPr lang="en-US" smtClean="0"/>
                      <a:t>32</a:t>
                    </a:r>
                    <a:endParaRPr lang="en-US"/>
                  </a:p>
                </c:rich>
              </c:tx>
              <c:dLblPos val="t"/>
              <c:showLegendKey val="0"/>
              <c:showVal val="1"/>
              <c:showCatName val="0"/>
              <c:showSerName val="0"/>
              <c:showPercent val="0"/>
              <c:showBubbleSize val="0"/>
            </c:dLbl>
            <c:dLbl>
              <c:idx val="32"/>
              <c:layout/>
              <c:tx>
                <c:rich>
                  <a:bodyPr/>
                  <a:lstStyle/>
                  <a:p>
                    <a:r>
                      <a:rPr lang="en-US" smtClean="0"/>
                      <a:t>37</a:t>
                    </a:r>
                    <a:endParaRPr lang="en-US"/>
                  </a:p>
                </c:rich>
              </c:tx>
              <c:dLblPos val="t"/>
              <c:showLegendKey val="0"/>
              <c:showVal val="1"/>
              <c:showCatName val="0"/>
              <c:showSerName val="0"/>
              <c:showPercent val="0"/>
              <c:showBubbleSize val="0"/>
            </c:dLbl>
            <c:dLbl>
              <c:idx val="35"/>
              <c:layout/>
              <c:tx>
                <c:rich>
                  <a:bodyPr/>
                  <a:lstStyle/>
                  <a:p>
                    <a:r>
                      <a:rPr lang="en-US" smtClean="0"/>
                      <a:t>32</a:t>
                    </a:r>
                    <a:endParaRPr lang="en-US"/>
                  </a:p>
                </c:rich>
              </c:tx>
              <c:dLblPos val="t"/>
              <c:showLegendKey val="0"/>
              <c:showVal val="1"/>
              <c:showCatName val="0"/>
              <c:showSerName val="0"/>
              <c:showPercent val="0"/>
              <c:showBubbleSize val="0"/>
            </c:dLbl>
            <c:dLbl>
              <c:idx val="36"/>
              <c:layout/>
              <c:tx>
                <c:rich>
                  <a:bodyPr/>
                  <a:lstStyle/>
                  <a:p>
                    <a:r>
                      <a:rPr lang="en-US" smtClean="0"/>
                      <a:t>31</a:t>
                    </a:r>
                    <a:endParaRPr lang="en-US"/>
                  </a:p>
                </c:rich>
              </c:tx>
              <c:dLblPos val="t"/>
              <c:showLegendKey val="0"/>
              <c:showVal val="1"/>
              <c:showCatName val="0"/>
              <c:showSerName val="0"/>
              <c:showPercent val="0"/>
              <c:showBubbleSize val="0"/>
            </c:dLbl>
            <c:dLbl>
              <c:idx val="37"/>
              <c:layout/>
              <c:tx>
                <c:rich>
                  <a:bodyPr/>
                  <a:lstStyle/>
                  <a:p>
                    <a:r>
                      <a:rPr lang="en-US" smtClean="0"/>
                      <a:t>36</a:t>
                    </a:r>
                    <a:endParaRPr lang="en-US"/>
                  </a:p>
                </c:rich>
              </c:tx>
              <c:dLblPos val="t"/>
              <c:showLegendKey val="0"/>
              <c:showVal val="1"/>
              <c:showCatName val="0"/>
              <c:showSerName val="0"/>
              <c:showPercent val="0"/>
              <c:showBubbleSize val="0"/>
            </c:dLbl>
            <c:txPr>
              <a:bodyPr/>
              <a:lstStyle/>
              <a:p>
                <a:pPr>
                  <a:defRPr sz="1200">
                    <a:solidFill>
                      <a:schemeClr val="bg2"/>
                    </a:solidFill>
                  </a:defRPr>
                </a:pPr>
                <a:endParaRPr lang="en-US"/>
              </a:p>
            </c:txPr>
            <c:dLblPos val="t"/>
            <c:showLegendKey val="0"/>
            <c:showVal val="1"/>
            <c:showCatName val="0"/>
            <c:showSerName val="0"/>
            <c:showPercent val="0"/>
            <c:showBubbleSize val="0"/>
            <c:showLeaderLines val="0"/>
          </c:dLbls>
          <c:cat>
            <c:multiLvlStrRef>
              <c:f>Sheet1!$A$2:$B$41</c:f>
              <c:multiLvlStrCache>
                <c:ptCount val="40"/>
                <c:lvl>
                  <c:pt idx="1">
                    <c:v>Apr</c:v>
                  </c:pt>
                  <c:pt idx="2">
                    <c:v>May</c:v>
                  </c:pt>
                  <c:pt idx="3">
                    <c:v>Jun</c:v>
                  </c:pt>
                  <c:pt idx="4">
                    <c:v>Jul</c:v>
                  </c:pt>
                  <c:pt idx="5">
                    <c:v>Aug</c:v>
                  </c:pt>
                  <c:pt idx="6">
                    <c:v>Sep</c:v>
                  </c:pt>
                  <c:pt idx="7">
                    <c:v>Oct</c:v>
                  </c:pt>
                  <c:pt idx="8">
                    <c:v>Nov</c:v>
                  </c:pt>
                  <c:pt idx="9">
                    <c:v>Dec</c:v>
                  </c:pt>
                  <c:pt idx="10">
                    <c:v>Jan</c:v>
                  </c:pt>
                  <c:pt idx="11">
                    <c:v>Feb</c:v>
                  </c:pt>
                  <c:pt idx="12">
                    <c:v>Mar</c:v>
                  </c:pt>
                  <c:pt idx="13">
                    <c:v>Apr</c:v>
                  </c:pt>
                  <c:pt idx="14">
                    <c:v>May</c:v>
                  </c:pt>
                  <c:pt idx="15">
                    <c:v>Jun</c:v>
                  </c:pt>
                  <c:pt idx="16">
                    <c:v>Jul</c:v>
                  </c:pt>
                  <c:pt idx="17">
                    <c:v>Aug</c:v>
                  </c:pt>
                  <c:pt idx="18">
                    <c:v>Sep</c:v>
                  </c:pt>
                  <c:pt idx="19">
                    <c:v>Oct</c:v>
                  </c:pt>
                  <c:pt idx="20">
                    <c:v>Nov</c:v>
                  </c:pt>
                  <c:pt idx="21">
                    <c:v>Dec</c:v>
                  </c:pt>
                  <c:pt idx="22">
                    <c:v>Jan</c:v>
                  </c:pt>
                  <c:pt idx="23">
                    <c:v>Feb</c:v>
                  </c:pt>
                  <c:pt idx="24">
                    <c:v>Mar</c:v>
                  </c:pt>
                  <c:pt idx="25">
                    <c:v>Apr</c:v>
                  </c:pt>
                  <c:pt idx="26">
                    <c:v>May</c:v>
                  </c:pt>
                  <c:pt idx="27">
                    <c:v>Jun</c:v>
                  </c:pt>
                  <c:pt idx="28">
                    <c:v>Jul</c:v>
                  </c:pt>
                  <c:pt idx="29">
                    <c:v>Aug</c:v>
                  </c:pt>
                  <c:pt idx="30">
                    <c:v>Sep</c:v>
                  </c:pt>
                  <c:pt idx="31">
                    <c:v>Oct</c:v>
                  </c:pt>
                  <c:pt idx="32">
                    <c:v>Nov</c:v>
                  </c:pt>
                  <c:pt idx="35">
                    <c:v>Feb</c:v>
                  </c:pt>
                  <c:pt idx="36">
                    <c:v>Mar</c:v>
                  </c:pt>
                  <c:pt idx="37">
                    <c:v>Apr</c:v>
                  </c:pt>
                  <c:pt idx="39">
                    <c:v>Jun</c:v>
                  </c:pt>
                </c:lvl>
                <c:lvl>
                  <c:pt idx="0">
                    <c:v>2010</c:v>
                  </c:pt>
                  <c:pt idx="10">
                    <c:v>2011</c:v>
                  </c:pt>
                  <c:pt idx="22">
                    <c:v>2012</c:v>
                  </c:pt>
                  <c:pt idx="34">
                    <c:v>2013</c:v>
                  </c:pt>
                </c:lvl>
              </c:multiLvlStrCache>
            </c:multiLvlStrRef>
          </c:cat>
          <c:val>
            <c:numRef>
              <c:f>Sheet1!$D$2:$D$41</c:f>
              <c:numCache>
                <c:formatCode>0%</c:formatCode>
                <c:ptCount val="40"/>
                <c:pt idx="1">
                  <c:v>0.36</c:v>
                </c:pt>
                <c:pt idx="2">
                  <c:v>0.37</c:v>
                </c:pt>
                <c:pt idx="3">
                  <c:v>0.49</c:v>
                </c:pt>
                <c:pt idx="4">
                  <c:v>0.48</c:v>
                </c:pt>
                <c:pt idx="5">
                  <c:v>0.41</c:v>
                </c:pt>
                <c:pt idx="6">
                  <c:v>0.42</c:v>
                </c:pt>
                <c:pt idx="7">
                  <c:v>0.34</c:v>
                </c:pt>
                <c:pt idx="8">
                  <c:v>0.37</c:v>
                </c:pt>
                <c:pt idx="9">
                  <c:v>0.37</c:v>
                </c:pt>
                <c:pt idx="10">
                  <c:v>0.34</c:v>
                </c:pt>
                <c:pt idx="11">
                  <c:v>0.43</c:v>
                </c:pt>
                <c:pt idx="12">
                  <c:v>0.37</c:v>
                </c:pt>
                <c:pt idx="13">
                  <c:v>0.41</c:v>
                </c:pt>
                <c:pt idx="14">
                  <c:v>0.35</c:v>
                </c:pt>
                <c:pt idx="15">
                  <c:v>0.33</c:v>
                </c:pt>
                <c:pt idx="16">
                  <c:v>0.38</c:v>
                </c:pt>
                <c:pt idx="17">
                  <c:v>0.33</c:v>
                </c:pt>
                <c:pt idx="18">
                  <c:v>0.36</c:v>
                </c:pt>
                <c:pt idx="19">
                  <c:v>0.32</c:v>
                </c:pt>
                <c:pt idx="20">
                  <c:v>0.34</c:v>
                </c:pt>
                <c:pt idx="21">
                  <c:v>0.33</c:v>
                </c:pt>
                <c:pt idx="22">
                  <c:v>0.3</c:v>
                </c:pt>
                <c:pt idx="23">
                  <c:v>0.4</c:v>
                </c:pt>
                <c:pt idx="24">
                  <c:v>0.4</c:v>
                </c:pt>
                <c:pt idx="25">
                  <c:v>0.39</c:v>
                </c:pt>
                <c:pt idx="26">
                  <c:v>0.34</c:v>
                </c:pt>
                <c:pt idx="27">
                  <c:v>0.38</c:v>
                </c:pt>
                <c:pt idx="28">
                  <c:v>0.35</c:v>
                </c:pt>
                <c:pt idx="29">
                  <c:v>0.34</c:v>
                </c:pt>
                <c:pt idx="30">
                  <c:v>0.41</c:v>
                </c:pt>
                <c:pt idx="31">
                  <c:v>0.32</c:v>
                </c:pt>
                <c:pt idx="32">
                  <c:v>0.37</c:v>
                </c:pt>
                <c:pt idx="35">
                  <c:v>0.32</c:v>
                </c:pt>
                <c:pt idx="36">
                  <c:v>0.31</c:v>
                </c:pt>
                <c:pt idx="37">
                  <c:v>0.36</c:v>
                </c:pt>
                <c:pt idx="39">
                  <c:v>0.32</c:v>
                </c:pt>
              </c:numCache>
            </c:numRef>
          </c:val>
          <c:smooth val="0"/>
        </c:ser>
        <c:ser>
          <c:idx val="2"/>
          <c:order val="2"/>
          <c:tx>
            <c:strRef>
              <c:f>Sheet1!$E$1</c:f>
              <c:strCache>
                <c:ptCount val="1"/>
                <c:pt idx="0">
                  <c:v>Republicans</c:v>
                </c:pt>
              </c:strCache>
            </c:strRef>
          </c:tx>
          <c:spPr>
            <a:ln>
              <a:solidFill>
                <a:schemeClr val="bg1">
                  <a:lumMod val="65000"/>
                </a:schemeClr>
              </a:solidFill>
            </a:ln>
          </c:spPr>
          <c:marker>
            <c:symbol val="none"/>
          </c:marker>
          <c:dLbls>
            <c:dLbl>
              <c:idx val="1"/>
              <c:layout/>
              <c:tx>
                <c:rich>
                  <a:bodyPr/>
                  <a:lstStyle/>
                  <a:p>
                    <a:r>
                      <a:rPr lang="en-US" smtClean="0"/>
                      <a:t>13</a:t>
                    </a:r>
                    <a:endParaRPr lang="en-US"/>
                  </a:p>
                </c:rich>
              </c:tx>
              <c:dLblPos val="b"/>
              <c:showLegendKey val="0"/>
              <c:showVal val="1"/>
              <c:showCatName val="0"/>
              <c:showSerName val="0"/>
              <c:showPercent val="0"/>
              <c:showBubbleSize val="0"/>
            </c:dLbl>
            <c:dLbl>
              <c:idx val="2"/>
              <c:layout/>
              <c:tx>
                <c:rich>
                  <a:bodyPr/>
                  <a:lstStyle/>
                  <a:p>
                    <a:r>
                      <a:rPr lang="en-US" smtClean="0"/>
                      <a:t>8</a:t>
                    </a:r>
                    <a:endParaRPr lang="en-US"/>
                  </a:p>
                </c:rich>
              </c:tx>
              <c:dLblPos val="b"/>
              <c:showLegendKey val="0"/>
              <c:showVal val="1"/>
              <c:showCatName val="0"/>
              <c:showSerName val="0"/>
              <c:showPercent val="0"/>
              <c:showBubbleSize val="0"/>
            </c:dLbl>
            <c:dLbl>
              <c:idx val="3"/>
              <c:layout>
                <c:manualLayout>
                  <c:x val="-1.783132530120482E-2"/>
                  <c:y val="3.8556248177311167E-2"/>
                </c:manualLayout>
              </c:layout>
              <c:tx>
                <c:rich>
                  <a:bodyPr/>
                  <a:lstStyle/>
                  <a:p>
                    <a:r>
                      <a:rPr lang="en-US" smtClean="0"/>
                      <a:t>23</a:t>
                    </a:r>
                    <a:endParaRPr lang="en-US"/>
                  </a:p>
                </c:rich>
              </c:tx>
              <c:dLblPos val="r"/>
              <c:showLegendKey val="0"/>
              <c:showVal val="1"/>
              <c:showCatName val="0"/>
              <c:showSerName val="0"/>
              <c:showPercent val="0"/>
              <c:showBubbleSize val="0"/>
            </c:dLbl>
            <c:dLbl>
              <c:idx val="4"/>
              <c:layout/>
              <c:tx>
                <c:rich>
                  <a:bodyPr/>
                  <a:lstStyle/>
                  <a:p>
                    <a:r>
                      <a:rPr lang="en-US" smtClean="0"/>
                      <a:t>21</a:t>
                    </a:r>
                    <a:endParaRPr lang="en-US"/>
                  </a:p>
                </c:rich>
              </c:tx>
              <c:dLblPos val="b"/>
              <c:showLegendKey val="0"/>
              <c:showVal val="1"/>
              <c:showCatName val="0"/>
              <c:showSerName val="0"/>
              <c:showPercent val="0"/>
              <c:showBubbleSize val="0"/>
            </c:dLbl>
            <c:dLbl>
              <c:idx val="5"/>
              <c:layout/>
              <c:tx>
                <c:rich>
                  <a:bodyPr/>
                  <a:lstStyle/>
                  <a:p>
                    <a:r>
                      <a:rPr lang="en-US" smtClean="0"/>
                      <a:t>16</a:t>
                    </a:r>
                    <a:endParaRPr lang="en-US"/>
                  </a:p>
                </c:rich>
              </c:tx>
              <c:dLblPos val="b"/>
              <c:showLegendKey val="0"/>
              <c:showVal val="1"/>
              <c:showCatName val="0"/>
              <c:showSerName val="0"/>
              <c:showPercent val="0"/>
              <c:showBubbleSize val="0"/>
            </c:dLbl>
            <c:dLbl>
              <c:idx val="6"/>
              <c:layout/>
              <c:tx>
                <c:rich>
                  <a:bodyPr/>
                  <a:lstStyle/>
                  <a:p>
                    <a:r>
                      <a:rPr lang="en-US" smtClean="0"/>
                      <a:t>21</a:t>
                    </a:r>
                    <a:endParaRPr lang="en-US"/>
                  </a:p>
                </c:rich>
              </c:tx>
              <c:dLblPos val="b"/>
              <c:showLegendKey val="0"/>
              <c:showVal val="1"/>
              <c:showCatName val="0"/>
              <c:showSerName val="0"/>
              <c:showPercent val="0"/>
              <c:showBubbleSize val="0"/>
            </c:dLbl>
            <c:dLbl>
              <c:idx val="7"/>
              <c:layout/>
              <c:tx>
                <c:rich>
                  <a:bodyPr/>
                  <a:lstStyle/>
                  <a:p>
                    <a:r>
                      <a:rPr lang="en-US" smtClean="0"/>
                      <a:t>11</a:t>
                    </a:r>
                    <a:endParaRPr lang="en-US"/>
                  </a:p>
                </c:rich>
              </c:tx>
              <c:dLblPos val="b"/>
              <c:showLegendKey val="0"/>
              <c:showVal val="1"/>
              <c:showCatName val="0"/>
              <c:showSerName val="0"/>
              <c:showPercent val="0"/>
              <c:showBubbleSize val="0"/>
            </c:dLbl>
            <c:dLbl>
              <c:idx val="8"/>
              <c:layout/>
              <c:tx>
                <c:rich>
                  <a:bodyPr/>
                  <a:lstStyle/>
                  <a:p>
                    <a:r>
                      <a:rPr lang="en-US" smtClean="0"/>
                      <a:t>15</a:t>
                    </a:r>
                    <a:endParaRPr lang="en-US"/>
                  </a:p>
                </c:rich>
              </c:tx>
              <c:dLblPos val="b"/>
              <c:showLegendKey val="0"/>
              <c:showVal val="1"/>
              <c:showCatName val="0"/>
              <c:showSerName val="0"/>
              <c:showPercent val="0"/>
              <c:showBubbleSize val="0"/>
            </c:dLbl>
            <c:dLbl>
              <c:idx val="9"/>
              <c:layout/>
              <c:tx>
                <c:rich>
                  <a:bodyPr/>
                  <a:lstStyle/>
                  <a:p>
                    <a:r>
                      <a:rPr lang="en-US" smtClean="0"/>
                      <a:t>12</a:t>
                    </a:r>
                    <a:endParaRPr lang="en-US"/>
                  </a:p>
                </c:rich>
              </c:tx>
              <c:dLblPos val="b"/>
              <c:showLegendKey val="0"/>
              <c:showVal val="1"/>
              <c:showCatName val="0"/>
              <c:showSerName val="0"/>
              <c:showPercent val="0"/>
              <c:showBubbleSize val="0"/>
            </c:dLbl>
            <c:dLbl>
              <c:idx val="10"/>
              <c:layout/>
              <c:tx>
                <c:rich>
                  <a:bodyPr/>
                  <a:lstStyle/>
                  <a:p>
                    <a:r>
                      <a:rPr lang="en-US" smtClean="0"/>
                      <a:t>12</a:t>
                    </a:r>
                    <a:endParaRPr lang="en-US"/>
                  </a:p>
                </c:rich>
              </c:tx>
              <c:dLblPos val="b"/>
              <c:showLegendKey val="0"/>
              <c:showVal val="1"/>
              <c:showCatName val="0"/>
              <c:showSerName val="0"/>
              <c:showPercent val="0"/>
              <c:showBubbleSize val="0"/>
            </c:dLbl>
            <c:dLbl>
              <c:idx val="11"/>
              <c:layout/>
              <c:tx>
                <c:rich>
                  <a:bodyPr/>
                  <a:lstStyle/>
                  <a:p>
                    <a:r>
                      <a:rPr lang="en-US" smtClean="0"/>
                      <a:t>11</a:t>
                    </a:r>
                    <a:endParaRPr lang="en-US"/>
                  </a:p>
                </c:rich>
              </c:tx>
              <c:dLblPos val="b"/>
              <c:showLegendKey val="0"/>
              <c:showVal val="1"/>
              <c:showCatName val="0"/>
              <c:showSerName val="0"/>
              <c:showPercent val="0"/>
              <c:showBubbleSize val="0"/>
            </c:dLbl>
            <c:dLbl>
              <c:idx val="12"/>
              <c:layout/>
              <c:tx>
                <c:rich>
                  <a:bodyPr/>
                  <a:lstStyle/>
                  <a:p>
                    <a:r>
                      <a:rPr lang="en-US" smtClean="0"/>
                      <a:t>9</a:t>
                    </a:r>
                    <a:endParaRPr lang="en-US"/>
                  </a:p>
                </c:rich>
              </c:tx>
              <c:dLblPos val="b"/>
              <c:showLegendKey val="0"/>
              <c:showVal val="1"/>
              <c:showCatName val="0"/>
              <c:showSerName val="0"/>
              <c:showPercent val="0"/>
              <c:showBubbleSize val="0"/>
            </c:dLbl>
            <c:dLbl>
              <c:idx val="13"/>
              <c:layout/>
              <c:tx>
                <c:rich>
                  <a:bodyPr/>
                  <a:lstStyle/>
                  <a:p>
                    <a:r>
                      <a:rPr lang="en-US" smtClean="0"/>
                      <a:t>12</a:t>
                    </a:r>
                    <a:endParaRPr lang="en-US"/>
                  </a:p>
                </c:rich>
              </c:tx>
              <c:dLblPos val="b"/>
              <c:showLegendKey val="0"/>
              <c:showVal val="1"/>
              <c:showCatName val="0"/>
              <c:showSerName val="0"/>
              <c:showPercent val="0"/>
              <c:showBubbleSize val="0"/>
            </c:dLbl>
            <c:dLbl>
              <c:idx val="14"/>
              <c:layout/>
              <c:tx>
                <c:rich>
                  <a:bodyPr/>
                  <a:lstStyle/>
                  <a:p>
                    <a:r>
                      <a:rPr lang="en-US" smtClean="0"/>
                      <a:t>17</a:t>
                    </a:r>
                    <a:endParaRPr lang="en-US"/>
                  </a:p>
                </c:rich>
              </c:tx>
              <c:dLblPos val="b"/>
              <c:showLegendKey val="0"/>
              <c:showVal val="1"/>
              <c:showCatName val="0"/>
              <c:showSerName val="0"/>
              <c:showPercent val="0"/>
              <c:showBubbleSize val="0"/>
            </c:dLbl>
            <c:dLbl>
              <c:idx val="15"/>
              <c:layout/>
              <c:tx>
                <c:rich>
                  <a:bodyPr/>
                  <a:lstStyle/>
                  <a:p>
                    <a:r>
                      <a:rPr lang="en-US" smtClean="0"/>
                      <a:t>20</a:t>
                    </a:r>
                    <a:endParaRPr lang="en-US"/>
                  </a:p>
                </c:rich>
              </c:tx>
              <c:dLblPos val="b"/>
              <c:showLegendKey val="0"/>
              <c:showVal val="1"/>
              <c:showCatName val="0"/>
              <c:showSerName val="0"/>
              <c:showPercent val="0"/>
              <c:showBubbleSize val="0"/>
            </c:dLbl>
            <c:dLbl>
              <c:idx val="16"/>
              <c:layout/>
              <c:tx>
                <c:rich>
                  <a:bodyPr/>
                  <a:lstStyle/>
                  <a:p>
                    <a:r>
                      <a:rPr lang="en-US" smtClean="0"/>
                      <a:t>16</a:t>
                    </a:r>
                    <a:endParaRPr lang="en-US"/>
                  </a:p>
                </c:rich>
              </c:tx>
              <c:dLblPos val="b"/>
              <c:showLegendKey val="0"/>
              <c:showVal val="1"/>
              <c:showCatName val="0"/>
              <c:showSerName val="0"/>
              <c:showPercent val="0"/>
              <c:showBubbleSize val="0"/>
            </c:dLbl>
            <c:dLbl>
              <c:idx val="17"/>
              <c:layout/>
              <c:tx>
                <c:rich>
                  <a:bodyPr/>
                  <a:lstStyle/>
                  <a:p>
                    <a:r>
                      <a:rPr lang="en-US" smtClean="0"/>
                      <a:t>24</a:t>
                    </a:r>
                    <a:endParaRPr lang="en-US"/>
                  </a:p>
                </c:rich>
              </c:tx>
              <c:dLblPos val="b"/>
              <c:showLegendKey val="0"/>
              <c:showVal val="1"/>
              <c:showCatName val="0"/>
              <c:showSerName val="0"/>
              <c:showPercent val="0"/>
              <c:showBubbleSize val="0"/>
            </c:dLbl>
            <c:dLbl>
              <c:idx val="18"/>
              <c:layout/>
              <c:tx>
                <c:rich>
                  <a:bodyPr/>
                  <a:lstStyle/>
                  <a:p>
                    <a:r>
                      <a:rPr lang="en-US" smtClean="0"/>
                      <a:t>14</a:t>
                    </a:r>
                    <a:endParaRPr lang="en-US"/>
                  </a:p>
                </c:rich>
              </c:tx>
              <c:dLblPos val="b"/>
              <c:showLegendKey val="0"/>
              <c:showVal val="1"/>
              <c:showCatName val="0"/>
              <c:showSerName val="0"/>
              <c:showPercent val="0"/>
              <c:showBubbleSize val="0"/>
            </c:dLbl>
            <c:dLbl>
              <c:idx val="19"/>
              <c:layout/>
              <c:tx>
                <c:rich>
                  <a:bodyPr/>
                  <a:lstStyle/>
                  <a:p>
                    <a:r>
                      <a:rPr lang="en-US" smtClean="0"/>
                      <a:t>11</a:t>
                    </a:r>
                    <a:endParaRPr lang="en-US"/>
                  </a:p>
                </c:rich>
              </c:tx>
              <c:dLblPos val="b"/>
              <c:showLegendKey val="0"/>
              <c:showVal val="1"/>
              <c:showCatName val="0"/>
              <c:showSerName val="0"/>
              <c:showPercent val="0"/>
              <c:showBubbleSize val="0"/>
            </c:dLbl>
            <c:dLbl>
              <c:idx val="20"/>
              <c:layout/>
              <c:tx>
                <c:rich>
                  <a:bodyPr/>
                  <a:lstStyle/>
                  <a:p>
                    <a:r>
                      <a:rPr lang="en-US" smtClean="0"/>
                      <a:t>12</a:t>
                    </a:r>
                    <a:endParaRPr lang="en-US"/>
                  </a:p>
                </c:rich>
              </c:tx>
              <c:dLblPos val="b"/>
              <c:showLegendKey val="0"/>
              <c:showVal val="1"/>
              <c:showCatName val="0"/>
              <c:showSerName val="0"/>
              <c:showPercent val="0"/>
              <c:showBubbleSize val="0"/>
            </c:dLbl>
            <c:dLbl>
              <c:idx val="21"/>
              <c:layout/>
              <c:tx>
                <c:rich>
                  <a:bodyPr/>
                  <a:lstStyle/>
                  <a:p>
                    <a:r>
                      <a:rPr lang="en-US" smtClean="0"/>
                      <a:t>19</a:t>
                    </a:r>
                    <a:endParaRPr lang="en-US"/>
                  </a:p>
                </c:rich>
              </c:tx>
              <c:dLblPos val="b"/>
              <c:showLegendKey val="0"/>
              <c:showVal val="1"/>
              <c:showCatName val="0"/>
              <c:showSerName val="0"/>
              <c:showPercent val="0"/>
              <c:showBubbleSize val="0"/>
            </c:dLbl>
            <c:dLbl>
              <c:idx val="22"/>
              <c:layout/>
              <c:tx>
                <c:rich>
                  <a:bodyPr/>
                  <a:lstStyle/>
                  <a:p>
                    <a:r>
                      <a:rPr lang="en-US" smtClean="0"/>
                      <a:t>12</a:t>
                    </a:r>
                    <a:endParaRPr lang="en-US"/>
                  </a:p>
                </c:rich>
              </c:tx>
              <c:dLblPos val="b"/>
              <c:showLegendKey val="0"/>
              <c:showVal val="1"/>
              <c:showCatName val="0"/>
              <c:showSerName val="0"/>
              <c:showPercent val="0"/>
              <c:showBubbleSize val="0"/>
            </c:dLbl>
            <c:dLbl>
              <c:idx val="23"/>
              <c:layout/>
              <c:tx>
                <c:rich>
                  <a:bodyPr/>
                  <a:lstStyle/>
                  <a:p>
                    <a:r>
                      <a:rPr lang="en-US" smtClean="0"/>
                      <a:t>16</a:t>
                    </a:r>
                    <a:endParaRPr lang="en-US"/>
                  </a:p>
                </c:rich>
              </c:tx>
              <c:dLblPos val="b"/>
              <c:showLegendKey val="0"/>
              <c:showVal val="1"/>
              <c:showCatName val="0"/>
              <c:showSerName val="0"/>
              <c:showPercent val="0"/>
              <c:showBubbleSize val="0"/>
            </c:dLbl>
            <c:dLbl>
              <c:idx val="24"/>
              <c:layout/>
              <c:tx>
                <c:rich>
                  <a:bodyPr/>
                  <a:lstStyle/>
                  <a:p>
                    <a:r>
                      <a:rPr lang="en-US" smtClean="0"/>
                      <a:t>12</a:t>
                    </a:r>
                    <a:endParaRPr lang="en-US"/>
                  </a:p>
                </c:rich>
              </c:tx>
              <c:dLblPos val="b"/>
              <c:showLegendKey val="0"/>
              <c:showVal val="1"/>
              <c:showCatName val="0"/>
              <c:showSerName val="0"/>
              <c:showPercent val="0"/>
              <c:showBubbleSize val="0"/>
            </c:dLbl>
            <c:dLbl>
              <c:idx val="25"/>
              <c:layout/>
              <c:tx>
                <c:rich>
                  <a:bodyPr/>
                  <a:lstStyle/>
                  <a:p>
                    <a:r>
                      <a:rPr lang="en-US" smtClean="0"/>
                      <a:t>7</a:t>
                    </a:r>
                    <a:endParaRPr lang="en-US"/>
                  </a:p>
                </c:rich>
              </c:tx>
              <c:dLblPos val="b"/>
              <c:showLegendKey val="0"/>
              <c:showVal val="1"/>
              <c:showCatName val="0"/>
              <c:showSerName val="0"/>
              <c:showPercent val="0"/>
              <c:showBubbleSize val="0"/>
            </c:dLbl>
            <c:dLbl>
              <c:idx val="26"/>
              <c:layout/>
              <c:tx>
                <c:rich>
                  <a:bodyPr/>
                  <a:lstStyle/>
                  <a:p>
                    <a:r>
                      <a:rPr lang="en-US" smtClean="0"/>
                      <a:t>8</a:t>
                    </a:r>
                    <a:endParaRPr lang="en-US"/>
                  </a:p>
                </c:rich>
              </c:tx>
              <c:dLblPos val="b"/>
              <c:showLegendKey val="0"/>
              <c:showVal val="1"/>
              <c:showCatName val="0"/>
              <c:showSerName val="0"/>
              <c:showPercent val="0"/>
              <c:showBubbleSize val="0"/>
            </c:dLbl>
            <c:dLbl>
              <c:idx val="27"/>
              <c:layout/>
              <c:tx>
                <c:rich>
                  <a:bodyPr/>
                  <a:lstStyle/>
                  <a:p>
                    <a:r>
                      <a:rPr lang="en-US" smtClean="0"/>
                      <a:t>7</a:t>
                    </a:r>
                    <a:endParaRPr lang="en-US"/>
                  </a:p>
                </c:rich>
              </c:tx>
              <c:dLblPos val="b"/>
              <c:showLegendKey val="0"/>
              <c:showVal val="1"/>
              <c:showCatName val="0"/>
              <c:showSerName val="0"/>
              <c:showPercent val="0"/>
              <c:showBubbleSize val="0"/>
            </c:dLbl>
            <c:dLbl>
              <c:idx val="28"/>
              <c:layout/>
              <c:tx>
                <c:rich>
                  <a:bodyPr/>
                  <a:lstStyle/>
                  <a:p>
                    <a:r>
                      <a:rPr lang="en-US" smtClean="0"/>
                      <a:t>12</a:t>
                    </a:r>
                    <a:endParaRPr lang="en-US"/>
                  </a:p>
                </c:rich>
              </c:tx>
              <c:dLblPos val="b"/>
              <c:showLegendKey val="0"/>
              <c:showVal val="1"/>
              <c:showCatName val="0"/>
              <c:showSerName val="0"/>
              <c:showPercent val="0"/>
              <c:showBubbleSize val="0"/>
            </c:dLbl>
            <c:dLbl>
              <c:idx val="29"/>
              <c:layout/>
              <c:tx>
                <c:rich>
                  <a:bodyPr/>
                  <a:lstStyle/>
                  <a:p>
                    <a:r>
                      <a:rPr lang="en-US" smtClean="0"/>
                      <a:t>8</a:t>
                    </a:r>
                    <a:endParaRPr lang="en-US"/>
                  </a:p>
                </c:rich>
              </c:tx>
              <c:dLblPos val="b"/>
              <c:showLegendKey val="0"/>
              <c:showVal val="1"/>
              <c:showCatName val="0"/>
              <c:showSerName val="0"/>
              <c:showPercent val="0"/>
              <c:showBubbleSize val="0"/>
            </c:dLbl>
            <c:dLbl>
              <c:idx val="30"/>
              <c:layout/>
              <c:tx>
                <c:rich>
                  <a:bodyPr/>
                  <a:lstStyle/>
                  <a:p>
                    <a:r>
                      <a:rPr lang="en-US" smtClean="0"/>
                      <a:t>16</a:t>
                    </a:r>
                    <a:endParaRPr lang="en-US"/>
                  </a:p>
                </c:rich>
              </c:tx>
              <c:dLblPos val="b"/>
              <c:showLegendKey val="0"/>
              <c:showVal val="1"/>
              <c:showCatName val="0"/>
              <c:showSerName val="0"/>
              <c:showPercent val="0"/>
              <c:showBubbleSize val="0"/>
            </c:dLbl>
            <c:dLbl>
              <c:idx val="31"/>
              <c:layout/>
              <c:tx>
                <c:rich>
                  <a:bodyPr/>
                  <a:lstStyle/>
                  <a:p>
                    <a:r>
                      <a:rPr lang="en-US" smtClean="0"/>
                      <a:t>10</a:t>
                    </a:r>
                    <a:endParaRPr lang="en-US"/>
                  </a:p>
                </c:rich>
              </c:tx>
              <c:dLblPos val="b"/>
              <c:showLegendKey val="0"/>
              <c:showVal val="1"/>
              <c:showCatName val="0"/>
              <c:showSerName val="0"/>
              <c:showPercent val="0"/>
              <c:showBubbleSize val="0"/>
            </c:dLbl>
            <c:dLbl>
              <c:idx val="32"/>
              <c:layout/>
              <c:tx>
                <c:rich>
                  <a:bodyPr/>
                  <a:lstStyle/>
                  <a:p>
                    <a:r>
                      <a:rPr lang="en-US" smtClean="0"/>
                      <a:t>12</a:t>
                    </a:r>
                    <a:endParaRPr lang="en-US"/>
                  </a:p>
                </c:rich>
              </c:tx>
              <c:dLblPos val="b"/>
              <c:showLegendKey val="0"/>
              <c:showVal val="1"/>
              <c:showCatName val="0"/>
              <c:showSerName val="0"/>
              <c:showPercent val="0"/>
              <c:showBubbleSize val="0"/>
            </c:dLbl>
            <c:dLbl>
              <c:idx val="35"/>
              <c:layout/>
              <c:tx>
                <c:rich>
                  <a:bodyPr/>
                  <a:lstStyle/>
                  <a:p>
                    <a:r>
                      <a:rPr lang="en-US" smtClean="0"/>
                      <a:t>12</a:t>
                    </a:r>
                    <a:endParaRPr lang="en-US"/>
                  </a:p>
                </c:rich>
              </c:tx>
              <c:dLblPos val="b"/>
              <c:showLegendKey val="0"/>
              <c:showVal val="1"/>
              <c:showCatName val="0"/>
              <c:showSerName val="0"/>
              <c:showPercent val="0"/>
              <c:showBubbleSize val="0"/>
            </c:dLbl>
            <c:dLbl>
              <c:idx val="36"/>
              <c:layout/>
              <c:tx>
                <c:rich>
                  <a:bodyPr/>
                  <a:lstStyle/>
                  <a:p>
                    <a:r>
                      <a:rPr lang="en-US" smtClean="0"/>
                      <a:t>18</a:t>
                    </a:r>
                    <a:endParaRPr lang="en-US"/>
                  </a:p>
                </c:rich>
              </c:tx>
              <c:dLblPos val="b"/>
              <c:showLegendKey val="0"/>
              <c:showVal val="1"/>
              <c:showCatName val="0"/>
              <c:showSerName val="0"/>
              <c:showPercent val="0"/>
              <c:showBubbleSize val="0"/>
            </c:dLbl>
            <c:dLbl>
              <c:idx val="37"/>
              <c:layout/>
              <c:tx>
                <c:rich>
                  <a:bodyPr/>
                  <a:lstStyle/>
                  <a:p>
                    <a:r>
                      <a:rPr lang="en-US" smtClean="0"/>
                      <a:t>15</a:t>
                    </a:r>
                    <a:endParaRPr lang="en-US"/>
                  </a:p>
                </c:rich>
              </c:tx>
              <c:dLblPos val="b"/>
              <c:showLegendKey val="0"/>
              <c:showVal val="1"/>
              <c:showCatName val="0"/>
              <c:showSerName val="0"/>
              <c:showPercent val="0"/>
              <c:showBubbleSize val="0"/>
            </c:dLbl>
            <c:txPr>
              <a:bodyPr/>
              <a:lstStyle/>
              <a:p>
                <a:pPr>
                  <a:defRPr sz="1200">
                    <a:solidFill>
                      <a:schemeClr val="bg1">
                        <a:lumMod val="65000"/>
                      </a:schemeClr>
                    </a:solidFill>
                  </a:defRPr>
                </a:pPr>
                <a:endParaRPr lang="en-US"/>
              </a:p>
            </c:txPr>
            <c:dLblPos val="b"/>
            <c:showLegendKey val="0"/>
            <c:showVal val="1"/>
            <c:showCatName val="0"/>
            <c:showSerName val="0"/>
            <c:showPercent val="0"/>
            <c:showBubbleSize val="0"/>
            <c:showLeaderLines val="0"/>
          </c:dLbls>
          <c:cat>
            <c:multiLvlStrRef>
              <c:f>Sheet1!$A$2:$B$41</c:f>
              <c:multiLvlStrCache>
                <c:ptCount val="40"/>
                <c:lvl>
                  <c:pt idx="1">
                    <c:v>Apr</c:v>
                  </c:pt>
                  <c:pt idx="2">
                    <c:v>May</c:v>
                  </c:pt>
                  <c:pt idx="3">
                    <c:v>Jun</c:v>
                  </c:pt>
                  <c:pt idx="4">
                    <c:v>Jul</c:v>
                  </c:pt>
                  <c:pt idx="5">
                    <c:v>Aug</c:v>
                  </c:pt>
                  <c:pt idx="6">
                    <c:v>Sep</c:v>
                  </c:pt>
                  <c:pt idx="7">
                    <c:v>Oct</c:v>
                  </c:pt>
                  <c:pt idx="8">
                    <c:v>Nov</c:v>
                  </c:pt>
                  <c:pt idx="9">
                    <c:v>Dec</c:v>
                  </c:pt>
                  <c:pt idx="10">
                    <c:v>Jan</c:v>
                  </c:pt>
                  <c:pt idx="11">
                    <c:v>Feb</c:v>
                  </c:pt>
                  <c:pt idx="12">
                    <c:v>Mar</c:v>
                  </c:pt>
                  <c:pt idx="13">
                    <c:v>Apr</c:v>
                  </c:pt>
                  <c:pt idx="14">
                    <c:v>May</c:v>
                  </c:pt>
                  <c:pt idx="15">
                    <c:v>Jun</c:v>
                  </c:pt>
                  <c:pt idx="16">
                    <c:v>Jul</c:v>
                  </c:pt>
                  <c:pt idx="17">
                    <c:v>Aug</c:v>
                  </c:pt>
                  <c:pt idx="18">
                    <c:v>Sep</c:v>
                  </c:pt>
                  <c:pt idx="19">
                    <c:v>Oct</c:v>
                  </c:pt>
                  <c:pt idx="20">
                    <c:v>Nov</c:v>
                  </c:pt>
                  <c:pt idx="21">
                    <c:v>Dec</c:v>
                  </c:pt>
                  <c:pt idx="22">
                    <c:v>Jan</c:v>
                  </c:pt>
                  <c:pt idx="23">
                    <c:v>Feb</c:v>
                  </c:pt>
                  <c:pt idx="24">
                    <c:v>Mar</c:v>
                  </c:pt>
                  <c:pt idx="25">
                    <c:v>Apr</c:v>
                  </c:pt>
                  <c:pt idx="26">
                    <c:v>May</c:v>
                  </c:pt>
                  <c:pt idx="27">
                    <c:v>Jun</c:v>
                  </c:pt>
                  <c:pt idx="28">
                    <c:v>Jul</c:v>
                  </c:pt>
                  <c:pt idx="29">
                    <c:v>Aug</c:v>
                  </c:pt>
                  <c:pt idx="30">
                    <c:v>Sep</c:v>
                  </c:pt>
                  <c:pt idx="31">
                    <c:v>Oct</c:v>
                  </c:pt>
                  <c:pt idx="32">
                    <c:v>Nov</c:v>
                  </c:pt>
                  <c:pt idx="35">
                    <c:v>Feb</c:v>
                  </c:pt>
                  <c:pt idx="36">
                    <c:v>Mar</c:v>
                  </c:pt>
                  <c:pt idx="37">
                    <c:v>Apr</c:v>
                  </c:pt>
                  <c:pt idx="39">
                    <c:v>Jun</c:v>
                  </c:pt>
                </c:lvl>
                <c:lvl>
                  <c:pt idx="0">
                    <c:v>2010</c:v>
                  </c:pt>
                  <c:pt idx="10">
                    <c:v>2011</c:v>
                  </c:pt>
                  <c:pt idx="22">
                    <c:v>2012</c:v>
                  </c:pt>
                  <c:pt idx="34">
                    <c:v>2013</c:v>
                  </c:pt>
                </c:lvl>
              </c:multiLvlStrCache>
            </c:multiLvlStrRef>
          </c:cat>
          <c:val>
            <c:numRef>
              <c:f>Sheet1!$E$2:$E$41</c:f>
              <c:numCache>
                <c:formatCode>0%</c:formatCode>
                <c:ptCount val="40"/>
                <c:pt idx="1">
                  <c:v>0.13</c:v>
                </c:pt>
                <c:pt idx="2">
                  <c:v>0.08</c:v>
                </c:pt>
                <c:pt idx="3">
                  <c:v>0.23</c:v>
                </c:pt>
                <c:pt idx="4">
                  <c:v>0.21</c:v>
                </c:pt>
                <c:pt idx="5">
                  <c:v>0.16</c:v>
                </c:pt>
                <c:pt idx="6">
                  <c:v>0.21</c:v>
                </c:pt>
                <c:pt idx="7">
                  <c:v>0.11</c:v>
                </c:pt>
                <c:pt idx="8">
                  <c:v>0.15</c:v>
                </c:pt>
                <c:pt idx="9">
                  <c:v>0.12</c:v>
                </c:pt>
                <c:pt idx="10">
                  <c:v>0.12</c:v>
                </c:pt>
                <c:pt idx="11">
                  <c:v>0.11</c:v>
                </c:pt>
                <c:pt idx="12">
                  <c:v>0.09</c:v>
                </c:pt>
                <c:pt idx="13">
                  <c:v>0.12</c:v>
                </c:pt>
                <c:pt idx="14">
                  <c:v>0.17</c:v>
                </c:pt>
                <c:pt idx="15">
                  <c:v>0.2</c:v>
                </c:pt>
                <c:pt idx="16">
                  <c:v>0.16</c:v>
                </c:pt>
                <c:pt idx="17">
                  <c:v>0.24</c:v>
                </c:pt>
                <c:pt idx="18">
                  <c:v>0.14000000000000001</c:v>
                </c:pt>
                <c:pt idx="19">
                  <c:v>0.11</c:v>
                </c:pt>
                <c:pt idx="20">
                  <c:v>0.12</c:v>
                </c:pt>
                <c:pt idx="21">
                  <c:v>0.19</c:v>
                </c:pt>
                <c:pt idx="22">
                  <c:v>0.12</c:v>
                </c:pt>
                <c:pt idx="23">
                  <c:v>0.16</c:v>
                </c:pt>
                <c:pt idx="24">
                  <c:v>0.12</c:v>
                </c:pt>
                <c:pt idx="25">
                  <c:v>7.0000000000000007E-2</c:v>
                </c:pt>
                <c:pt idx="26">
                  <c:v>0.08</c:v>
                </c:pt>
                <c:pt idx="27">
                  <c:v>7.0000000000000007E-2</c:v>
                </c:pt>
                <c:pt idx="28">
                  <c:v>0.12</c:v>
                </c:pt>
                <c:pt idx="29">
                  <c:v>0.08</c:v>
                </c:pt>
                <c:pt idx="30">
                  <c:v>0.16</c:v>
                </c:pt>
                <c:pt idx="31">
                  <c:v>0.1</c:v>
                </c:pt>
                <c:pt idx="32">
                  <c:v>0.12</c:v>
                </c:pt>
                <c:pt idx="35">
                  <c:v>0.12</c:v>
                </c:pt>
                <c:pt idx="36">
                  <c:v>0.18</c:v>
                </c:pt>
                <c:pt idx="37">
                  <c:v>0.15</c:v>
                </c:pt>
                <c:pt idx="39">
                  <c:v>0.12</c:v>
                </c:pt>
              </c:numCache>
            </c:numRef>
          </c:val>
          <c:smooth val="0"/>
        </c:ser>
        <c:dLbls>
          <c:showLegendKey val="0"/>
          <c:showVal val="0"/>
          <c:showCatName val="0"/>
          <c:showSerName val="0"/>
          <c:showPercent val="0"/>
          <c:showBubbleSize val="0"/>
        </c:dLbls>
        <c:marker val="1"/>
        <c:smooth val="0"/>
        <c:axId val="152796544"/>
        <c:axId val="153166976"/>
      </c:lineChart>
      <c:catAx>
        <c:axId val="152796544"/>
        <c:scaling>
          <c:orientation val="minMax"/>
        </c:scaling>
        <c:delete val="0"/>
        <c:axPos val="b"/>
        <c:majorTickMark val="none"/>
        <c:minorTickMark val="none"/>
        <c:tickLblPos val="nextTo"/>
        <c:txPr>
          <a:bodyPr/>
          <a:lstStyle/>
          <a:p>
            <a:pPr>
              <a:defRPr sz="1000"/>
            </a:pPr>
            <a:endParaRPr lang="en-US"/>
          </a:p>
        </c:txPr>
        <c:crossAx val="153166976"/>
        <c:crosses val="autoZero"/>
        <c:auto val="1"/>
        <c:lblAlgn val="ctr"/>
        <c:lblOffset val="100"/>
        <c:noMultiLvlLbl val="0"/>
      </c:catAx>
      <c:valAx>
        <c:axId val="153166976"/>
        <c:scaling>
          <c:orientation val="minMax"/>
          <c:max val="0.8"/>
          <c:min val="0"/>
        </c:scaling>
        <c:delete val="0"/>
        <c:axPos val="l"/>
        <c:numFmt formatCode="0%" sourceLinked="1"/>
        <c:majorTickMark val="out"/>
        <c:minorTickMark val="none"/>
        <c:tickLblPos val="nextTo"/>
        <c:txPr>
          <a:bodyPr/>
          <a:lstStyle/>
          <a:p>
            <a:pPr>
              <a:defRPr sz="1050"/>
            </a:pPr>
            <a:endParaRPr lang="en-US"/>
          </a:p>
        </c:txPr>
        <c:crossAx val="152796544"/>
        <c:crosses val="autoZero"/>
        <c:crossBetween val="between"/>
        <c:majorUnit val="0.2"/>
      </c:valAx>
    </c:plotArea>
    <c:legend>
      <c:legendPos val="t"/>
      <c:layout/>
      <c:overlay val="0"/>
      <c:txPr>
        <a:bodyPr/>
        <a:lstStyle/>
        <a:p>
          <a:pPr>
            <a:defRPr sz="1200"/>
          </a:pPr>
          <a:endParaRPr lang="en-US"/>
        </a:p>
      </c:txPr>
    </c:legend>
    <c:plotVisOnly val="1"/>
    <c:dispBlanksAs val="span"/>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7217050342665499E-2"/>
          <c:y val="0.10267251749781278"/>
          <c:w val="0.93120887558326038"/>
          <c:h val="0.78264709098862639"/>
        </c:manualLayout>
      </c:layout>
      <c:lineChart>
        <c:grouping val="standard"/>
        <c:varyColors val="0"/>
        <c:ser>
          <c:idx val="0"/>
          <c:order val="0"/>
          <c:tx>
            <c:strRef>
              <c:f>Sheet1!$C$1</c:f>
              <c:strCache>
                <c:ptCount val="1"/>
                <c:pt idx="0">
                  <c:v>Favorable</c:v>
                </c:pt>
              </c:strCache>
            </c:strRef>
          </c:tx>
          <c:spPr>
            <a:ln>
              <a:solidFill>
                <a:schemeClr val="accent1"/>
              </a:solidFill>
            </a:ln>
          </c:spPr>
          <c:marker>
            <c:symbol val="none"/>
          </c:marker>
          <c:dPt>
            <c:idx val="35"/>
            <c:bubble3D val="0"/>
            <c:spPr>
              <a:ln>
                <a:solidFill>
                  <a:schemeClr val="accent1"/>
                </a:solidFill>
                <a:prstDash val="solid"/>
              </a:ln>
            </c:spPr>
          </c:dPt>
          <c:dLbls>
            <c:dLbl>
              <c:idx val="1"/>
              <c:layout/>
              <c:tx>
                <c:rich>
                  <a:bodyPr/>
                  <a:lstStyle/>
                  <a:p>
                    <a:r>
                      <a:rPr lang="en-US" smtClean="0"/>
                      <a:t>68</a:t>
                    </a:r>
                    <a:endParaRPr lang="en-US"/>
                  </a:p>
                </c:rich>
              </c:tx>
              <c:dLblPos val="t"/>
              <c:showLegendKey val="0"/>
              <c:showVal val="1"/>
              <c:showCatName val="0"/>
              <c:showSerName val="0"/>
              <c:showPercent val="0"/>
              <c:showBubbleSize val="0"/>
            </c:dLbl>
            <c:dLbl>
              <c:idx val="2"/>
              <c:layout>
                <c:manualLayout>
                  <c:x val="-1.4994331065759625E-2"/>
                  <c:y val="-8.4852316637503644E-2"/>
                </c:manualLayout>
              </c:layout>
              <c:tx>
                <c:rich>
                  <a:bodyPr/>
                  <a:lstStyle/>
                  <a:p>
                    <a:r>
                      <a:rPr lang="en-US" dirty="0" smtClean="0"/>
                      <a:t>54</a:t>
                    </a:r>
                    <a:endParaRPr lang="en-US" dirty="0"/>
                  </a:p>
                </c:rich>
              </c:tx>
              <c:dLblPos val="r"/>
              <c:showLegendKey val="0"/>
              <c:showVal val="1"/>
              <c:showCatName val="0"/>
              <c:showSerName val="0"/>
              <c:showPercent val="0"/>
              <c:showBubbleSize val="0"/>
            </c:dLbl>
            <c:dLbl>
              <c:idx val="3"/>
              <c:layout/>
              <c:tx>
                <c:rich>
                  <a:bodyPr/>
                  <a:lstStyle/>
                  <a:p>
                    <a:r>
                      <a:rPr lang="en-US" smtClean="0"/>
                      <a:t>66</a:t>
                    </a:r>
                    <a:endParaRPr lang="en-US"/>
                  </a:p>
                </c:rich>
              </c:tx>
              <c:dLblPos val="t"/>
              <c:showLegendKey val="0"/>
              <c:showVal val="1"/>
              <c:showCatName val="0"/>
              <c:showSerName val="0"/>
              <c:showPercent val="0"/>
              <c:showBubbleSize val="0"/>
            </c:dLbl>
            <c:dLbl>
              <c:idx val="4"/>
              <c:layout/>
              <c:tx>
                <c:rich>
                  <a:bodyPr/>
                  <a:lstStyle/>
                  <a:p>
                    <a:r>
                      <a:rPr lang="en-US" smtClean="0"/>
                      <a:t>73</a:t>
                    </a:r>
                    <a:endParaRPr lang="en-US"/>
                  </a:p>
                </c:rich>
              </c:tx>
              <c:dLblPos val="t"/>
              <c:showLegendKey val="0"/>
              <c:showVal val="1"/>
              <c:showCatName val="0"/>
              <c:showSerName val="0"/>
              <c:showPercent val="0"/>
              <c:showBubbleSize val="0"/>
            </c:dLbl>
            <c:dLbl>
              <c:idx val="5"/>
              <c:layout>
                <c:manualLayout>
                  <c:x val="-1.4994331065759611E-2"/>
                  <c:y val="-4.1449538859725868E-2"/>
                </c:manualLayout>
              </c:layout>
              <c:tx>
                <c:rich>
                  <a:bodyPr/>
                  <a:lstStyle/>
                  <a:p>
                    <a:r>
                      <a:rPr lang="en-US" smtClean="0"/>
                      <a:t>62</a:t>
                    </a:r>
                    <a:endParaRPr lang="en-US"/>
                  </a:p>
                </c:rich>
              </c:tx>
              <c:dLblPos val="r"/>
              <c:showLegendKey val="0"/>
              <c:showVal val="1"/>
              <c:showCatName val="0"/>
              <c:showSerName val="0"/>
              <c:showPercent val="0"/>
              <c:showBubbleSize val="0"/>
            </c:dLbl>
            <c:dLbl>
              <c:idx val="6"/>
              <c:layout/>
              <c:tx>
                <c:rich>
                  <a:bodyPr/>
                  <a:lstStyle/>
                  <a:p>
                    <a:r>
                      <a:rPr lang="en-US" smtClean="0"/>
                      <a:t>60</a:t>
                    </a:r>
                    <a:endParaRPr lang="en-US"/>
                  </a:p>
                </c:rich>
              </c:tx>
              <c:dLblPos val="t"/>
              <c:showLegendKey val="0"/>
              <c:showVal val="1"/>
              <c:showCatName val="0"/>
              <c:showSerName val="0"/>
              <c:showPercent val="0"/>
              <c:showBubbleSize val="0"/>
            </c:dLbl>
            <c:dLbl>
              <c:idx val="7"/>
              <c:layout/>
              <c:tx>
                <c:rich>
                  <a:bodyPr/>
                  <a:lstStyle/>
                  <a:p>
                    <a:r>
                      <a:rPr lang="en-US" smtClean="0"/>
                      <a:t>66</a:t>
                    </a:r>
                    <a:endParaRPr lang="en-US"/>
                  </a:p>
                </c:rich>
              </c:tx>
              <c:dLblPos val="t"/>
              <c:showLegendKey val="0"/>
              <c:showVal val="1"/>
              <c:showCatName val="0"/>
              <c:showSerName val="0"/>
              <c:showPercent val="0"/>
              <c:showBubbleSize val="0"/>
            </c:dLbl>
            <c:dLbl>
              <c:idx val="8"/>
              <c:layout/>
              <c:tx>
                <c:rich>
                  <a:bodyPr/>
                  <a:lstStyle/>
                  <a:p>
                    <a:r>
                      <a:rPr lang="en-US" smtClean="0"/>
                      <a:t>59</a:t>
                    </a:r>
                    <a:endParaRPr lang="en-US"/>
                  </a:p>
                </c:rich>
              </c:tx>
              <c:dLblPos val="t"/>
              <c:showLegendKey val="0"/>
              <c:showVal val="1"/>
              <c:showCatName val="0"/>
              <c:showSerName val="0"/>
              <c:showPercent val="0"/>
              <c:showBubbleSize val="0"/>
            </c:dLbl>
            <c:dLbl>
              <c:idx val="9"/>
              <c:layout/>
              <c:tx>
                <c:rich>
                  <a:bodyPr/>
                  <a:lstStyle/>
                  <a:p>
                    <a:r>
                      <a:rPr lang="en-US" smtClean="0"/>
                      <a:t>52</a:t>
                    </a:r>
                    <a:endParaRPr lang="en-US"/>
                  </a:p>
                </c:rich>
              </c:tx>
              <c:dLblPos val="t"/>
              <c:showLegendKey val="0"/>
              <c:showVal val="1"/>
              <c:showCatName val="0"/>
              <c:showSerName val="0"/>
              <c:showPercent val="0"/>
              <c:showBubbleSize val="0"/>
            </c:dLbl>
            <c:dLbl>
              <c:idx val="10"/>
              <c:layout/>
              <c:tx>
                <c:rich>
                  <a:bodyPr/>
                  <a:lstStyle/>
                  <a:p>
                    <a:r>
                      <a:rPr lang="en-US" smtClean="0"/>
                      <a:t>51</a:t>
                    </a:r>
                    <a:endParaRPr lang="en-US"/>
                  </a:p>
                </c:rich>
              </c:tx>
              <c:dLblPos val="t"/>
              <c:showLegendKey val="0"/>
              <c:showVal val="1"/>
              <c:showCatName val="0"/>
              <c:showSerName val="0"/>
              <c:showPercent val="0"/>
              <c:showBubbleSize val="0"/>
            </c:dLbl>
            <c:dLbl>
              <c:idx val="11"/>
              <c:layout/>
              <c:tx>
                <c:rich>
                  <a:bodyPr/>
                  <a:lstStyle/>
                  <a:p>
                    <a:r>
                      <a:rPr lang="en-US" smtClean="0"/>
                      <a:t>59</a:t>
                    </a:r>
                    <a:endParaRPr lang="en-US"/>
                  </a:p>
                </c:rich>
              </c:tx>
              <c:dLblPos val="t"/>
              <c:showLegendKey val="0"/>
              <c:showVal val="1"/>
              <c:showCatName val="0"/>
              <c:showSerName val="0"/>
              <c:showPercent val="0"/>
              <c:showBubbleSize val="0"/>
            </c:dLbl>
            <c:dLbl>
              <c:idx val="12"/>
              <c:layout/>
              <c:tx>
                <c:rich>
                  <a:bodyPr/>
                  <a:lstStyle/>
                  <a:p>
                    <a:r>
                      <a:rPr lang="en-US" smtClean="0"/>
                      <a:t>59</a:t>
                    </a:r>
                    <a:endParaRPr lang="en-US"/>
                  </a:p>
                </c:rich>
              </c:tx>
              <c:dLblPos val="t"/>
              <c:showLegendKey val="0"/>
              <c:showVal val="1"/>
              <c:showCatName val="0"/>
              <c:showSerName val="0"/>
              <c:showPercent val="0"/>
              <c:showBubbleSize val="0"/>
            </c:dLbl>
            <c:dLbl>
              <c:idx val="13"/>
              <c:layout/>
              <c:tx>
                <c:rich>
                  <a:bodyPr/>
                  <a:lstStyle/>
                  <a:p>
                    <a:r>
                      <a:rPr lang="en-US" smtClean="0"/>
                      <a:t>71</a:t>
                    </a:r>
                    <a:endParaRPr lang="en-US"/>
                  </a:p>
                </c:rich>
              </c:tx>
              <c:dLblPos val="t"/>
              <c:showLegendKey val="0"/>
              <c:showVal val="1"/>
              <c:showCatName val="0"/>
              <c:showSerName val="0"/>
              <c:showPercent val="0"/>
              <c:showBubbleSize val="0"/>
            </c:dLbl>
            <c:dLbl>
              <c:idx val="14"/>
              <c:layout/>
              <c:tx>
                <c:rich>
                  <a:bodyPr/>
                  <a:lstStyle/>
                  <a:p>
                    <a:r>
                      <a:rPr lang="en-US" smtClean="0"/>
                      <a:t>63</a:t>
                    </a:r>
                    <a:endParaRPr lang="en-US"/>
                  </a:p>
                </c:rich>
              </c:tx>
              <c:dLblPos val="t"/>
              <c:showLegendKey val="0"/>
              <c:showVal val="1"/>
              <c:showCatName val="0"/>
              <c:showSerName val="0"/>
              <c:showPercent val="0"/>
              <c:showBubbleSize val="0"/>
            </c:dLbl>
            <c:dLbl>
              <c:idx val="15"/>
              <c:layout/>
              <c:tx>
                <c:rich>
                  <a:bodyPr/>
                  <a:lstStyle/>
                  <a:p>
                    <a:r>
                      <a:rPr lang="en-US" smtClean="0"/>
                      <a:t>59</a:t>
                    </a:r>
                    <a:endParaRPr lang="en-US"/>
                  </a:p>
                </c:rich>
              </c:tx>
              <c:dLblPos val="t"/>
              <c:showLegendKey val="0"/>
              <c:showVal val="1"/>
              <c:showCatName val="0"/>
              <c:showSerName val="0"/>
              <c:showPercent val="0"/>
              <c:showBubbleSize val="0"/>
            </c:dLbl>
            <c:dLbl>
              <c:idx val="16"/>
              <c:layout/>
              <c:tx>
                <c:rich>
                  <a:bodyPr/>
                  <a:lstStyle/>
                  <a:p>
                    <a:r>
                      <a:rPr lang="en-US" smtClean="0"/>
                      <a:t>56</a:t>
                    </a:r>
                    <a:endParaRPr lang="en-US"/>
                  </a:p>
                </c:rich>
              </c:tx>
              <c:dLblPos val="t"/>
              <c:showLegendKey val="0"/>
              <c:showVal val="1"/>
              <c:showCatName val="0"/>
              <c:showSerName val="0"/>
              <c:showPercent val="0"/>
              <c:showBubbleSize val="0"/>
            </c:dLbl>
            <c:dLbl>
              <c:idx val="17"/>
              <c:layout>
                <c:manualLayout>
                  <c:x val="-1.9246143339225454E-2"/>
                  <c:y val="-7.6171761081948092E-2"/>
                </c:manualLayout>
              </c:layout>
              <c:tx>
                <c:rich>
                  <a:bodyPr/>
                  <a:lstStyle/>
                  <a:p>
                    <a:r>
                      <a:rPr lang="en-US" smtClean="0"/>
                      <a:t>46</a:t>
                    </a:r>
                    <a:endParaRPr lang="en-US"/>
                  </a:p>
                </c:rich>
              </c:tx>
              <c:dLblPos val="r"/>
              <c:showLegendKey val="0"/>
              <c:showVal val="1"/>
              <c:showCatName val="0"/>
              <c:showSerName val="0"/>
              <c:showPercent val="0"/>
              <c:showBubbleSize val="0"/>
            </c:dLbl>
            <c:dLbl>
              <c:idx val="18"/>
              <c:layout/>
              <c:tx>
                <c:rich>
                  <a:bodyPr/>
                  <a:lstStyle/>
                  <a:p>
                    <a:r>
                      <a:rPr lang="en-US" smtClean="0"/>
                      <a:t>63</a:t>
                    </a:r>
                    <a:endParaRPr lang="en-US"/>
                  </a:p>
                </c:rich>
              </c:tx>
              <c:dLblPos val="t"/>
              <c:showLegendKey val="0"/>
              <c:showVal val="1"/>
              <c:showCatName val="0"/>
              <c:showSerName val="0"/>
              <c:showPercent val="0"/>
              <c:showBubbleSize val="0"/>
            </c:dLbl>
            <c:dLbl>
              <c:idx val="19"/>
              <c:layout>
                <c:manualLayout>
                  <c:x val="-9.3253968253968252E-3"/>
                  <c:y val="-5.881064997083698E-2"/>
                </c:manualLayout>
              </c:layout>
              <c:tx>
                <c:rich>
                  <a:bodyPr/>
                  <a:lstStyle/>
                  <a:p>
                    <a:r>
                      <a:rPr lang="en-US" smtClean="0"/>
                      <a:t>44</a:t>
                    </a:r>
                    <a:endParaRPr lang="en-US"/>
                  </a:p>
                </c:rich>
              </c:tx>
              <c:dLblPos val="r"/>
              <c:showLegendKey val="0"/>
              <c:showVal val="1"/>
              <c:showCatName val="0"/>
              <c:showSerName val="0"/>
              <c:showPercent val="0"/>
              <c:showBubbleSize val="0"/>
            </c:dLbl>
            <c:dLbl>
              <c:idx val="20"/>
              <c:layout>
                <c:manualLayout>
                  <c:x val="-2.3497732426303854E-2"/>
                  <c:y val="-6.1704168489355497E-2"/>
                </c:manualLayout>
              </c:layout>
              <c:tx>
                <c:rich>
                  <a:bodyPr/>
                  <a:lstStyle/>
                  <a:p>
                    <a:r>
                      <a:rPr lang="en-US" smtClean="0"/>
                      <a:t>49</a:t>
                    </a:r>
                    <a:endParaRPr lang="en-US"/>
                  </a:p>
                </c:rich>
              </c:tx>
              <c:dLblPos val="r"/>
              <c:showLegendKey val="0"/>
              <c:showVal val="1"/>
              <c:showCatName val="0"/>
              <c:showSerName val="0"/>
              <c:showPercent val="0"/>
              <c:showBubbleSize val="0"/>
            </c:dLbl>
            <c:dLbl>
              <c:idx val="21"/>
              <c:layout/>
              <c:tx>
                <c:rich>
                  <a:bodyPr/>
                  <a:lstStyle/>
                  <a:p>
                    <a:r>
                      <a:rPr lang="en-US" smtClean="0"/>
                      <a:t>69</a:t>
                    </a:r>
                    <a:endParaRPr lang="en-US"/>
                  </a:p>
                </c:rich>
              </c:tx>
              <c:dLblPos val="t"/>
              <c:showLegendKey val="0"/>
              <c:showVal val="1"/>
              <c:showCatName val="0"/>
              <c:showSerName val="0"/>
              <c:showPercent val="0"/>
              <c:showBubbleSize val="0"/>
            </c:dLbl>
            <c:dLbl>
              <c:idx val="22"/>
              <c:layout>
                <c:manualLayout>
                  <c:x val="-1.4994331065759637E-2"/>
                  <c:y val="-5.013009441528142E-2"/>
                </c:manualLayout>
              </c:layout>
              <c:tx>
                <c:rich>
                  <a:bodyPr/>
                  <a:lstStyle/>
                  <a:p>
                    <a:r>
                      <a:rPr lang="en-US" smtClean="0"/>
                      <a:t>52</a:t>
                    </a:r>
                    <a:endParaRPr lang="en-US"/>
                  </a:p>
                </c:rich>
              </c:tx>
              <c:dLblPos val="r"/>
              <c:showLegendKey val="0"/>
              <c:showVal val="1"/>
              <c:showCatName val="0"/>
              <c:showSerName val="0"/>
              <c:showPercent val="0"/>
              <c:showBubbleSize val="0"/>
            </c:dLbl>
            <c:dLbl>
              <c:idx val="23"/>
              <c:layout/>
              <c:tx>
                <c:rich>
                  <a:bodyPr/>
                  <a:lstStyle/>
                  <a:p>
                    <a:r>
                      <a:rPr lang="en-US" smtClean="0"/>
                      <a:t>57</a:t>
                    </a:r>
                    <a:endParaRPr lang="en-US"/>
                  </a:p>
                </c:rich>
              </c:tx>
              <c:dLblPos val="t"/>
              <c:showLegendKey val="0"/>
              <c:showVal val="1"/>
              <c:showCatName val="0"/>
              <c:showSerName val="0"/>
              <c:showPercent val="0"/>
              <c:showBubbleSize val="0"/>
            </c:dLbl>
            <c:dLbl>
              <c:idx val="24"/>
              <c:layout/>
              <c:tx>
                <c:rich>
                  <a:bodyPr/>
                  <a:lstStyle/>
                  <a:p>
                    <a:r>
                      <a:rPr lang="en-US" smtClean="0"/>
                      <a:t>66</a:t>
                    </a:r>
                    <a:endParaRPr lang="en-US"/>
                  </a:p>
                </c:rich>
              </c:tx>
              <c:dLblPos val="t"/>
              <c:showLegendKey val="0"/>
              <c:showVal val="1"/>
              <c:showCatName val="0"/>
              <c:showSerName val="0"/>
              <c:showPercent val="0"/>
              <c:showBubbleSize val="0"/>
            </c:dLbl>
            <c:dLbl>
              <c:idx val="25"/>
              <c:layout/>
              <c:tx>
                <c:rich>
                  <a:bodyPr/>
                  <a:lstStyle/>
                  <a:p>
                    <a:r>
                      <a:rPr lang="en-US" smtClean="0"/>
                      <a:t>63</a:t>
                    </a:r>
                    <a:endParaRPr lang="en-US"/>
                  </a:p>
                </c:rich>
              </c:tx>
              <c:dLblPos val="t"/>
              <c:showLegendKey val="0"/>
              <c:showVal val="1"/>
              <c:showCatName val="0"/>
              <c:showSerName val="0"/>
              <c:showPercent val="0"/>
              <c:showBubbleSize val="0"/>
            </c:dLbl>
            <c:dLbl>
              <c:idx val="26"/>
              <c:layout>
                <c:manualLayout>
                  <c:x val="-1.0742630385487529E-2"/>
                  <c:y val="-5.3023612933799945E-2"/>
                </c:manualLayout>
              </c:layout>
              <c:tx>
                <c:rich>
                  <a:bodyPr/>
                  <a:lstStyle/>
                  <a:p>
                    <a:r>
                      <a:rPr lang="en-US" smtClean="0"/>
                      <a:t>43</a:t>
                    </a:r>
                    <a:endParaRPr lang="en-US"/>
                  </a:p>
                </c:rich>
              </c:tx>
              <c:dLblPos val="r"/>
              <c:showLegendKey val="0"/>
              <c:showVal val="1"/>
              <c:showCatName val="0"/>
              <c:showSerName val="0"/>
              <c:showPercent val="0"/>
              <c:showBubbleSize val="0"/>
            </c:dLbl>
            <c:dLbl>
              <c:idx val="27"/>
              <c:layout>
                <c:manualLayout>
                  <c:x val="-2.4914965986394557E-2"/>
                  <c:y val="-4.1449538859725923E-2"/>
                </c:manualLayout>
              </c:layout>
              <c:tx>
                <c:rich>
                  <a:bodyPr/>
                  <a:lstStyle/>
                  <a:p>
                    <a:r>
                      <a:rPr lang="en-US" dirty="0" smtClean="0"/>
                      <a:t>38</a:t>
                    </a:r>
                    <a:endParaRPr lang="en-US" dirty="0"/>
                  </a:p>
                </c:rich>
              </c:tx>
              <c:dLblPos val="r"/>
              <c:showLegendKey val="0"/>
              <c:showVal val="1"/>
              <c:showCatName val="0"/>
              <c:showSerName val="0"/>
              <c:showPercent val="0"/>
              <c:showBubbleSize val="0"/>
            </c:dLbl>
            <c:dLbl>
              <c:idx val="28"/>
              <c:layout/>
              <c:tx>
                <c:rich>
                  <a:bodyPr/>
                  <a:lstStyle/>
                  <a:p>
                    <a:r>
                      <a:rPr lang="en-US" smtClean="0"/>
                      <a:t>59</a:t>
                    </a:r>
                    <a:endParaRPr lang="en-US"/>
                  </a:p>
                </c:rich>
              </c:tx>
              <c:dLblPos val="t"/>
              <c:showLegendKey val="0"/>
              <c:showVal val="1"/>
              <c:showCatName val="0"/>
              <c:showSerName val="0"/>
              <c:showPercent val="0"/>
              <c:showBubbleSize val="0"/>
            </c:dLbl>
            <c:dLbl>
              <c:idx val="29"/>
              <c:layout/>
              <c:tx>
                <c:rich>
                  <a:bodyPr/>
                  <a:lstStyle/>
                  <a:p>
                    <a:r>
                      <a:rPr lang="en-US" smtClean="0"/>
                      <a:t>46</a:t>
                    </a:r>
                    <a:endParaRPr lang="en-US"/>
                  </a:p>
                </c:rich>
              </c:tx>
              <c:dLblPos val="t"/>
              <c:showLegendKey val="0"/>
              <c:showVal val="1"/>
              <c:showCatName val="0"/>
              <c:showSerName val="0"/>
              <c:showPercent val="0"/>
              <c:showBubbleSize val="0"/>
            </c:dLbl>
            <c:dLbl>
              <c:idx val="30"/>
              <c:layout/>
              <c:tx>
                <c:rich>
                  <a:bodyPr/>
                  <a:lstStyle/>
                  <a:p>
                    <a:r>
                      <a:rPr lang="en-US" smtClean="0"/>
                      <a:t>55</a:t>
                    </a:r>
                    <a:endParaRPr lang="en-US"/>
                  </a:p>
                </c:rich>
              </c:tx>
              <c:dLblPos val="t"/>
              <c:showLegendKey val="0"/>
              <c:showVal val="1"/>
              <c:showCatName val="0"/>
              <c:showSerName val="0"/>
              <c:showPercent val="0"/>
              <c:showBubbleSize val="0"/>
            </c:dLbl>
            <c:dLbl>
              <c:idx val="31"/>
              <c:layout/>
              <c:tx>
                <c:rich>
                  <a:bodyPr/>
                  <a:lstStyle/>
                  <a:p>
                    <a:r>
                      <a:rPr lang="en-US" smtClean="0"/>
                      <a:t>46</a:t>
                    </a:r>
                    <a:endParaRPr lang="en-US"/>
                  </a:p>
                </c:rich>
              </c:tx>
              <c:dLblPos val="t"/>
              <c:showLegendKey val="0"/>
              <c:showVal val="1"/>
              <c:showCatName val="0"/>
              <c:showSerName val="0"/>
              <c:showPercent val="0"/>
              <c:showBubbleSize val="0"/>
            </c:dLbl>
            <c:dLbl>
              <c:idx val="32"/>
              <c:layout/>
              <c:tx>
                <c:rich>
                  <a:bodyPr/>
                  <a:lstStyle/>
                  <a:p>
                    <a:r>
                      <a:rPr lang="en-US" smtClean="0"/>
                      <a:t>52</a:t>
                    </a:r>
                    <a:endParaRPr lang="en-US"/>
                  </a:p>
                </c:rich>
              </c:tx>
              <c:dLblPos val="t"/>
              <c:showLegendKey val="0"/>
              <c:showVal val="1"/>
              <c:showCatName val="0"/>
              <c:showSerName val="0"/>
              <c:showPercent val="0"/>
              <c:showBubbleSize val="0"/>
            </c:dLbl>
            <c:dLbl>
              <c:idx val="35"/>
              <c:layout/>
              <c:tx>
                <c:rich>
                  <a:bodyPr/>
                  <a:lstStyle/>
                  <a:p>
                    <a:r>
                      <a:rPr lang="en-US" smtClean="0"/>
                      <a:t>48</a:t>
                    </a:r>
                    <a:endParaRPr lang="en-US"/>
                  </a:p>
                </c:rich>
              </c:tx>
              <c:dLblPos val="t"/>
              <c:showLegendKey val="0"/>
              <c:showVal val="1"/>
              <c:showCatName val="0"/>
              <c:showSerName val="0"/>
              <c:showPercent val="0"/>
              <c:showBubbleSize val="0"/>
            </c:dLbl>
            <c:dLbl>
              <c:idx val="36"/>
              <c:layout/>
              <c:tx>
                <c:rich>
                  <a:bodyPr/>
                  <a:lstStyle/>
                  <a:p>
                    <a:r>
                      <a:rPr lang="en-US" smtClean="0"/>
                      <a:t>48</a:t>
                    </a:r>
                    <a:endParaRPr lang="en-US"/>
                  </a:p>
                </c:rich>
              </c:tx>
              <c:dLblPos val="t"/>
              <c:showLegendKey val="0"/>
              <c:showVal val="1"/>
              <c:showCatName val="0"/>
              <c:showSerName val="0"/>
              <c:showPercent val="0"/>
              <c:showBubbleSize val="0"/>
            </c:dLbl>
            <c:dLbl>
              <c:idx val="37"/>
              <c:layout/>
              <c:tx>
                <c:rich>
                  <a:bodyPr/>
                  <a:lstStyle/>
                  <a:p>
                    <a:r>
                      <a:rPr lang="en-US" dirty="0" smtClean="0"/>
                      <a:t>40</a:t>
                    </a:r>
                    <a:endParaRPr lang="en-US" dirty="0"/>
                  </a:p>
                </c:rich>
              </c:tx>
              <c:dLblPos val="b"/>
              <c:showLegendKey val="0"/>
              <c:showVal val="1"/>
              <c:showCatName val="0"/>
              <c:showSerName val="0"/>
              <c:showPercent val="0"/>
              <c:showBubbleSize val="0"/>
            </c:dLbl>
            <c:txPr>
              <a:bodyPr/>
              <a:lstStyle/>
              <a:p>
                <a:pPr>
                  <a:defRPr sz="1200" baseline="0">
                    <a:solidFill>
                      <a:schemeClr val="accent1"/>
                    </a:solidFill>
                  </a:defRPr>
                </a:pPr>
                <a:endParaRPr lang="en-US"/>
              </a:p>
            </c:txPr>
            <c:dLblPos val="t"/>
            <c:showLegendKey val="0"/>
            <c:showVal val="1"/>
            <c:showCatName val="0"/>
            <c:showSerName val="0"/>
            <c:showPercent val="0"/>
            <c:showBubbleSize val="0"/>
            <c:showLeaderLines val="0"/>
          </c:dLbls>
          <c:cat>
            <c:multiLvlStrRef>
              <c:f>Sheet1!$A$2:$B$41</c:f>
              <c:multiLvlStrCache>
                <c:ptCount val="40"/>
                <c:lvl>
                  <c:pt idx="1">
                    <c:v>Apr</c:v>
                  </c:pt>
                  <c:pt idx="2">
                    <c:v>May</c:v>
                  </c:pt>
                  <c:pt idx="3">
                    <c:v>Jun</c:v>
                  </c:pt>
                  <c:pt idx="4">
                    <c:v>Jul</c:v>
                  </c:pt>
                  <c:pt idx="5">
                    <c:v>Aug</c:v>
                  </c:pt>
                  <c:pt idx="6">
                    <c:v>Sep</c:v>
                  </c:pt>
                  <c:pt idx="7">
                    <c:v>Oct</c:v>
                  </c:pt>
                  <c:pt idx="8">
                    <c:v>Nov</c:v>
                  </c:pt>
                  <c:pt idx="9">
                    <c:v>Dec</c:v>
                  </c:pt>
                  <c:pt idx="10">
                    <c:v>Jan</c:v>
                  </c:pt>
                  <c:pt idx="11">
                    <c:v>Feb</c:v>
                  </c:pt>
                  <c:pt idx="12">
                    <c:v>Mar</c:v>
                  </c:pt>
                  <c:pt idx="13">
                    <c:v>Apr</c:v>
                  </c:pt>
                  <c:pt idx="14">
                    <c:v>May</c:v>
                  </c:pt>
                  <c:pt idx="15">
                    <c:v>Jun</c:v>
                  </c:pt>
                  <c:pt idx="16">
                    <c:v>Jul</c:v>
                  </c:pt>
                  <c:pt idx="17">
                    <c:v>Aug</c:v>
                  </c:pt>
                  <c:pt idx="18">
                    <c:v>Sep</c:v>
                  </c:pt>
                  <c:pt idx="19">
                    <c:v>Oct</c:v>
                  </c:pt>
                  <c:pt idx="20">
                    <c:v>Nov</c:v>
                  </c:pt>
                  <c:pt idx="21">
                    <c:v>Dec</c:v>
                  </c:pt>
                  <c:pt idx="22">
                    <c:v>Jan</c:v>
                  </c:pt>
                  <c:pt idx="23">
                    <c:v>Feb</c:v>
                  </c:pt>
                  <c:pt idx="24">
                    <c:v>Mar</c:v>
                  </c:pt>
                  <c:pt idx="25">
                    <c:v>Apr</c:v>
                  </c:pt>
                  <c:pt idx="26">
                    <c:v>May</c:v>
                  </c:pt>
                  <c:pt idx="27">
                    <c:v>Jun</c:v>
                  </c:pt>
                  <c:pt idx="28">
                    <c:v>Jul</c:v>
                  </c:pt>
                  <c:pt idx="29">
                    <c:v>Aug</c:v>
                  </c:pt>
                  <c:pt idx="30">
                    <c:v>Sep</c:v>
                  </c:pt>
                  <c:pt idx="31">
                    <c:v>Oct</c:v>
                  </c:pt>
                  <c:pt idx="32">
                    <c:v>Nov</c:v>
                  </c:pt>
                  <c:pt idx="35">
                    <c:v>Feb</c:v>
                  </c:pt>
                  <c:pt idx="36">
                    <c:v>Mar</c:v>
                  </c:pt>
                  <c:pt idx="37">
                    <c:v>Apr</c:v>
                  </c:pt>
                  <c:pt idx="39">
                    <c:v>June</c:v>
                  </c:pt>
                </c:lvl>
                <c:lvl>
                  <c:pt idx="0">
                    <c:v>2010</c:v>
                  </c:pt>
                  <c:pt idx="10">
                    <c:v>2011</c:v>
                  </c:pt>
                  <c:pt idx="22">
                    <c:v>2012</c:v>
                  </c:pt>
                  <c:pt idx="34">
                    <c:v>2013</c:v>
                  </c:pt>
                </c:lvl>
              </c:multiLvlStrCache>
            </c:multiLvlStrRef>
          </c:cat>
          <c:val>
            <c:numRef>
              <c:f>Sheet1!$C$2:$C$41</c:f>
              <c:numCache>
                <c:formatCode>0%</c:formatCode>
                <c:ptCount val="40"/>
                <c:pt idx="1">
                  <c:v>0.68</c:v>
                </c:pt>
                <c:pt idx="2">
                  <c:v>0.54</c:v>
                </c:pt>
                <c:pt idx="3">
                  <c:v>0.66</c:v>
                </c:pt>
                <c:pt idx="4">
                  <c:v>0.73</c:v>
                </c:pt>
                <c:pt idx="5">
                  <c:v>0.62</c:v>
                </c:pt>
                <c:pt idx="6">
                  <c:v>0.6</c:v>
                </c:pt>
                <c:pt idx="7">
                  <c:v>0.66</c:v>
                </c:pt>
                <c:pt idx="8">
                  <c:v>0.59</c:v>
                </c:pt>
                <c:pt idx="9">
                  <c:v>0.52</c:v>
                </c:pt>
                <c:pt idx="10">
                  <c:v>0.51</c:v>
                </c:pt>
                <c:pt idx="11">
                  <c:v>0.59</c:v>
                </c:pt>
                <c:pt idx="12">
                  <c:v>0.59</c:v>
                </c:pt>
                <c:pt idx="13">
                  <c:v>0.71</c:v>
                </c:pt>
                <c:pt idx="14">
                  <c:v>0.63</c:v>
                </c:pt>
                <c:pt idx="15">
                  <c:v>0.59</c:v>
                </c:pt>
                <c:pt idx="16">
                  <c:v>0.56000000000000005</c:v>
                </c:pt>
                <c:pt idx="17">
                  <c:v>0.46</c:v>
                </c:pt>
                <c:pt idx="18">
                  <c:v>0.63</c:v>
                </c:pt>
                <c:pt idx="19">
                  <c:v>0.44</c:v>
                </c:pt>
                <c:pt idx="20">
                  <c:v>0.49</c:v>
                </c:pt>
                <c:pt idx="21">
                  <c:v>0.69</c:v>
                </c:pt>
                <c:pt idx="22">
                  <c:v>0.52</c:v>
                </c:pt>
                <c:pt idx="23">
                  <c:v>0.56999999999999995</c:v>
                </c:pt>
                <c:pt idx="24">
                  <c:v>0.66</c:v>
                </c:pt>
                <c:pt idx="25">
                  <c:v>0.63</c:v>
                </c:pt>
                <c:pt idx="26">
                  <c:v>0.43</c:v>
                </c:pt>
                <c:pt idx="27">
                  <c:v>0.38</c:v>
                </c:pt>
                <c:pt idx="28">
                  <c:v>0.59</c:v>
                </c:pt>
                <c:pt idx="29">
                  <c:v>0.46</c:v>
                </c:pt>
                <c:pt idx="30">
                  <c:v>0.55000000000000004</c:v>
                </c:pt>
                <c:pt idx="31">
                  <c:v>0.46</c:v>
                </c:pt>
                <c:pt idx="32">
                  <c:v>0.52</c:v>
                </c:pt>
                <c:pt idx="35">
                  <c:v>0.48</c:v>
                </c:pt>
                <c:pt idx="36">
                  <c:v>0.48</c:v>
                </c:pt>
                <c:pt idx="37">
                  <c:v>0.4</c:v>
                </c:pt>
                <c:pt idx="39">
                  <c:v>0.49</c:v>
                </c:pt>
              </c:numCache>
            </c:numRef>
          </c:val>
          <c:smooth val="0"/>
        </c:ser>
        <c:ser>
          <c:idx val="1"/>
          <c:order val="1"/>
          <c:tx>
            <c:strRef>
              <c:f>Sheet1!$D$1</c:f>
              <c:strCache>
                <c:ptCount val="1"/>
                <c:pt idx="0">
                  <c:v>Unfavorable</c:v>
                </c:pt>
              </c:strCache>
            </c:strRef>
          </c:tx>
          <c:spPr>
            <a:ln>
              <a:solidFill>
                <a:schemeClr val="bg2"/>
              </a:solidFill>
            </a:ln>
          </c:spPr>
          <c:marker>
            <c:symbol val="none"/>
          </c:marker>
          <c:dPt>
            <c:idx val="35"/>
            <c:bubble3D val="0"/>
            <c:spPr>
              <a:ln>
                <a:solidFill>
                  <a:schemeClr val="bg2"/>
                </a:solidFill>
                <a:prstDash val="solid"/>
              </a:ln>
            </c:spPr>
          </c:dPt>
          <c:dLbls>
            <c:dLbl>
              <c:idx val="1"/>
              <c:layout/>
              <c:tx>
                <c:rich>
                  <a:bodyPr/>
                  <a:lstStyle/>
                  <a:p>
                    <a:r>
                      <a:rPr lang="en-US" smtClean="0"/>
                      <a:t>18</a:t>
                    </a:r>
                    <a:endParaRPr lang="en-US"/>
                  </a:p>
                </c:rich>
              </c:tx>
              <c:dLblPos val="t"/>
              <c:showLegendKey val="0"/>
              <c:showVal val="1"/>
              <c:showCatName val="0"/>
              <c:showSerName val="0"/>
              <c:showPercent val="0"/>
              <c:showBubbleSize val="0"/>
            </c:dLbl>
            <c:dLbl>
              <c:idx val="2"/>
              <c:layout/>
              <c:tx>
                <c:rich>
                  <a:bodyPr/>
                  <a:lstStyle/>
                  <a:p>
                    <a:r>
                      <a:rPr lang="en-US" smtClean="0"/>
                      <a:t>29</a:t>
                    </a:r>
                    <a:endParaRPr lang="en-US"/>
                  </a:p>
                </c:rich>
              </c:tx>
              <c:dLblPos val="t"/>
              <c:showLegendKey val="0"/>
              <c:showVal val="1"/>
              <c:showCatName val="0"/>
              <c:showSerName val="0"/>
              <c:showPercent val="0"/>
              <c:showBubbleSize val="0"/>
            </c:dLbl>
            <c:dLbl>
              <c:idx val="3"/>
              <c:layout/>
              <c:tx>
                <c:rich>
                  <a:bodyPr/>
                  <a:lstStyle/>
                  <a:p>
                    <a:r>
                      <a:rPr lang="en-US" smtClean="0"/>
                      <a:t>21</a:t>
                    </a:r>
                    <a:endParaRPr lang="en-US"/>
                  </a:p>
                </c:rich>
              </c:tx>
              <c:dLblPos val="t"/>
              <c:showLegendKey val="0"/>
              <c:showVal val="1"/>
              <c:showCatName val="0"/>
              <c:showSerName val="0"/>
              <c:showPercent val="0"/>
              <c:showBubbleSize val="0"/>
            </c:dLbl>
            <c:dLbl>
              <c:idx val="4"/>
              <c:layout>
                <c:manualLayout>
                  <c:x val="-2.3497732426303854E-2"/>
                  <c:y val="-5.881064997083698E-2"/>
                </c:manualLayout>
              </c:layout>
              <c:tx>
                <c:rich>
                  <a:bodyPr/>
                  <a:lstStyle/>
                  <a:p>
                    <a:r>
                      <a:rPr lang="en-US" smtClean="0"/>
                      <a:t>14</a:t>
                    </a:r>
                    <a:endParaRPr lang="en-US"/>
                  </a:p>
                </c:rich>
              </c:tx>
              <c:dLblPos val="r"/>
              <c:showLegendKey val="0"/>
              <c:showVal val="1"/>
              <c:showCatName val="0"/>
              <c:showSerName val="0"/>
              <c:showPercent val="0"/>
              <c:showBubbleSize val="0"/>
            </c:dLbl>
            <c:dLbl>
              <c:idx val="5"/>
              <c:layout/>
              <c:tx>
                <c:rich>
                  <a:bodyPr/>
                  <a:lstStyle/>
                  <a:p>
                    <a:r>
                      <a:rPr lang="en-US" smtClean="0"/>
                      <a:t>28</a:t>
                    </a:r>
                    <a:endParaRPr lang="en-US"/>
                  </a:p>
                </c:rich>
              </c:tx>
              <c:dLblPos val="t"/>
              <c:showLegendKey val="0"/>
              <c:showVal val="1"/>
              <c:showCatName val="0"/>
              <c:showSerName val="0"/>
              <c:showPercent val="0"/>
              <c:showBubbleSize val="0"/>
            </c:dLbl>
            <c:dLbl>
              <c:idx val="6"/>
              <c:layout/>
              <c:tx>
                <c:rich>
                  <a:bodyPr/>
                  <a:lstStyle/>
                  <a:p>
                    <a:r>
                      <a:rPr lang="en-US" smtClean="0"/>
                      <a:t>29</a:t>
                    </a:r>
                    <a:endParaRPr lang="en-US"/>
                  </a:p>
                </c:rich>
              </c:tx>
              <c:dLblPos val="t"/>
              <c:showLegendKey val="0"/>
              <c:showVal val="1"/>
              <c:showCatName val="0"/>
              <c:showSerName val="0"/>
              <c:showPercent val="0"/>
              <c:showBubbleSize val="0"/>
            </c:dLbl>
            <c:dLbl>
              <c:idx val="7"/>
              <c:layout/>
              <c:tx>
                <c:rich>
                  <a:bodyPr/>
                  <a:lstStyle/>
                  <a:p>
                    <a:r>
                      <a:rPr lang="en-US" smtClean="0"/>
                      <a:t>23</a:t>
                    </a:r>
                    <a:endParaRPr lang="en-US"/>
                  </a:p>
                </c:rich>
              </c:tx>
              <c:dLblPos val="t"/>
              <c:showLegendKey val="0"/>
              <c:showVal val="1"/>
              <c:showCatName val="0"/>
              <c:showSerName val="0"/>
              <c:showPercent val="0"/>
              <c:showBubbleSize val="0"/>
            </c:dLbl>
            <c:dLbl>
              <c:idx val="8"/>
              <c:layout/>
              <c:tx>
                <c:rich>
                  <a:bodyPr/>
                  <a:lstStyle/>
                  <a:p>
                    <a:r>
                      <a:rPr lang="en-US" dirty="0" smtClean="0"/>
                      <a:t>17</a:t>
                    </a:r>
                    <a:endParaRPr lang="en-US" dirty="0"/>
                  </a:p>
                </c:rich>
              </c:tx>
              <c:dLblPos val="b"/>
              <c:showLegendKey val="0"/>
              <c:showVal val="1"/>
              <c:showCatName val="0"/>
              <c:showSerName val="0"/>
              <c:showPercent val="0"/>
              <c:showBubbleSize val="0"/>
            </c:dLbl>
            <c:dLbl>
              <c:idx val="9"/>
              <c:layout/>
              <c:tx>
                <c:rich>
                  <a:bodyPr/>
                  <a:lstStyle/>
                  <a:p>
                    <a:r>
                      <a:rPr lang="en-US" smtClean="0"/>
                      <a:t>24</a:t>
                    </a:r>
                    <a:endParaRPr lang="en-US"/>
                  </a:p>
                </c:rich>
              </c:tx>
              <c:dLblPos val="b"/>
              <c:showLegendKey val="0"/>
              <c:showVal val="1"/>
              <c:showCatName val="0"/>
              <c:showSerName val="0"/>
              <c:showPercent val="0"/>
              <c:showBubbleSize val="0"/>
            </c:dLbl>
            <c:dLbl>
              <c:idx val="10"/>
              <c:layout/>
              <c:tx>
                <c:rich>
                  <a:bodyPr/>
                  <a:lstStyle/>
                  <a:p>
                    <a:r>
                      <a:rPr lang="en-US" smtClean="0"/>
                      <a:t>39</a:t>
                    </a:r>
                    <a:endParaRPr lang="en-US"/>
                  </a:p>
                </c:rich>
              </c:tx>
              <c:dLblPos val="t"/>
              <c:showLegendKey val="0"/>
              <c:showVal val="1"/>
              <c:showCatName val="0"/>
              <c:showSerName val="0"/>
              <c:showPercent val="0"/>
              <c:showBubbleSize val="0"/>
            </c:dLbl>
            <c:dLbl>
              <c:idx val="11"/>
              <c:layout/>
              <c:tx>
                <c:rich>
                  <a:bodyPr/>
                  <a:lstStyle/>
                  <a:p>
                    <a:r>
                      <a:rPr lang="en-US" smtClean="0"/>
                      <a:t>33</a:t>
                    </a:r>
                    <a:endParaRPr lang="en-US"/>
                  </a:p>
                </c:rich>
              </c:tx>
              <c:dLblPos val="t"/>
              <c:showLegendKey val="0"/>
              <c:showVal val="1"/>
              <c:showCatName val="0"/>
              <c:showSerName val="0"/>
              <c:showPercent val="0"/>
              <c:showBubbleSize val="0"/>
            </c:dLbl>
            <c:dLbl>
              <c:idx val="12"/>
              <c:layout/>
              <c:tx>
                <c:rich>
                  <a:bodyPr/>
                  <a:lstStyle/>
                  <a:p>
                    <a:r>
                      <a:rPr lang="en-US" smtClean="0"/>
                      <a:t>23</a:t>
                    </a:r>
                    <a:endParaRPr lang="en-US"/>
                  </a:p>
                </c:rich>
              </c:tx>
              <c:dLblPos val="t"/>
              <c:showLegendKey val="0"/>
              <c:showVal val="1"/>
              <c:showCatName val="0"/>
              <c:showSerName val="0"/>
              <c:showPercent val="0"/>
              <c:showBubbleSize val="0"/>
            </c:dLbl>
            <c:dLbl>
              <c:idx val="13"/>
              <c:layout/>
              <c:tx>
                <c:rich>
                  <a:bodyPr/>
                  <a:lstStyle/>
                  <a:p>
                    <a:r>
                      <a:rPr lang="en-US" smtClean="0"/>
                      <a:t>16</a:t>
                    </a:r>
                    <a:endParaRPr lang="en-US"/>
                  </a:p>
                </c:rich>
              </c:tx>
              <c:dLblPos val="t"/>
              <c:showLegendKey val="0"/>
              <c:showVal val="1"/>
              <c:showCatName val="0"/>
              <c:showSerName val="0"/>
              <c:showPercent val="0"/>
              <c:showBubbleSize val="0"/>
            </c:dLbl>
            <c:dLbl>
              <c:idx val="14"/>
              <c:layout/>
              <c:tx>
                <c:rich>
                  <a:bodyPr/>
                  <a:lstStyle/>
                  <a:p>
                    <a:r>
                      <a:rPr lang="en-US" smtClean="0"/>
                      <a:t>25</a:t>
                    </a:r>
                    <a:endParaRPr lang="en-US"/>
                  </a:p>
                </c:rich>
              </c:tx>
              <c:dLblPos val="t"/>
              <c:showLegendKey val="0"/>
              <c:showVal val="1"/>
              <c:showCatName val="0"/>
              <c:showSerName val="0"/>
              <c:showPercent val="0"/>
              <c:showBubbleSize val="0"/>
            </c:dLbl>
            <c:dLbl>
              <c:idx val="15"/>
              <c:layout/>
              <c:tx>
                <c:rich>
                  <a:bodyPr/>
                  <a:lstStyle/>
                  <a:p>
                    <a:r>
                      <a:rPr lang="en-US" smtClean="0"/>
                      <a:t>28</a:t>
                    </a:r>
                    <a:endParaRPr lang="en-US"/>
                  </a:p>
                </c:rich>
              </c:tx>
              <c:dLblPos val="t"/>
              <c:showLegendKey val="0"/>
              <c:showVal val="1"/>
              <c:showCatName val="0"/>
              <c:showSerName val="0"/>
              <c:showPercent val="0"/>
              <c:showBubbleSize val="0"/>
            </c:dLbl>
            <c:dLbl>
              <c:idx val="16"/>
              <c:layout/>
              <c:tx>
                <c:rich>
                  <a:bodyPr/>
                  <a:lstStyle/>
                  <a:p>
                    <a:r>
                      <a:rPr lang="en-US" smtClean="0"/>
                      <a:t>23</a:t>
                    </a:r>
                    <a:endParaRPr lang="en-US"/>
                  </a:p>
                </c:rich>
              </c:tx>
              <c:dLblPos val="t"/>
              <c:showLegendKey val="0"/>
              <c:showVal val="1"/>
              <c:showCatName val="0"/>
              <c:showSerName val="0"/>
              <c:showPercent val="0"/>
              <c:showBubbleSize val="0"/>
            </c:dLbl>
            <c:dLbl>
              <c:idx val="17"/>
              <c:layout/>
              <c:tx>
                <c:rich>
                  <a:bodyPr/>
                  <a:lstStyle/>
                  <a:p>
                    <a:r>
                      <a:rPr lang="en-US" smtClean="0"/>
                      <a:t>31</a:t>
                    </a:r>
                    <a:endParaRPr lang="en-US"/>
                  </a:p>
                </c:rich>
              </c:tx>
              <c:dLblPos val="t"/>
              <c:showLegendKey val="0"/>
              <c:showVal val="1"/>
              <c:showCatName val="0"/>
              <c:showSerName val="0"/>
              <c:showPercent val="0"/>
              <c:showBubbleSize val="0"/>
            </c:dLbl>
            <c:dLbl>
              <c:idx val="18"/>
              <c:layout/>
              <c:tx>
                <c:rich>
                  <a:bodyPr/>
                  <a:lstStyle/>
                  <a:p>
                    <a:r>
                      <a:rPr lang="en-US" dirty="0" smtClean="0"/>
                      <a:t>16</a:t>
                    </a:r>
                    <a:endParaRPr lang="en-US" dirty="0"/>
                  </a:p>
                </c:rich>
              </c:tx>
              <c:dLblPos val="b"/>
              <c:showLegendKey val="0"/>
              <c:showVal val="1"/>
              <c:showCatName val="0"/>
              <c:showSerName val="0"/>
              <c:showPercent val="0"/>
              <c:showBubbleSize val="0"/>
            </c:dLbl>
            <c:dLbl>
              <c:idx val="19"/>
              <c:layout/>
              <c:tx>
                <c:rich>
                  <a:bodyPr/>
                  <a:lstStyle/>
                  <a:p>
                    <a:r>
                      <a:rPr lang="en-US" smtClean="0"/>
                      <a:t>35</a:t>
                    </a:r>
                    <a:endParaRPr lang="en-US"/>
                  </a:p>
                </c:rich>
              </c:tx>
              <c:dLblPos val="t"/>
              <c:showLegendKey val="0"/>
              <c:showVal val="1"/>
              <c:showCatName val="0"/>
              <c:showSerName val="0"/>
              <c:showPercent val="0"/>
              <c:showBubbleSize val="0"/>
            </c:dLbl>
            <c:dLbl>
              <c:idx val="20"/>
              <c:layout/>
              <c:tx>
                <c:rich>
                  <a:bodyPr/>
                  <a:lstStyle/>
                  <a:p>
                    <a:r>
                      <a:rPr lang="en-US" smtClean="0"/>
                      <a:t>23</a:t>
                    </a:r>
                    <a:endParaRPr lang="en-US"/>
                  </a:p>
                </c:rich>
              </c:tx>
              <c:dLblPos val="b"/>
              <c:showLegendKey val="0"/>
              <c:showVal val="1"/>
              <c:showCatName val="0"/>
              <c:showSerName val="0"/>
              <c:showPercent val="0"/>
              <c:showBubbleSize val="0"/>
            </c:dLbl>
            <c:dLbl>
              <c:idx val="21"/>
              <c:layout>
                <c:manualLayout>
                  <c:x val="-2.3497732426303854E-2"/>
                  <c:y val="-6.4597687007874022E-2"/>
                </c:manualLayout>
              </c:layout>
              <c:tx>
                <c:rich>
                  <a:bodyPr/>
                  <a:lstStyle/>
                  <a:p>
                    <a:r>
                      <a:rPr lang="en-US" smtClean="0"/>
                      <a:t>15</a:t>
                    </a:r>
                    <a:endParaRPr lang="en-US"/>
                  </a:p>
                </c:rich>
              </c:tx>
              <c:dLblPos val="r"/>
              <c:showLegendKey val="0"/>
              <c:showVal val="1"/>
              <c:showCatName val="0"/>
              <c:showSerName val="0"/>
              <c:showPercent val="0"/>
              <c:showBubbleSize val="0"/>
            </c:dLbl>
            <c:dLbl>
              <c:idx val="22"/>
              <c:layout/>
              <c:tx>
                <c:rich>
                  <a:bodyPr/>
                  <a:lstStyle/>
                  <a:p>
                    <a:r>
                      <a:rPr lang="en-US" smtClean="0"/>
                      <a:t>33</a:t>
                    </a:r>
                    <a:endParaRPr lang="en-US"/>
                  </a:p>
                </c:rich>
              </c:tx>
              <c:dLblPos val="t"/>
              <c:showLegendKey val="0"/>
              <c:showVal val="1"/>
              <c:showCatName val="0"/>
              <c:showSerName val="0"/>
              <c:showPercent val="0"/>
              <c:showBubbleSize val="0"/>
            </c:dLbl>
            <c:dLbl>
              <c:idx val="23"/>
              <c:layout/>
              <c:tx>
                <c:rich>
                  <a:bodyPr/>
                  <a:lstStyle/>
                  <a:p>
                    <a:r>
                      <a:rPr lang="en-US" smtClean="0"/>
                      <a:t>25</a:t>
                    </a:r>
                    <a:endParaRPr lang="en-US"/>
                  </a:p>
                </c:rich>
              </c:tx>
              <c:dLblPos val="t"/>
              <c:showLegendKey val="0"/>
              <c:showVal val="1"/>
              <c:showCatName val="0"/>
              <c:showSerName val="0"/>
              <c:showPercent val="0"/>
              <c:showBubbleSize val="0"/>
            </c:dLbl>
            <c:dLbl>
              <c:idx val="24"/>
              <c:layout/>
              <c:tx>
                <c:rich>
                  <a:bodyPr/>
                  <a:lstStyle/>
                  <a:p>
                    <a:r>
                      <a:rPr lang="en-US" smtClean="0"/>
                      <a:t>17</a:t>
                    </a:r>
                    <a:endParaRPr lang="en-US"/>
                  </a:p>
                </c:rich>
              </c:tx>
              <c:dLblPos val="t"/>
              <c:showLegendKey val="0"/>
              <c:showVal val="1"/>
              <c:showCatName val="0"/>
              <c:showSerName val="0"/>
              <c:showPercent val="0"/>
              <c:showBubbleSize val="0"/>
            </c:dLbl>
            <c:dLbl>
              <c:idx val="25"/>
              <c:layout/>
              <c:tx>
                <c:rich>
                  <a:bodyPr/>
                  <a:lstStyle/>
                  <a:p>
                    <a:r>
                      <a:rPr lang="en-US" smtClean="0"/>
                      <a:t>24</a:t>
                    </a:r>
                    <a:endParaRPr lang="en-US"/>
                  </a:p>
                </c:rich>
              </c:tx>
              <c:dLblPos val="t"/>
              <c:showLegendKey val="0"/>
              <c:showVal val="1"/>
              <c:showCatName val="0"/>
              <c:showSerName val="0"/>
              <c:showPercent val="0"/>
              <c:showBubbleSize val="0"/>
            </c:dLbl>
            <c:dLbl>
              <c:idx val="26"/>
              <c:layout/>
              <c:tx>
                <c:rich>
                  <a:bodyPr/>
                  <a:lstStyle/>
                  <a:p>
                    <a:r>
                      <a:rPr lang="en-US" smtClean="0"/>
                      <a:t>32</a:t>
                    </a:r>
                    <a:endParaRPr lang="en-US"/>
                  </a:p>
                </c:rich>
              </c:tx>
              <c:dLblPos val="t"/>
              <c:showLegendKey val="0"/>
              <c:showVal val="1"/>
              <c:showCatName val="0"/>
              <c:showSerName val="0"/>
              <c:showPercent val="0"/>
              <c:showBubbleSize val="0"/>
            </c:dLbl>
            <c:dLbl>
              <c:idx val="27"/>
              <c:layout/>
              <c:tx>
                <c:rich>
                  <a:bodyPr/>
                  <a:lstStyle/>
                  <a:p>
                    <a:r>
                      <a:rPr lang="en-US" dirty="0" smtClean="0"/>
                      <a:t>27</a:t>
                    </a:r>
                    <a:endParaRPr lang="en-US" dirty="0"/>
                  </a:p>
                </c:rich>
              </c:tx>
              <c:dLblPos val="b"/>
              <c:showLegendKey val="0"/>
              <c:showVal val="1"/>
              <c:showCatName val="0"/>
              <c:showSerName val="0"/>
              <c:showPercent val="0"/>
              <c:showBubbleSize val="0"/>
            </c:dLbl>
            <c:dLbl>
              <c:idx val="28"/>
              <c:layout/>
              <c:tx>
                <c:rich>
                  <a:bodyPr/>
                  <a:lstStyle/>
                  <a:p>
                    <a:r>
                      <a:rPr lang="en-US" smtClean="0"/>
                      <a:t>27</a:t>
                    </a:r>
                    <a:endParaRPr lang="en-US"/>
                  </a:p>
                </c:rich>
              </c:tx>
              <c:dLblPos val="t"/>
              <c:showLegendKey val="0"/>
              <c:showVal val="1"/>
              <c:showCatName val="0"/>
              <c:showSerName val="0"/>
              <c:showPercent val="0"/>
              <c:showBubbleSize val="0"/>
            </c:dLbl>
            <c:dLbl>
              <c:idx val="29"/>
              <c:layout/>
              <c:tx>
                <c:rich>
                  <a:bodyPr/>
                  <a:lstStyle/>
                  <a:p>
                    <a:r>
                      <a:rPr lang="en-US" smtClean="0"/>
                      <a:t>29</a:t>
                    </a:r>
                    <a:endParaRPr lang="en-US"/>
                  </a:p>
                </c:rich>
              </c:tx>
              <c:dLblPos val="t"/>
              <c:showLegendKey val="0"/>
              <c:showVal val="1"/>
              <c:showCatName val="0"/>
              <c:showSerName val="0"/>
              <c:showPercent val="0"/>
              <c:showBubbleSize val="0"/>
            </c:dLbl>
            <c:dLbl>
              <c:idx val="30"/>
              <c:layout/>
              <c:tx>
                <c:rich>
                  <a:bodyPr/>
                  <a:lstStyle/>
                  <a:p>
                    <a:r>
                      <a:rPr lang="en-US" smtClean="0"/>
                      <a:t>27</a:t>
                    </a:r>
                    <a:endParaRPr lang="en-US"/>
                  </a:p>
                </c:rich>
              </c:tx>
              <c:dLblPos val="t"/>
              <c:showLegendKey val="0"/>
              <c:showVal val="1"/>
              <c:showCatName val="0"/>
              <c:showSerName val="0"/>
              <c:showPercent val="0"/>
              <c:showBubbleSize val="0"/>
            </c:dLbl>
            <c:dLbl>
              <c:idx val="31"/>
              <c:layout/>
              <c:tx>
                <c:rich>
                  <a:bodyPr/>
                  <a:lstStyle/>
                  <a:p>
                    <a:r>
                      <a:rPr lang="en-US" smtClean="0"/>
                      <a:t>30</a:t>
                    </a:r>
                    <a:endParaRPr lang="en-US"/>
                  </a:p>
                </c:rich>
              </c:tx>
              <c:dLblPos val="t"/>
              <c:showLegendKey val="0"/>
              <c:showVal val="1"/>
              <c:showCatName val="0"/>
              <c:showSerName val="0"/>
              <c:showPercent val="0"/>
              <c:showBubbleSize val="0"/>
            </c:dLbl>
            <c:dLbl>
              <c:idx val="32"/>
              <c:layout/>
              <c:tx>
                <c:rich>
                  <a:bodyPr/>
                  <a:lstStyle/>
                  <a:p>
                    <a:r>
                      <a:rPr lang="en-US" smtClean="0"/>
                      <a:t>22</a:t>
                    </a:r>
                    <a:endParaRPr lang="en-US"/>
                  </a:p>
                </c:rich>
              </c:tx>
              <c:dLblPos val="b"/>
              <c:showLegendKey val="0"/>
              <c:showVal val="1"/>
              <c:showCatName val="0"/>
              <c:showSerName val="0"/>
              <c:showPercent val="0"/>
              <c:showBubbleSize val="0"/>
            </c:dLbl>
            <c:dLbl>
              <c:idx val="35"/>
              <c:layout/>
              <c:tx>
                <c:rich>
                  <a:bodyPr/>
                  <a:lstStyle/>
                  <a:p>
                    <a:r>
                      <a:rPr lang="en-US" smtClean="0"/>
                      <a:t>26</a:t>
                    </a:r>
                    <a:endParaRPr lang="en-US"/>
                  </a:p>
                </c:rich>
              </c:tx>
              <c:dLblPos val="t"/>
              <c:showLegendKey val="0"/>
              <c:showVal val="1"/>
              <c:showCatName val="0"/>
              <c:showSerName val="0"/>
              <c:showPercent val="0"/>
              <c:showBubbleSize val="0"/>
            </c:dLbl>
            <c:dLbl>
              <c:idx val="36"/>
              <c:layout/>
              <c:tx>
                <c:rich>
                  <a:bodyPr/>
                  <a:lstStyle/>
                  <a:p>
                    <a:r>
                      <a:rPr lang="en-US" smtClean="0"/>
                      <a:t>19</a:t>
                    </a:r>
                    <a:endParaRPr lang="en-US"/>
                  </a:p>
                </c:rich>
              </c:tx>
              <c:dLblPos val="t"/>
              <c:showLegendKey val="0"/>
              <c:showVal val="1"/>
              <c:showCatName val="0"/>
              <c:showSerName val="0"/>
              <c:showPercent val="0"/>
              <c:showBubbleSize val="0"/>
            </c:dLbl>
            <c:dLbl>
              <c:idx val="37"/>
              <c:layout/>
              <c:tx>
                <c:rich>
                  <a:bodyPr/>
                  <a:lstStyle/>
                  <a:p>
                    <a:r>
                      <a:rPr lang="en-US" smtClean="0"/>
                      <a:t>19</a:t>
                    </a:r>
                    <a:endParaRPr lang="en-US"/>
                  </a:p>
                </c:rich>
              </c:tx>
              <c:dLblPos val="t"/>
              <c:showLegendKey val="0"/>
              <c:showVal val="1"/>
              <c:showCatName val="0"/>
              <c:showSerName val="0"/>
              <c:showPercent val="0"/>
              <c:showBubbleSize val="0"/>
            </c:dLbl>
            <c:txPr>
              <a:bodyPr/>
              <a:lstStyle/>
              <a:p>
                <a:pPr>
                  <a:defRPr sz="1200" baseline="0">
                    <a:solidFill>
                      <a:schemeClr val="bg2"/>
                    </a:solidFill>
                  </a:defRPr>
                </a:pPr>
                <a:endParaRPr lang="en-US"/>
              </a:p>
            </c:txPr>
            <c:dLblPos val="t"/>
            <c:showLegendKey val="0"/>
            <c:showVal val="1"/>
            <c:showCatName val="0"/>
            <c:showSerName val="0"/>
            <c:showPercent val="0"/>
            <c:showBubbleSize val="0"/>
            <c:showLeaderLines val="0"/>
          </c:dLbls>
          <c:cat>
            <c:multiLvlStrRef>
              <c:f>Sheet1!$A$2:$B$41</c:f>
              <c:multiLvlStrCache>
                <c:ptCount val="40"/>
                <c:lvl>
                  <c:pt idx="1">
                    <c:v>Apr</c:v>
                  </c:pt>
                  <c:pt idx="2">
                    <c:v>May</c:v>
                  </c:pt>
                  <c:pt idx="3">
                    <c:v>Jun</c:v>
                  </c:pt>
                  <c:pt idx="4">
                    <c:v>Jul</c:v>
                  </c:pt>
                  <c:pt idx="5">
                    <c:v>Aug</c:v>
                  </c:pt>
                  <c:pt idx="6">
                    <c:v>Sep</c:v>
                  </c:pt>
                  <c:pt idx="7">
                    <c:v>Oct</c:v>
                  </c:pt>
                  <c:pt idx="8">
                    <c:v>Nov</c:v>
                  </c:pt>
                  <c:pt idx="9">
                    <c:v>Dec</c:v>
                  </c:pt>
                  <c:pt idx="10">
                    <c:v>Jan</c:v>
                  </c:pt>
                  <c:pt idx="11">
                    <c:v>Feb</c:v>
                  </c:pt>
                  <c:pt idx="12">
                    <c:v>Mar</c:v>
                  </c:pt>
                  <c:pt idx="13">
                    <c:v>Apr</c:v>
                  </c:pt>
                  <c:pt idx="14">
                    <c:v>May</c:v>
                  </c:pt>
                  <c:pt idx="15">
                    <c:v>Jun</c:v>
                  </c:pt>
                  <c:pt idx="16">
                    <c:v>Jul</c:v>
                  </c:pt>
                  <c:pt idx="17">
                    <c:v>Aug</c:v>
                  </c:pt>
                  <c:pt idx="18">
                    <c:v>Sep</c:v>
                  </c:pt>
                  <c:pt idx="19">
                    <c:v>Oct</c:v>
                  </c:pt>
                  <c:pt idx="20">
                    <c:v>Nov</c:v>
                  </c:pt>
                  <c:pt idx="21">
                    <c:v>Dec</c:v>
                  </c:pt>
                  <c:pt idx="22">
                    <c:v>Jan</c:v>
                  </c:pt>
                  <c:pt idx="23">
                    <c:v>Feb</c:v>
                  </c:pt>
                  <c:pt idx="24">
                    <c:v>Mar</c:v>
                  </c:pt>
                  <c:pt idx="25">
                    <c:v>Apr</c:v>
                  </c:pt>
                  <c:pt idx="26">
                    <c:v>May</c:v>
                  </c:pt>
                  <c:pt idx="27">
                    <c:v>Jun</c:v>
                  </c:pt>
                  <c:pt idx="28">
                    <c:v>Jul</c:v>
                  </c:pt>
                  <c:pt idx="29">
                    <c:v>Aug</c:v>
                  </c:pt>
                  <c:pt idx="30">
                    <c:v>Sep</c:v>
                  </c:pt>
                  <c:pt idx="31">
                    <c:v>Oct</c:v>
                  </c:pt>
                  <c:pt idx="32">
                    <c:v>Nov</c:v>
                  </c:pt>
                  <c:pt idx="35">
                    <c:v>Feb</c:v>
                  </c:pt>
                  <c:pt idx="36">
                    <c:v>Mar</c:v>
                  </c:pt>
                  <c:pt idx="37">
                    <c:v>Apr</c:v>
                  </c:pt>
                  <c:pt idx="39">
                    <c:v>June</c:v>
                  </c:pt>
                </c:lvl>
                <c:lvl>
                  <c:pt idx="0">
                    <c:v>2010</c:v>
                  </c:pt>
                  <c:pt idx="10">
                    <c:v>2011</c:v>
                  </c:pt>
                  <c:pt idx="22">
                    <c:v>2012</c:v>
                  </c:pt>
                  <c:pt idx="34">
                    <c:v>2013</c:v>
                  </c:pt>
                </c:lvl>
              </c:multiLvlStrCache>
            </c:multiLvlStrRef>
          </c:cat>
          <c:val>
            <c:numRef>
              <c:f>Sheet1!$D$2:$D$41</c:f>
              <c:numCache>
                <c:formatCode>0%</c:formatCode>
                <c:ptCount val="40"/>
                <c:pt idx="1">
                  <c:v>0.18</c:v>
                </c:pt>
                <c:pt idx="2">
                  <c:v>0.28999999999999998</c:v>
                </c:pt>
                <c:pt idx="3">
                  <c:v>0.21</c:v>
                </c:pt>
                <c:pt idx="4">
                  <c:v>0.14000000000000001</c:v>
                </c:pt>
                <c:pt idx="5">
                  <c:v>0.28000000000000003</c:v>
                </c:pt>
                <c:pt idx="6">
                  <c:v>0.28999999999999998</c:v>
                </c:pt>
                <c:pt idx="7">
                  <c:v>0.23</c:v>
                </c:pt>
                <c:pt idx="8">
                  <c:v>0.17</c:v>
                </c:pt>
                <c:pt idx="9">
                  <c:v>0.24</c:v>
                </c:pt>
                <c:pt idx="10">
                  <c:v>0.39</c:v>
                </c:pt>
                <c:pt idx="11">
                  <c:v>0.33</c:v>
                </c:pt>
                <c:pt idx="12">
                  <c:v>0.23</c:v>
                </c:pt>
                <c:pt idx="13">
                  <c:v>0.16</c:v>
                </c:pt>
                <c:pt idx="14">
                  <c:v>0.25</c:v>
                </c:pt>
                <c:pt idx="15">
                  <c:v>0.28000000000000003</c:v>
                </c:pt>
                <c:pt idx="16">
                  <c:v>0.23</c:v>
                </c:pt>
                <c:pt idx="17">
                  <c:v>0.31</c:v>
                </c:pt>
                <c:pt idx="18">
                  <c:v>0.16</c:v>
                </c:pt>
                <c:pt idx="19">
                  <c:v>0.35</c:v>
                </c:pt>
                <c:pt idx="20">
                  <c:v>0.23</c:v>
                </c:pt>
                <c:pt idx="21">
                  <c:v>0.15</c:v>
                </c:pt>
                <c:pt idx="22">
                  <c:v>0.33</c:v>
                </c:pt>
                <c:pt idx="23">
                  <c:v>0.25</c:v>
                </c:pt>
                <c:pt idx="24">
                  <c:v>0.17</c:v>
                </c:pt>
                <c:pt idx="25">
                  <c:v>0.24</c:v>
                </c:pt>
                <c:pt idx="26">
                  <c:v>0.32</c:v>
                </c:pt>
                <c:pt idx="27">
                  <c:v>0.27</c:v>
                </c:pt>
                <c:pt idx="28">
                  <c:v>0.27</c:v>
                </c:pt>
                <c:pt idx="29">
                  <c:v>0.28999999999999998</c:v>
                </c:pt>
                <c:pt idx="30">
                  <c:v>0.27</c:v>
                </c:pt>
                <c:pt idx="31">
                  <c:v>0.3</c:v>
                </c:pt>
                <c:pt idx="32">
                  <c:v>0.22</c:v>
                </c:pt>
                <c:pt idx="35">
                  <c:v>0.26</c:v>
                </c:pt>
                <c:pt idx="36">
                  <c:v>0.19</c:v>
                </c:pt>
                <c:pt idx="37">
                  <c:v>0.19</c:v>
                </c:pt>
                <c:pt idx="39">
                  <c:v>0.18</c:v>
                </c:pt>
              </c:numCache>
            </c:numRef>
          </c:val>
          <c:smooth val="0"/>
        </c:ser>
        <c:ser>
          <c:idx val="2"/>
          <c:order val="2"/>
          <c:tx>
            <c:strRef>
              <c:f>Sheet1!$E$1</c:f>
              <c:strCache>
                <c:ptCount val="1"/>
                <c:pt idx="0">
                  <c:v>Don't know/Refused</c:v>
                </c:pt>
              </c:strCache>
            </c:strRef>
          </c:tx>
          <c:spPr>
            <a:ln>
              <a:solidFill>
                <a:schemeClr val="bg1">
                  <a:lumMod val="65000"/>
                </a:schemeClr>
              </a:solidFill>
              <a:prstDash val="solid"/>
            </a:ln>
          </c:spPr>
          <c:marker>
            <c:symbol val="none"/>
          </c:marker>
          <c:dPt>
            <c:idx val="35"/>
            <c:bubble3D val="0"/>
          </c:dPt>
          <c:dLbls>
            <c:dLbl>
              <c:idx val="1"/>
              <c:layout/>
              <c:tx>
                <c:rich>
                  <a:bodyPr/>
                  <a:lstStyle/>
                  <a:p>
                    <a:r>
                      <a:rPr lang="en-US" smtClean="0"/>
                      <a:t>14</a:t>
                    </a:r>
                    <a:endParaRPr lang="en-US"/>
                  </a:p>
                </c:rich>
              </c:tx>
              <c:dLblPos val="b"/>
              <c:showLegendKey val="0"/>
              <c:showVal val="1"/>
              <c:showCatName val="0"/>
              <c:showSerName val="0"/>
              <c:showPercent val="0"/>
              <c:showBubbleSize val="0"/>
            </c:dLbl>
            <c:dLbl>
              <c:idx val="2"/>
              <c:layout/>
              <c:tx>
                <c:rich>
                  <a:bodyPr/>
                  <a:lstStyle/>
                  <a:p>
                    <a:r>
                      <a:rPr lang="en-US" smtClean="0"/>
                      <a:t>18</a:t>
                    </a:r>
                    <a:endParaRPr lang="en-US"/>
                  </a:p>
                </c:rich>
              </c:tx>
              <c:dLblPos val="b"/>
              <c:showLegendKey val="0"/>
              <c:showVal val="1"/>
              <c:showCatName val="0"/>
              <c:showSerName val="0"/>
              <c:showPercent val="0"/>
              <c:showBubbleSize val="0"/>
            </c:dLbl>
            <c:dLbl>
              <c:idx val="3"/>
              <c:layout/>
              <c:tx>
                <c:rich>
                  <a:bodyPr/>
                  <a:lstStyle/>
                  <a:p>
                    <a:r>
                      <a:rPr lang="en-US" smtClean="0"/>
                      <a:t>14</a:t>
                    </a:r>
                    <a:endParaRPr lang="en-US"/>
                  </a:p>
                </c:rich>
              </c:tx>
              <c:dLblPos val="b"/>
              <c:showLegendKey val="0"/>
              <c:showVal val="1"/>
              <c:showCatName val="0"/>
              <c:showSerName val="0"/>
              <c:showPercent val="0"/>
              <c:showBubbleSize val="0"/>
            </c:dLbl>
            <c:dLbl>
              <c:idx val="4"/>
              <c:layout/>
              <c:tx>
                <c:rich>
                  <a:bodyPr/>
                  <a:lstStyle/>
                  <a:p>
                    <a:r>
                      <a:rPr lang="en-US" smtClean="0"/>
                      <a:t>13</a:t>
                    </a:r>
                    <a:endParaRPr lang="en-US"/>
                  </a:p>
                </c:rich>
              </c:tx>
              <c:dLblPos val="b"/>
              <c:showLegendKey val="0"/>
              <c:showVal val="1"/>
              <c:showCatName val="0"/>
              <c:showSerName val="0"/>
              <c:showPercent val="0"/>
              <c:showBubbleSize val="0"/>
            </c:dLbl>
            <c:dLbl>
              <c:idx val="5"/>
              <c:layout/>
              <c:tx>
                <c:rich>
                  <a:bodyPr/>
                  <a:lstStyle/>
                  <a:p>
                    <a:r>
                      <a:rPr lang="en-US" smtClean="0"/>
                      <a:t>11</a:t>
                    </a:r>
                    <a:endParaRPr lang="en-US"/>
                  </a:p>
                </c:rich>
              </c:tx>
              <c:dLblPos val="b"/>
              <c:showLegendKey val="0"/>
              <c:showVal val="1"/>
              <c:showCatName val="0"/>
              <c:showSerName val="0"/>
              <c:showPercent val="0"/>
              <c:showBubbleSize val="0"/>
            </c:dLbl>
            <c:dLbl>
              <c:idx val="6"/>
              <c:layout/>
              <c:tx>
                <c:rich>
                  <a:bodyPr/>
                  <a:lstStyle/>
                  <a:p>
                    <a:r>
                      <a:rPr lang="en-US" smtClean="0"/>
                      <a:t>11</a:t>
                    </a:r>
                    <a:endParaRPr lang="en-US"/>
                  </a:p>
                </c:rich>
              </c:tx>
              <c:dLblPos val="b"/>
              <c:showLegendKey val="0"/>
              <c:showVal val="1"/>
              <c:showCatName val="0"/>
              <c:showSerName val="0"/>
              <c:showPercent val="0"/>
              <c:showBubbleSize val="0"/>
            </c:dLbl>
            <c:dLbl>
              <c:idx val="7"/>
              <c:layout/>
              <c:tx>
                <c:rich>
                  <a:bodyPr/>
                  <a:lstStyle/>
                  <a:p>
                    <a:r>
                      <a:rPr lang="en-US" smtClean="0"/>
                      <a:t>12</a:t>
                    </a:r>
                    <a:endParaRPr lang="en-US"/>
                  </a:p>
                </c:rich>
              </c:tx>
              <c:dLblPos val="b"/>
              <c:showLegendKey val="0"/>
              <c:showVal val="1"/>
              <c:showCatName val="0"/>
              <c:showSerName val="0"/>
              <c:showPercent val="0"/>
              <c:showBubbleSize val="0"/>
            </c:dLbl>
            <c:dLbl>
              <c:idx val="8"/>
              <c:layout/>
              <c:tx>
                <c:rich>
                  <a:bodyPr/>
                  <a:lstStyle/>
                  <a:p>
                    <a:r>
                      <a:rPr lang="en-US" smtClean="0"/>
                      <a:t>24</a:t>
                    </a:r>
                    <a:endParaRPr lang="en-US"/>
                  </a:p>
                </c:rich>
              </c:tx>
              <c:dLblPos val="t"/>
              <c:showLegendKey val="0"/>
              <c:showVal val="1"/>
              <c:showCatName val="0"/>
              <c:showSerName val="0"/>
              <c:showPercent val="0"/>
              <c:showBubbleSize val="0"/>
            </c:dLbl>
            <c:dLbl>
              <c:idx val="9"/>
              <c:layout/>
              <c:tx>
                <c:rich>
                  <a:bodyPr/>
                  <a:lstStyle/>
                  <a:p>
                    <a:r>
                      <a:rPr lang="en-US" smtClean="0"/>
                      <a:t>25</a:t>
                    </a:r>
                    <a:endParaRPr lang="en-US"/>
                  </a:p>
                </c:rich>
              </c:tx>
              <c:dLblPos val="t"/>
              <c:showLegendKey val="0"/>
              <c:showVal val="1"/>
              <c:showCatName val="0"/>
              <c:showSerName val="0"/>
              <c:showPercent val="0"/>
              <c:showBubbleSize val="0"/>
            </c:dLbl>
            <c:dLbl>
              <c:idx val="10"/>
              <c:layout/>
              <c:tx>
                <c:rich>
                  <a:bodyPr/>
                  <a:lstStyle/>
                  <a:p>
                    <a:r>
                      <a:rPr lang="en-US" smtClean="0"/>
                      <a:t>9</a:t>
                    </a:r>
                    <a:endParaRPr lang="en-US"/>
                  </a:p>
                </c:rich>
              </c:tx>
              <c:dLblPos val="b"/>
              <c:showLegendKey val="0"/>
              <c:showVal val="1"/>
              <c:showCatName val="0"/>
              <c:showSerName val="0"/>
              <c:showPercent val="0"/>
              <c:showBubbleSize val="0"/>
            </c:dLbl>
            <c:dLbl>
              <c:idx val="11"/>
              <c:layout/>
              <c:tx>
                <c:rich>
                  <a:bodyPr/>
                  <a:lstStyle/>
                  <a:p>
                    <a:r>
                      <a:rPr lang="en-US" smtClean="0"/>
                      <a:t>9</a:t>
                    </a:r>
                    <a:endParaRPr lang="en-US"/>
                  </a:p>
                </c:rich>
              </c:tx>
              <c:dLblPos val="b"/>
              <c:showLegendKey val="0"/>
              <c:showVal val="1"/>
              <c:showCatName val="0"/>
              <c:showSerName val="0"/>
              <c:showPercent val="0"/>
              <c:showBubbleSize val="0"/>
            </c:dLbl>
            <c:dLbl>
              <c:idx val="12"/>
              <c:layout/>
              <c:tx>
                <c:rich>
                  <a:bodyPr/>
                  <a:lstStyle/>
                  <a:p>
                    <a:r>
                      <a:rPr lang="en-US" smtClean="0"/>
                      <a:t>18</a:t>
                    </a:r>
                    <a:endParaRPr lang="en-US"/>
                  </a:p>
                </c:rich>
              </c:tx>
              <c:dLblPos val="b"/>
              <c:showLegendKey val="0"/>
              <c:showVal val="1"/>
              <c:showCatName val="0"/>
              <c:showSerName val="0"/>
              <c:showPercent val="0"/>
              <c:showBubbleSize val="0"/>
            </c:dLbl>
            <c:dLbl>
              <c:idx val="13"/>
              <c:layout/>
              <c:tx>
                <c:rich>
                  <a:bodyPr/>
                  <a:lstStyle/>
                  <a:p>
                    <a:r>
                      <a:rPr lang="en-US" smtClean="0"/>
                      <a:t>12</a:t>
                    </a:r>
                    <a:endParaRPr lang="en-US"/>
                  </a:p>
                </c:rich>
              </c:tx>
              <c:dLblPos val="b"/>
              <c:showLegendKey val="0"/>
              <c:showVal val="1"/>
              <c:showCatName val="0"/>
              <c:showSerName val="0"/>
              <c:showPercent val="0"/>
              <c:showBubbleSize val="0"/>
            </c:dLbl>
            <c:dLbl>
              <c:idx val="14"/>
              <c:layout/>
              <c:tx>
                <c:rich>
                  <a:bodyPr/>
                  <a:lstStyle/>
                  <a:p>
                    <a:r>
                      <a:rPr lang="en-US" smtClean="0"/>
                      <a:t>12</a:t>
                    </a:r>
                    <a:endParaRPr lang="en-US" dirty="0"/>
                  </a:p>
                </c:rich>
              </c:tx>
              <c:dLblPos val="b"/>
              <c:showLegendKey val="0"/>
              <c:showVal val="1"/>
              <c:showCatName val="0"/>
              <c:showSerName val="0"/>
              <c:showPercent val="0"/>
              <c:showBubbleSize val="0"/>
            </c:dLbl>
            <c:dLbl>
              <c:idx val="15"/>
              <c:layout/>
              <c:tx>
                <c:rich>
                  <a:bodyPr/>
                  <a:lstStyle/>
                  <a:p>
                    <a:r>
                      <a:rPr lang="en-US" smtClean="0"/>
                      <a:t>13</a:t>
                    </a:r>
                    <a:endParaRPr lang="en-US"/>
                  </a:p>
                </c:rich>
              </c:tx>
              <c:dLblPos val="b"/>
              <c:showLegendKey val="0"/>
              <c:showVal val="1"/>
              <c:showCatName val="0"/>
              <c:showSerName val="0"/>
              <c:showPercent val="0"/>
              <c:showBubbleSize val="0"/>
            </c:dLbl>
            <c:dLbl>
              <c:idx val="16"/>
              <c:layout/>
              <c:tx>
                <c:rich>
                  <a:bodyPr/>
                  <a:lstStyle/>
                  <a:p>
                    <a:r>
                      <a:rPr lang="en-US" smtClean="0"/>
                      <a:t>21</a:t>
                    </a:r>
                    <a:endParaRPr lang="en-US"/>
                  </a:p>
                </c:rich>
              </c:tx>
              <c:dLblPos val="b"/>
              <c:showLegendKey val="0"/>
              <c:showVal val="1"/>
              <c:showCatName val="0"/>
              <c:showSerName val="0"/>
              <c:showPercent val="0"/>
              <c:showBubbleSize val="0"/>
            </c:dLbl>
            <c:dLbl>
              <c:idx val="17"/>
              <c:layout/>
              <c:tx>
                <c:rich>
                  <a:bodyPr/>
                  <a:lstStyle/>
                  <a:p>
                    <a:r>
                      <a:rPr lang="en-US" smtClean="0"/>
                      <a:t>24</a:t>
                    </a:r>
                    <a:endParaRPr lang="en-US"/>
                  </a:p>
                </c:rich>
              </c:tx>
              <c:dLblPos val="b"/>
              <c:showLegendKey val="0"/>
              <c:showVal val="1"/>
              <c:showCatName val="0"/>
              <c:showSerName val="0"/>
              <c:showPercent val="0"/>
              <c:showBubbleSize val="0"/>
            </c:dLbl>
            <c:dLbl>
              <c:idx val="18"/>
              <c:layout/>
              <c:tx>
                <c:rich>
                  <a:bodyPr/>
                  <a:lstStyle/>
                  <a:p>
                    <a:r>
                      <a:rPr lang="en-US" smtClean="0"/>
                      <a:t>21</a:t>
                    </a:r>
                    <a:endParaRPr lang="en-US"/>
                  </a:p>
                </c:rich>
              </c:tx>
              <c:dLblPos val="t"/>
              <c:showLegendKey val="0"/>
              <c:showVal val="1"/>
              <c:showCatName val="0"/>
              <c:showSerName val="0"/>
              <c:showPercent val="0"/>
              <c:showBubbleSize val="0"/>
            </c:dLbl>
            <c:dLbl>
              <c:idx val="19"/>
              <c:layout/>
              <c:tx>
                <c:rich>
                  <a:bodyPr/>
                  <a:lstStyle/>
                  <a:p>
                    <a:r>
                      <a:rPr lang="en-US" smtClean="0"/>
                      <a:t>20</a:t>
                    </a:r>
                    <a:endParaRPr lang="en-US"/>
                  </a:p>
                </c:rich>
              </c:tx>
              <c:dLblPos val="b"/>
              <c:showLegendKey val="0"/>
              <c:showVal val="1"/>
              <c:showCatName val="0"/>
              <c:showSerName val="0"/>
              <c:showPercent val="0"/>
              <c:showBubbleSize val="0"/>
            </c:dLbl>
            <c:dLbl>
              <c:idx val="20"/>
              <c:layout/>
              <c:tx>
                <c:rich>
                  <a:bodyPr/>
                  <a:lstStyle/>
                  <a:p>
                    <a:r>
                      <a:rPr lang="en-US" smtClean="0"/>
                      <a:t>28</a:t>
                    </a:r>
                    <a:endParaRPr lang="en-US"/>
                  </a:p>
                </c:rich>
              </c:tx>
              <c:dLblPos val="t"/>
              <c:showLegendKey val="0"/>
              <c:showVal val="1"/>
              <c:showCatName val="0"/>
              <c:showSerName val="0"/>
              <c:showPercent val="0"/>
              <c:showBubbleSize val="0"/>
            </c:dLbl>
            <c:dLbl>
              <c:idx val="21"/>
              <c:layout/>
              <c:tx>
                <c:rich>
                  <a:bodyPr/>
                  <a:lstStyle/>
                  <a:p>
                    <a:r>
                      <a:rPr lang="en-US" smtClean="0"/>
                      <a:t>15</a:t>
                    </a:r>
                    <a:endParaRPr lang="en-US"/>
                  </a:p>
                </c:rich>
              </c:tx>
              <c:dLblPos val="b"/>
              <c:showLegendKey val="0"/>
              <c:showVal val="1"/>
              <c:showCatName val="0"/>
              <c:showSerName val="0"/>
              <c:showPercent val="0"/>
              <c:showBubbleSize val="0"/>
            </c:dLbl>
            <c:dLbl>
              <c:idx val="22"/>
              <c:layout/>
              <c:tx>
                <c:rich>
                  <a:bodyPr/>
                  <a:lstStyle/>
                  <a:p>
                    <a:r>
                      <a:rPr lang="en-US" smtClean="0"/>
                      <a:t>15</a:t>
                    </a:r>
                    <a:endParaRPr lang="en-US"/>
                  </a:p>
                </c:rich>
              </c:tx>
              <c:dLblPos val="b"/>
              <c:showLegendKey val="0"/>
              <c:showVal val="1"/>
              <c:showCatName val="0"/>
              <c:showSerName val="0"/>
              <c:showPercent val="0"/>
              <c:showBubbleSize val="0"/>
            </c:dLbl>
            <c:dLbl>
              <c:idx val="23"/>
              <c:layout/>
              <c:tx>
                <c:rich>
                  <a:bodyPr/>
                  <a:lstStyle/>
                  <a:p>
                    <a:r>
                      <a:rPr lang="en-US" smtClean="0"/>
                      <a:t>18</a:t>
                    </a:r>
                    <a:endParaRPr lang="en-US"/>
                  </a:p>
                </c:rich>
              </c:tx>
              <c:dLblPos val="b"/>
              <c:showLegendKey val="0"/>
              <c:showVal val="1"/>
              <c:showCatName val="0"/>
              <c:showSerName val="0"/>
              <c:showPercent val="0"/>
              <c:showBubbleSize val="0"/>
            </c:dLbl>
            <c:dLbl>
              <c:idx val="24"/>
              <c:layout/>
              <c:tx>
                <c:rich>
                  <a:bodyPr/>
                  <a:lstStyle/>
                  <a:p>
                    <a:r>
                      <a:rPr lang="en-US" smtClean="0"/>
                      <a:t>16</a:t>
                    </a:r>
                    <a:endParaRPr lang="en-US"/>
                  </a:p>
                </c:rich>
              </c:tx>
              <c:dLblPos val="b"/>
              <c:showLegendKey val="0"/>
              <c:showVal val="1"/>
              <c:showCatName val="0"/>
              <c:showSerName val="0"/>
              <c:showPercent val="0"/>
              <c:showBubbleSize val="0"/>
            </c:dLbl>
            <c:dLbl>
              <c:idx val="25"/>
              <c:layout/>
              <c:tx>
                <c:rich>
                  <a:bodyPr/>
                  <a:lstStyle/>
                  <a:p>
                    <a:r>
                      <a:rPr lang="en-US" smtClean="0"/>
                      <a:t>13</a:t>
                    </a:r>
                    <a:endParaRPr lang="en-US"/>
                  </a:p>
                </c:rich>
              </c:tx>
              <c:dLblPos val="b"/>
              <c:showLegendKey val="0"/>
              <c:showVal val="1"/>
              <c:showCatName val="0"/>
              <c:showSerName val="0"/>
              <c:showPercent val="0"/>
              <c:showBubbleSize val="0"/>
            </c:dLbl>
            <c:dLbl>
              <c:idx val="26"/>
              <c:layout>
                <c:manualLayout>
                  <c:x val="-1.0742630385487529E-2"/>
                  <c:y val="4.7236803732866726E-2"/>
                </c:manualLayout>
              </c:layout>
              <c:tx>
                <c:rich>
                  <a:bodyPr/>
                  <a:lstStyle/>
                  <a:p>
                    <a:r>
                      <a:rPr lang="en-US" smtClean="0"/>
                      <a:t>25</a:t>
                    </a:r>
                    <a:endParaRPr lang="en-US"/>
                  </a:p>
                </c:rich>
              </c:tx>
              <c:dLblPos val="r"/>
              <c:showLegendKey val="0"/>
              <c:showVal val="1"/>
              <c:showCatName val="0"/>
              <c:showSerName val="0"/>
              <c:showPercent val="0"/>
              <c:showBubbleSize val="0"/>
            </c:dLbl>
            <c:dLbl>
              <c:idx val="27"/>
              <c:layout>
                <c:manualLayout>
                  <c:x val="-8.2199546485260775E-4"/>
                  <c:y val="-1.2514353674540683E-2"/>
                </c:manualLayout>
              </c:layout>
              <c:tx>
                <c:rich>
                  <a:bodyPr/>
                  <a:lstStyle/>
                  <a:p>
                    <a:r>
                      <a:rPr lang="en-US" smtClean="0"/>
                      <a:t>35</a:t>
                    </a:r>
                    <a:endParaRPr lang="en-US"/>
                  </a:p>
                </c:rich>
              </c:tx>
              <c:dLblPos val="r"/>
              <c:showLegendKey val="0"/>
              <c:showVal val="1"/>
              <c:showCatName val="0"/>
              <c:showSerName val="0"/>
              <c:showPercent val="0"/>
              <c:showBubbleSize val="0"/>
            </c:dLbl>
            <c:dLbl>
              <c:idx val="28"/>
              <c:layout/>
              <c:tx>
                <c:rich>
                  <a:bodyPr/>
                  <a:lstStyle/>
                  <a:p>
                    <a:r>
                      <a:rPr lang="en-US" smtClean="0"/>
                      <a:t>14</a:t>
                    </a:r>
                    <a:endParaRPr lang="en-US"/>
                  </a:p>
                </c:rich>
              </c:tx>
              <c:dLblPos val="b"/>
              <c:showLegendKey val="0"/>
              <c:showVal val="1"/>
              <c:showCatName val="0"/>
              <c:showSerName val="0"/>
              <c:showPercent val="0"/>
              <c:showBubbleSize val="0"/>
            </c:dLbl>
            <c:dLbl>
              <c:idx val="29"/>
              <c:layout/>
              <c:tx>
                <c:rich>
                  <a:bodyPr/>
                  <a:lstStyle/>
                  <a:p>
                    <a:r>
                      <a:rPr lang="en-US" smtClean="0"/>
                      <a:t>24</a:t>
                    </a:r>
                    <a:endParaRPr lang="en-US"/>
                  </a:p>
                </c:rich>
              </c:tx>
              <c:dLblPos val="b"/>
              <c:showLegendKey val="0"/>
              <c:showVal val="1"/>
              <c:showCatName val="0"/>
              <c:showSerName val="0"/>
              <c:showPercent val="0"/>
              <c:showBubbleSize val="0"/>
            </c:dLbl>
            <c:dLbl>
              <c:idx val="30"/>
              <c:layout/>
              <c:tx>
                <c:rich>
                  <a:bodyPr/>
                  <a:lstStyle/>
                  <a:p>
                    <a:r>
                      <a:rPr lang="en-US" smtClean="0"/>
                      <a:t>18</a:t>
                    </a:r>
                    <a:endParaRPr lang="en-US"/>
                  </a:p>
                </c:rich>
              </c:tx>
              <c:dLblPos val="b"/>
              <c:showLegendKey val="0"/>
              <c:showVal val="1"/>
              <c:showCatName val="0"/>
              <c:showSerName val="0"/>
              <c:showPercent val="0"/>
              <c:showBubbleSize val="0"/>
            </c:dLbl>
            <c:dLbl>
              <c:idx val="31"/>
              <c:layout/>
              <c:tx>
                <c:rich>
                  <a:bodyPr/>
                  <a:lstStyle/>
                  <a:p>
                    <a:r>
                      <a:rPr lang="en-US" smtClean="0"/>
                      <a:t>25</a:t>
                    </a:r>
                    <a:endParaRPr lang="en-US"/>
                  </a:p>
                </c:rich>
              </c:tx>
              <c:dLblPos val="b"/>
              <c:showLegendKey val="0"/>
              <c:showVal val="1"/>
              <c:showCatName val="0"/>
              <c:showSerName val="0"/>
              <c:showPercent val="0"/>
              <c:showBubbleSize val="0"/>
            </c:dLbl>
            <c:dLbl>
              <c:idx val="32"/>
              <c:layout/>
              <c:tx>
                <c:rich>
                  <a:bodyPr/>
                  <a:lstStyle/>
                  <a:p>
                    <a:r>
                      <a:rPr lang="en-US" dirty="0" smtClean="0"/>
                      <a:t>26</a:t>
                    </a:r>
                    <a:endParaRPr lang="en-US" dirty="0"/>
                  </a:p>
                </c:rich>
              </c:tx>
              <c:dLblPos val="t"/>
              <c:showLegendKey val="0"/>
              <c:showVal val="1"/>
              <c:showCatName val="0"/>
              <c:showSerName val="0"/>
              <c:showPercent val="0"/>
              <c:showBubbleSize val="0"/>
            </c:dLbl>
            <c:dLbl>
              <c:idx val="35"/>
              <c:layout/>
              <c:tx>
                <c:rich>
                  <a:bodyPr/>
                  <a:lstStyle/>
                  <a:p>
                    <a:r>
                      <a:rPr lang="en-US" smtClean="0"/>
                      <a:t>25</a:t>
                    </a:r>
                    <a:endParaRPr lang="en-US"/>
                  </a:p>
                </c:rich>
              </c:tx>
              <c:dLblPos val="b"/>
              <c:showLegendKey val="0"/>
              <c:showVal val="1"/>
              <c:showCatName val="0"/>
              <c:showSerName val="0"/>
              <c:showPercent val="0"/>
              <c:showBubbleSize val="0"/>
            </c:dLbl>
            <c:dLbl>
              <c:idx val="36"/>
              <c:layout/>
              <c:tx>
                <c:rich>
                  <a:bodyPr/>
                  <a:lstStyle/>
                  <a:p>
                    <a:r>
                      <a:rPr lang="en-US" smtClean="0"/>
                      <a:t>32</a:t>
                    </a:r>
                    <a:endParaRPr lang="en-US"/>
                  </a:p>
                </c:rich>
              </c:tx>
              <c:dLblPos val="b"/>
              <c:showLegendKey val="0"/>
              <c:showVal val="1"/>
              <c:showCatName val="0"/>
              <c:showSerName val="0"/>
              <c:showPercent val="0"/>
              <c:showBubbleSize val="0"/>
            </c:dLbl>
            <c:dLbl>
              <c:idx val="37"/>
              <c:layout/>
              <c:tx>
                <c:rich>
                  <a:bodyPr/>
                  <a:lstStyle/>
                  <a:p>
                    <a:r>
                      <a:rPr lang="en-US" dirty="0" smtClean="0"/>
                      <a:t>42</a:t>
                    </a:r>
                    <a:endParaRPr lang="en-US" dirty="0"/>
                  </a:p>
                </c:rich>
              </c:tx>
              <c:dLblPos val="t"/>
              <c:showLegendKey val="0"/>
              <c:showVal val="1"/>
              <c:showCatName val="0"/>
              <c:showSerName val="0"/>
              <c:showPercent val="0"/>
              <c:showBubbleSize val="0"/>
            </c:dLbl>
            <c:txPr>
              <a:bodyPr/>
              <a:lstStyle/>
              <a:p>
                <a:pPr>
                  <a:defRPr sz="1200">
                    <a:solidFill>
                      <a:schemeClr val="bg1">
                        <a:lumMod val="65000"/>
                      </a:schemeClr>
                    </a:solidFill>
                  </a:defRPr>
                </a:pPr>
                <a:endParaRPr lang="en-US"/>
              </a:p>
            </c:txPr>
            <c:dLblPos val="b"/>
            <c:showLegendKey val="0"/>
            <c:showVal val="1"/>
            <c:showCatName val="0"/>
            <c:showSerName val="0"/>
            <c:showPercent val="0"/>
            <c:showBubbleSize val="0"/>
            <c:showLeaderLines val="0"/>
          </c:dLbls>
          <c:cat>
            <c:multiLvlStrRef>
              <c:f>Sheet1!$A$2:$B$41</c:f>
              <c:multiLvlStrCache>
                <c:ptCount val="40"/>
                <c:lvl>
                  <c:pt idx="1">
                    <c:v>Apr</c:v>
                  </c:pt>
                  <c:pt idx="2">
                    <c:v>May</c:v>
                  </c:pt>
                  <c:pt idx="3">
                    <c:v>Jun</c:v>
                  </c:pt>
                  <c:pt idx="4">
                    <c:v>Jul</c:v>
                  </c:pt>
                  <c:pt idx="5">
                    <c:v>Aug</c:v>
                  </c:pt>
                  <c:pt idx="6">
                    <c:v>Sep</c:v>
                  </c:pt>
                  <c:pt idx="7">
                    <c:v>Oct</c:v>
                  </c:pt>
                  <c:pt idx="8">
                    <c:v>Nov</c:v>
                  </c:pt>
                  <c:pt idx="9">
                    <c:v>Dec</c:v>
                  </c:pt>
                  <c:pt idx="10">
                    <c:v>Jan</c:v>
                  </c:pt>
                  <c:pt idx="11">
                    <c:v>Feb</c:v>
                  </c:pt>
                  <c:pt idx="12">
                    <c:v>Mar</c:v>
                  </c:pt>
                  <c:pt idx="13">
                    <c:v>Apr</c:v>
                  </c:pt>
                  <c:pt idx="14">
                    <c:v>May</c:v>
                  </c:pt>
                  <c:pt idx="15">
                    <c:v>Jun</c:v>
                  </c:pt>
                  <c:pt idx="16">
                    <c:v>Jul</c:v>
                  </c:pt>
                  <c:pt idx="17">
                    <c:v>Aug</c:v>
                  </c:pt>
                  <c:pt idx="18">
                    <c:v>Sep</c:v>
                  </c:pt>
                  <c:pt idx="19">
                    <c:v>Oct</c:v>
                  </c:pt>
                  <c:pt idx="20">
                    <c:v>Nov</c:v>
                  </c:pt>
                  <c:pt idx="21">
                    <c:v>Dec</c:v>
                  </c:pt>
                  <c:pt idx="22">
                    <c:v>Jan</c:v>
                  </c:pt>
                  <c:pt idx="23">
                    <c:v>Feb</c:v>
                  </c:pt>
                  <c:pt idx="24">
                    <c:v>Mar</c:v>
                  </c:pt>
                  <c:pt idx="25">
                    <c:v>Apr</c:v>
                  </c:pt>
                  <c:pt idx="26">
                    <c:v>May</c:v>
                  </c:pt>
                  <c:pt idx="27">
                    <c:v>Jun</c:v>
                  </c:pt>
                  <c:pt idx="28">
                    <c:v>Jul</c:v>
                  </c:pt>
                  <c:pt idx="29">
                    <c:v>Aug</c:v>
                  </c:pt>
                  <c:pt idx="30">
                    <c:v>Sep</c:v>
                  </c:pt>
                  <c:pt idx="31">
                    <c:v>Oct</c:v>
                  </c:pt>
                  <c:pt idx="32">
                    <c:v>Nov</c:v>
                  </c:pt>
                  <c:pt idx="35">
                    <c:v>Feb</c:v>
                  </c:pt>
                  <c:pt idx="36">
                    <c:v>Mar</c:v>
                  </c:pt>
                  <c:pt idx="37">
                    <c:v>Apr</c:v>
                  </c:pt>
                  <c:pt idx="39">
                    <c:v>June</c:v>
                  </c:pt>
                </c:lvl>
                <c:lvl>
                  <c:pt idx="0">
                    <c:v>2010</c:v>
                  </c:pt>
                  <c:pt idx="10">
                    <c:v>2011</c:v>
                  </c:pt>
                  <c:pt idx="22">
                    <c:v>2012</c:v>
                  </c:pt>
                  <c:pt idx="34">
                    <c:v>2013</c:v>
                  </c:pt>
                </c:lvl>
              </c:multiLvlStrCache>
            </c:multiLvlStrRef>
          </c:cat>
          <c:val>
            <c:numRef>
              <c:f>Sheet1!$E$2:$E$41</c:f>
              <c:numCache>
                <c:formatCode>0%</c:formatCode>
                <c:ptCount val="40"/>
                <c:pt idx="1">
                  <c:v>0.14000000000000001</c:v>
                </c:pt>
                <c:pt idx="2">
                  <c:v>0.18</c:v>
                </c:pt>
                <c:pt idx="3">
                  <c:v>0.14000000000000001</c:v>
                </c:pt>
                <c:pt idx="4">
                  <c:v>0.13</c:v>
                </c:pt>
                <c:pt idx="5">
                  <c:v>0.11</c:v>
                </c:pt>
                <c:pt idx="6">
                  <c:v>0.11</c:v>
                </c:pt>
                <c:pt idx="7">
                  <c:v>0.12</c:v>
                </c:pt>
                <c:pt idx="8">
                  <c:v>0.24</c:v>
                </c:pt>
                <c:pt idx="9">
                  <c:v>0.25</c:v>
                </c:pt>
                <c:pt idx="10">
                  <c:v>0.09</c:v>
                </c:pt>
                <c:pt idx="11">
                  <c:v>0.09</c:v>
                </c:pt>
                <c:pt idx="12">
                  <c:v>0.18</c:v>
                </c:pt>
                <c:pt idx="13">
                  <c:v>0.12</c:v>
                </c:pt>
                <c:pt idx="14">
                  <c:v>0.12</c:v>
                </c:pt>
                <c:pt idx="15">
                  <c:v>0.13</c:v>
                </c:pt>
                <c:pt idx="16">
                  <c:v>0.21</c:v>
                </c:pt>
                <c:pt idx="17">
                  <c:v>0.24</c:v>
                </c:pt>
                <c:pt idx="18">
                  <c:v>0.21</c:v>
                </c:pt>
                <c:pt idx="19">
                  <c:v>0.2</c:v>
                </c:pt>
                <c:pt idx="20">
                  <c:v>0.28000000000000003</c:v>
                </c:pt>
                <c:pt idx="21">
                  <c:v>0.15</c:v>
                </c:pt>
                <c:pt idx="22">
                  <c:v>0.15</c:v>
                </c:pt>
                <c:pt idx="23">
                  <c:v>0.18</c:v>
                </c:pt>
                <c:pt idx="24">
                  <c:v>0.16</c:v>
                </c:pt>
                <c:pt idx="25">
                  <c:v>0.13</c:v>
                </c:pt>
                <c:pt idx="26">
                  <c:v>0.25</c:v>
                </c:pt>
                <c:pt idx="27">
                  <c:v>0.35</c:v>
                </c:pt>
                <c:pt idx="28">
                  <c:v>0.14000000000000001</c:v>
                </c:pt>
                <c:pt idx="29">
                  <c:v>0.24</c:v>
                </c:pt>
                <c:pt idx="30">
                  <c:v>0.18</c:v>
                </c:pt>
                <c:pt idx="31">
                  <c:v>0.25</c:v>
                </c:pt>
                <c:pt idx="32">
                  <c:v>0.26</c:v>
                </c:pt>
                <c:pt idx="35">
                  <c:v>0.25</c:v>
                </c:pt>
                <c:pt idx="36">
                  <c:v>0.32</c:v>
                </c:pt>
                <c:pt idx="37">
                  <c:v>0.42</c:v>
                </c:pt>
                <c:pt idx="39">
                  <c:v>0.34</c:v>
                </c:pt>
              </c:numCache>
            </c:numRef>
          </c:val>
          <c:smooth val="0"/>
        </c:ser>
        <c:dLbls>
          <c:showLegendKey val="0"/>
          <c:showVal val="0"/>
          <c:showCatName val="0"/>
          <c:showSerName val="0"/>
          <c:showPercent val="0"/>
          <c:showBubbleSize val="0"/>
        </c:dLbls>
        <c:marker val="1"/>
        <c:smooth val="0"/>
        <c:axId val="154599424"/>
        <c:axId val="154600960"/>
      </c:lineChart>
      <c:catAx>
        <c:axId val="154599424"/>
        <c:scaling>
          <c:orientation val="minMax"/>
        </c:scaling>
        <c:delete val="0"/>
        <c:axPos val="b"/>
        <c:majorTickMark val="none"/>
        <c:minorTickMark val="none"/>
        <c:tickLblPos val="nextTo"/>
        <c:txPr>
          <a:bodyPr/>
          <a:lstStyle/>
          <a:p>
            <a:pPr>
              <a:defRPr sz="1000"/>
            </a:pPr>
            <a:endParaRPr lang="en-US"/>
          </a:p>
        </c:txPr>
        <c:crossAx val="154600960"/>
        <c:crosses val="autoZero"/>
        <c:auto val="1"/>
        <c:lblAlgn val="ctr"/>
        <c:lblOffset val="0"/>
        <c:noMultiLvlLbl val="0"/>
      </c:catAx>
      <c:valAx>
        <c:axId val="154600960"/>
        <c:scaling>
          <c:orientation val="minMax"/>
          <c:max val="0.8"/>
        </c:scaling>
        <c:delete val="0"/>
        <c:axPos val="l"/>
        <c:numFmt formatCode="0%" sourceLinked="1"/>
        <c:majorTickMark val="none"/>
        <c:minorTickMark val="none"/>
        <c:tickLblPos val="nextTo"/>
        <c:txPr>
          <a:bodyPr/>
          <a:lstStyle/>
          <a:p>
            <a:pPr>
              <a:defRPr sz="1000"/>
            </a:pPr>
            <a:endParaRPr lang="en-US"/>
          </a:p>
        </c:txPr>
        <c:crossAx val="154599424"/>
        <c:crosses val="autoZero"/>
        <c:crossBetween val="between"/>
        <c:majorUnit val="0.2"/>
      </c:valAx>
    </c:plotArea>
    <c:legend>
      <c:legendPos val="t"/>
      <c:layout>
        <c:manualLayout>
          <c:xMode val="edge"/>
          <c:yMode val="edge"/>
          <c:x val="0.22635898191297513"/>
          <c:y val="4.5717592592592594E-2"/>
          <c:w val="0.60875164041994756"/>
          <c:h val="6.8866196412948388E-2"/>
        </c:manualLayout>
      </c:layout>
      <c:overlay val="0"/>
      <c:txPr>
        <a:bodyPr/>
        <a:lstStyle/>
        <a:p>
          <a:pPr>
            <a:defRPr sz="1200"/>
          </a:pPr>
          <a:endParaRPr lang="en-US"/>
        </a:p>
      </c:txPr>
    </c:legend>
    <c:plotVisOnly val="1"/>
    <c:dispBlanksAs val="span"/>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204970472440943"/>
          <c:y val="0.17696898998736268"/>
          <c:w val="0.59630734634733162"/>
          <c:h val="0.77673471371634106"/>
        </c:manualLayout>
      </c:layout>
      <c:barChart>
        <c:barDir val="bar"/>
        <c:grouping val="stacked"/>
        <c:varyColors val="0"/>
        <c:ser>
          <c:idx val="0"/>
          <c:order val="0"/>
          <c:tx>
            <c:strRef>
              <c:f>Sheet1!$B$1</c:f>
              <c:strCache>
                <c:ptCount val="1"/>
                <c:pt idx="0">
                  <c:v>Favorable</c:v>
                </c:pt>
              </c:strCache>
            </c:strRef>
          </c:tx>
          <c:spPr>
            <a:solidFill>
              <a:schemeClr val="accent1"/>
            </a:solidFill>
            <a:ln>
              <a:solidFill>
                <a:schemeClr val="tx1"/>
              </a:solidFill>
            </a:ln>
          </c:spPr>
          <c:invertIfNegative val="0"/>
          <c:dLbls>
            <c:txPr>
              <a:bodyPr/>
              <a:lstStyle/>
              <a:p>
                <a:pPr>
                  <a:defRPr sz="1600" b="0">
                    <a:solidFill>
                      <a:schemeClr val="bg1"/>
                    </a:solidFill>
                  </a:defRPr>
                </a:pPr>
                <a:endParaRPr lang="en-US"/>
              </a:p>
            </c:txPr>
            <c:showLegendKey val="0"/>
            <c:showVal val="1"/>
            <c:showCatName val="0"/>
            <c:showSerName val="0"/>
            <c:showPercent val="0"/>
            <c:showBubbleSize val="0"/>
            <c:showLeaderLines val="0"/>
          </c:dLbls>
          <c:cat>
            <c:strRef>
              <c:f>Sheet1!$A$2:$A$3</c:f>
              <c:strCache>
                <c:ptCount val="2"/>
                <c:pt idx="0">
                  <c:v>Spanish dominant</c:v>
                </c:pt>
                <c:pt idx="1">
                  <c:v>English dominant</c:v>
                </c:pt>
              </c:strCache>
            </c:strRef>
          </c:cat>
          <c:val>
            <c:numRef>
              <c:f>Sheet1!$B$2:$B$3</c:f>
              <c:numCache>
                <c:formatCode>0%</c:formatCode>
                <c:ptCount val="2"/>
                <c:pt idx="0">
                  <c:v>0.51</c:v>
                </c:pt>
                <c:pt idx="1">
                  <c:v>0.41</c:v>
                </c:pt>
              </c:numCache>
            </c:numRef>
          </c:val>
        </c:ser>
        <c:ser>
          <c:idx val="1"/>
          <c:order val="1"/>
          <c:tx>
            <c:strRef>
              <c:f>Sheet1!$C$1</c:f>
              <c:strCache>
                <c:ptCount val="1"/>
                <c:pt idx="0">
                  <c:v>Unfavorable</c:v>
                </c:pt>
              </c:strCache>
            </c:strRef>
          </c:tx>
          <c:spPr>
            <a:solidFill>
              <a:schemeClr val="bg2"/>
            </a:solidFill>
            <a:ln>
              <a:solidFill>
                <a:schemeClr val="tx1"/>
              </a:solidFill>
            </a:ln>
          </c:spPr>
          <c:invertIfNegative val="0"/>
          <c:dLbls>
            <c:txPr>
              <a:bodyPr/>
              <a:lstStyle/>
              <a:p>
                <a:pPr>
                  <a:defRPr sz="1600" b="0"/>
                </a:pPr>
                <a:endParaRPr lang="en-US"/>
              </a:p>
            </c:txPr>
            <c:showLegendKey val="0"/>
            <c:showVal val="1"/>
            <c:showCatName val="0"/>
            <c:showSerName val="0"/>
            <c:showPercent val="0"/>
            <c:showBubbleSize val="0"/>
            <c:showLeaderLines val="0"/>
          </c:dLbls>
          <c:cat>
            <c:strRef>
              <c:f>Sheet1!$A$2:$A$3</c:f>
              <c:strCache>
                <c:ptCount val="2"/>
                <c:pt idx="0">
                  <c:v>Spanish dominant</c:v>
                </c:pt>
                <c:pt idx="1">
                  <c:v>English dominant</c:v>
                </c:pt>
              </c:strCache>
            </c:strRef>
          </c:cat>
          <c:val>
            <c:numRef>
              <c:f>Sheet1!$C$2:$C$3</c:f>
              <c:numCache>
                <c:formatCode>0%</c:formatCode>
                <c:ptCount val="2"/>
                <c:pt idx="0">
                  <c:v>0.09</c:v>
                </c:pt>
                <c:pt idx="1">
                  <c:v>0.25</c:v>
                </c:pt>
              </c:numCache>
            </c:numRef>
          </c:val>
        </c:ser>
        <c:ser>
          <c:idx val="2"/>
          <c:order val="2"/>
          <c:tx>
            <c:strRef>
              <c:f>Sheet1!$D$1</c:f>
              <c:strCache>
                <c:ptCount val="1"/>
                <c:pt idx="0">
                  <c:v>Don't know/Refused</c:v>
                </c:pt>
              </c:strCache>
            </c:strRef>
          </c:tx>
          <c:spPr>
            <a:solidFill>
              <a:schemeClr val="bg1">
                <a:lumMod val="65000"/>
              </a:schemeClr>
            </a:solidFill>
            <a:ln>
              <a:solidFill>
                <a:schemeClr val="tx1"/>
              </a:solidFill>
            </a:ln>
          </c:spPr>
          <c:invertIfNegative val="0"/>
          <c:dLbls>
            <c:txPr>
              <a:bodyPr/>
              <a:lstStyle/>
              <a:p>
                <a:pPr>
                  <a:defRPr sz="1600" b="0"/>
                </a:pPr>
                <a:endParaRPr lang="en-US"/>
              </a:p>
            </c:txPr>
            <c:showLegendKey val="0"/>
            <c:showVal val="1"/>
            <c:showCatName val="0"/>
            <c:showSerName val="0"/>
            <c:showPercent val="0"/>
            <c:showBubbleSize val="0"/>
            <c:showLeaderLines val="0"/>
          </c:dLbls>
          <c:cat>
            <c:strRef>
              <c:f>Sheet1!$A$2:$A$3</c:f>
              <c:strCache>
                <c:ptCount val="2"/>
                <c:pt idx="0">
                  <c:v>Spanish dominant</c:v>
                </c:pt>
                <c:pt idx="1">
                  <c:v>English dominant</c:v>
                </c:pt>
              </c:strCache>
            </c:strRef>
          </c:cat>
          <c:val>
            <c:numRef>
              <c:f>Sheet1!$D$2:$D$3</c:f>
              <c:numCache>
                <c:formatCode>0%</c:formatCode>
                <c:ptCount val="2"/>
                <c:pt idx="0">
                  <c:v>0.4</c:v>
                </c:pt>
                <c:pt idx="1">
                  <c:v>0.34</c:v>
                </c:pt>
              </c:numCache>
            </c:numRef>
          </c:val>
        </c:ser>
        <c:dLbls>
          <c:showLegendKey val="0"/>
          <c:showVal val="0"/>
          <c:showCatName val="0"/>
          <c:showSerName val="0"/>
          <c:showPercent val="0"/>
          <c:showBubbleSize val="0"/>
        </c:dLbls>
        <c:gapWidth val="45"/>
        <c:overlap val="100"/>
        <c:axId val="164495744"/>
        <c:axId val="164497280"/>
      </c:barChart>
      <c:catAx>
        <c:axId val="164495744"/>
        <c:scaling>
          <c:orientation val="maxMin"/>
        </c:scaling>
        <c:delete val="0"/>
        <c:axPos val="l"/>
        <c:majorTickMark val="none"/>
        <c:minorTickMark val="none"/>
        <c:tickLblPos val="nextTo"/>
        <c:spPr>
          <a:ln>
            <a:noFill/>
          </a:ln>
        </c:spPr>
        <c:txPr>
          <a:bodyPr/>
          <a:lstStyle/>
          <a:p>
            <a:pPr>
              <a:defRPr sz="1400"/>
            </a:pPr>
            <a:endParaRPr lang="en-US"/>
          </a:p>
        </c:txPr>
        <c:crossAx val="164497280"/>
        <c:crosses val="autoZero"/>
        <c:auto val="1"/>
        <c:lblAlgn val="ctr"/>
        <c:lblOffset val="100"/>
        <c:noMultiLvlLbl val="0"/>
      </c:catAx>
      <c:valAx>
        <c:axId val="164497280"/>
        <c:scaling>
          <c:orientation val="minMax"/>
          <c:max val="1.02"/>
          <c:min val="0"/>
        </c:scaling>
        <c:delete val="0"/>
        <c:axPos val="t"/>
        <c:numFmt formatCode="0%" sourceLinked="1"/>
        <c:majorTickMark val="none"/>
        <c:minorTickMark val="none"/>
        <c:tickLblPos val="none"/>
        <c:spPr>
          <a:ln>
            <a:noFill/>
          </a:ln>
        </c:spPr>
        <c:txPr>
          <a:bodyPr/>
          <a:lstStyle/>
          <a:p>
            <a:pPr>
              <a:defRPr sz="1050"/>
            </a:pPr>
            <a:endParaRPr lang="en-US"/>
          </a:p>
        </c:txPr>
        <c:crossAx val="164495744"/>
        <c:crosses val="autoZero"/>
        <c:crossBetween val="between"/>
        <c:majorUnit val="0.2"/>
      </c:valAx>
    </c:plotArea>
    <c:legend>
      <c:legendPos val="t"/>
      <c:legendEntry>
        <c:idx val="0"/>
        <c:txPr>
          <a:bodyPr/>
          <a:lstStyle/>
          <a:p>
            <a:pPr>
              <a:defRPr sz="1600"/>
            </a:pPr>
            <a:endParaRPr lang="en-US"/>
          </a:p>
        </c:txPr>
      </c:legendEntry>
      <c:legendEntry>
        <c:idx val="1"/>
        <c:txPr>
          <a:bodyPr/>
          <a:lstStyle/>
          <a:p>
            <a:pPr>
              <a:defRPr sz="1600"/>
            </a:pPr>
            <a:endParaRPr lang="en-US"/>
          </a:p>
        </c:txPr>
      </c:legendEntry>
      <c:legendEntry>
        <c:idx val="2"/>
        <c:txPr>
          <a:bodyPr/>
          <a:lstStyle/>
          <a:p>
            <a:pPr>
              <a:defRPr sz="1600"/>
            </a:pPr>
            <a:endParaRPr lang="en-US"/>
          </a:p>
        </c:txPr>
      </c:legendEntry>
      <c:layout>
        <c:manualLayout>
          <c:xMode val="edge"/>
          <c:yMode val="edge"/>
          <c:x val="0.27987546478565178"/>
          <c:y val="1.8518518518518517E-2"/>
          <c:w val="0.70572028105861773"/>
          <c:h val="0.13684553319723924"/>
        </c:manualLayout>
      </c:layout>
      <c:overlay val="0"/>
      <c:txPr>
        <a:bodyPr/>
        <a:lstStyle/>
        <a:p>
          <a:pPr>
            <a:defRPr sz="1400"/>
          </a:pPr>
          <a:endParaRPr lang="en-US"/>
        </a:p>
      </c:txPr>
    </c:legend>
    <c:plotVisOnly val="1"/>
    <c:dispBlanksAs val="span"/>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0883318300217752"/>
          <c:y val="0.10003306878306878"/>
        </c:manualLayout>
      </c:layout>
      <c:overlay val="0"/>
      <c:txPr>
        <a:bodyPr/>
        <a:lstStyle/>
        <a:p>
          <a:pPr>
            <a:defRPr sz="1600" b="0"/>
          </a:pPr>
          <a:endParaRPr lang="en-US"/>
        </a:p>
      </c:txPr>
    </c:title>
    <c:autoTitleDeleted val="0"/>
    <c:plotArea>
      <c:layout/>
      <c:pieChart>
        <c:varyColors val="1"/>
        <c:ser>
          <c:idx val="0"/>
          <c:order val="0"/>
          <c:tx>
            <c:strRef>
              <c:f>Sheet1!$B$1</c:f>
              <c:strCache>
                <c:ptCount val="1"/>
                <c:pt idx="0">
                  <c:v>Whites</c:v>
                </c:pt>
              </c:strCache>
            </c:strRef>
          </c:tx>
          <c:dPt>
            <c:idx val="0"/>
            <c:bubble3D val="0"/>
            <c:spPr>
              <a:solidFill>
                <a:schemeClr val="accent1"/>
              </a:solidFill>
              <a:ln>
                <a:solidFill>
                  <a:schemeClr val="tx1"/>
                </a:solidFill>
              </a:ln>
            </c:spPr>
          </c:dPt>
          <c:dPt>
            <c:idx val="1"/>
            <c:bubble3D val="0"/>
            <c:spPr>
              <a:solidFill>
                <a:schemeClr val="bg1">
                  <a:lumMod val="65000"/>
                </a:schemeClr>
              </a:solidFill>
              <a:ln>
                <a:solidFill>
                  <a:schemeClr val="tx1"/>
                </a:solidFill>
              </a:ln>
            </c:spPr>
          </c:dPt>
          <c:dPt>
            <c:idx val="2"/>
            <c:bubble3D val="0"/>
            <c:spPr>
              <a:solidFill>
                <a:schemeClr val="bg2"/>
              </a:solidFill>
              <a:ln>
                <a:solidFill>
                  <a:schemeClr val="tx1"/>
                </a:solidFill>
              </a:ln>
            </c:spPr>
          </c:dPt>
          <c:dLbls>
            <c:dLbl>
              <c:idx val="0"/>
              <c:layout>
                <c:manualLayout>
                  <c:x val="-0.24861651473478885"/>
                  <c:y val="-2.6909950058326044E-2"/>
                </c:manualLayout>
              </c:layout>
              <c:spPr/>
              <c:txPr>
                <a:bodyPr/>
                <a:lstStyle/>
                <a:p>
                  <a:pPr>
                    <a:defRPr sz="1400" b="1">
                      <a:solidFill>
                        <a:schemeClr val="bg1"/>
                      </a:solidFill>
                    </a:defRPr>
                  </a:pPr>
                  <a:endParaRPr lang="en-US"/>
                </a:p>
              </c:txPr>
              <c:dLblPos val="bestFit"/>
              <c:showLegendKey val="0"/>
              <c:showVal val="1"/>
              <c:showCatName val="1"/>
              <c:showSerName val="0"/>
              <c:showPercent val="0"/>
              <c:showBubbleSize val="0"/>
              <c:separator>
</c:separator>
            </c:dLbl>
            <c:dLbl>
              <c:idx val="1"/>
              <c:layout/>
              <c:spPr/>
              <c:txPr>
                <a:bodyPr/>
                <a:lstStyle/>
                <a:p>
                  <a:pPr>
                    <a:defRPr sz="1200" b="1">
                      <a:solidFill>
                        <a:schemeClr val="tx1"/>
                      </a:solidFill>
                    </a:defRPr>
                  </a:pPr>
                  <a:endParaRPr lang="en-US"/>
                </a:p>
              </c:txPr>
              <c:dLblPos val="bestFit"/>
              <c:showLegendKey val="0"/>
              <c:showVal val="1"/>
              <c:showCatName val="1"/>
              <c:showSerName val="0"/>
              <c:showPercent val="0"/>
              <c:showBubbleSize val="0"/>
            </c:dLbl>
            <c:dLbl>
              <c:idx val="2"/>
              <c:layout>
                <c:manualLayout>
                  <c:x val="0.22637001014778024"/>
                  <c:y val="3.5582531350247887E-2"/>
                </c:manualLayout>
              </c:layout>
              <c:dLblPos val="bestFit"/>
              <c:showLegendKey val="0"/>
              <c:showVal val="1"/>
              <c:showCatName val="1"/>
              <c:showSerName val="0"/>
              <c:showPercent val="0"/>
              <c:showBubbleSize val="0"/>
              <c:separator>
</c:separator>
            </c:dLbl>
            <c:txPr>
              <a:bodyPr/>
              <a:lstStyle/>
              <a:p>
                <a:pPr>
                  <a:defRPr sz="1400" b="1">
                    <a:solidFill>
                      <a:schemeClr val="tx1"/>
                    </a:solidFill>
                  </a:defRPr>
                </a:pPr>
                <a:endParaRPr lang="en-US"/>
              </a:p>
            </c:txPr>
            <c:dLblPos val="bestFit"/>
            <c:showLegendKey val="0"/>
            <c:showVal val="1"/>
            <c:showCatName val="1"/>
            <c:showSerName val="0"/>
            <c:showPercent val="0"/>
            <c:showBubbleSize val="0"/>
            <c:separator>
</c:separator>
            <c:showLeaderLines val="1"/>
          </c:dLbls>
          <c:cat>
            <c:strRef>
              <c:f>Sheet1!$A$2:$A$4</c:f>
              <c:strCache>
                <c:ptCount val="3"/>
                <c:pt idx="0">
                  <c:v>Yes</c:v>
                </c:pt>
                <c:pt idx="1">
                  <c:v>Dk/Ref</c:v>
                </c:pt>
                <c:pt idx="2">
                  <c:v>No</c:v>
                </c:pt>
              </c:strCache>
            </c:strRef>
          </c:cat>
          <c:val>
            <c:numRef>
              <c:f>Sheet1!$B$2:$B$4</c:f>
              <c:numCache>
                <c:formatCode>0%</c:formatCode>
                <c:ptCount val="3"/>
                <c:pt idx="0">
                  <c:v>0.53</c:v>
                </c:pt>
                <c:pt idx="1">
                  <c:v>0.02</c:v>
                </c:pt>
                <c:pt idx="2">
                  <c:v>0.45</c:v>
                </c:pt>
              </c:numCache>
            </c:numRef>
          </c:val>
        </c:ser>
        <c:dLbls>
          <c:dLblPos val="bestFit"/>
          <c:showLegendKey val="0"/>
          <c:showVal val="1"/>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1070490375254071"/>
          <c:y val="0.10003306878306878"/>
        </c:manualLayout>
      </c:layout>
      <c:overlay val="0"/>
      <c:txPr>
        <a:bodyPr/>
        <a:lstStyle/>
        <a:p>
          <a:pPr>
            <a:defRPr sz="1600" b="0"/>
          </a:pPr>
          <a:endParaRPr lang="en-US"/>
        </a:p>
      </c:txPr>
    </c:title>
    <c:autoTitleDeleted val="0"/>
    <c:plotArea>
      <c:layout/>
      <c:pieChart>
        <c:varyColors val="1"/>
        <c:ser>
          <c:idx val="0"/>
          <c:order val="0"/>
          <c:tx>
            <c:strRef>
              <c:f>Sheet1!$B$1</c:f>
              <c:strCache>
                <c:ptCount val="1"/>
                <c:pt idx="0">
                  <c:v>Blacks</c:v>
                </c:pt>
              </c:strCache>
            </c:strRef>
          </c:tx>
          <c:dPt>
            <c:idx val="0"/>
            <c:bubble3D val="0"/>
            <c:spPr>
              <a:solidFill>
                <a:schemeClr val="accent1"/>
              </a:solidFill>
              <a:ln>
                <a:solidFill>
                  <a:schemeClr val="tx1"/>
                </a:solidFill>
              </a:ln>
            </c:spPr>
          </c:dPt>
          <c:dPt>
            <c:idx val="1"/>
            <c:bubble3D val="0"/>
            <c:spPr>
              <a:solidFill>
                <a:schemeClr val="bg1">
                  <a:lumMod val="65000"/>
                </a:schemeClr>
              </a:solidFill>
              <a:ln>
                <a:solidFill>
                  <a:schemeClr val="tx1"/>
                </a:solidFill>
              </a:ln>
            </c:spPr>
          </c:dPt>
          <c:dPt>
            <c:idx val="2"/>
            <c:bubble3D val="0"/>
            <c:spPr>
              <a:solidFill>
                <a:schemeClr val="bg2"/>
              </a:solidFill>
              <a:ln>
                <a:solidFill>
                  <a:schemeClr val="tx1"/>
                </a:solidFill>
              </a:ln>
            </c:spPr>
          </c:dPt>
          <c:dLbls>
            <c:dLbl>
              <c:idx val="0"/>
              <c:layout>
                <c:manualLayout>
                  <c:x val="-0.26041214750542302"/>
                  <c:y val="-2.3217865995917176E-2"/>
                </c:manualLayout>
              </c:layout>
              <c:spPr/>
              <c:txPr>
                <a:bodyPr/>
                <a:lstStyle/>
                <a:p>
                  <a:pPr>
                    <a:defRPr sz="1400" b="1">
                      <a:solidFill>
                        <a:schemeClr val="bg1"/>
                      </a:solidFill>
                    </a:defRPr>
                  </a:pPr>
                  <a:endParaRPr lang="en-US"/>
                </a:p>
              </c:txPr>
              <c:dLblPos val="bestFit"/>
              <c:showLegendKey val="0"/>
              <c:showVal val="1"/>
              <c:showCatName val="1"/>
              <c:showSerName val="0"/>
              <c:showPercent val="0"/>
              <c:showBubbleSize val="0"/>
              <c:separator>
</c:separator>
            </c:dLbl>
            <c:dLbl>
              <c:idx val="1"/>
              <c:layout/>
              <c:spPr/>
              <c:txPr>
                <a:bodyPr/>
                <a:lstStyle/>
                <a:p>
                  <a:pPr>
                    <a:defRPr sz="1200" b="1">
                      <a:solidFill>
                        <a:schemeClr val="tx1"/>
                      </a:solidFill>
                    </a:defRPr>
                  </a:pPr>
                  <a:endParaRPr lang="en-US"/>
                </a:p>
              </c:txPr>
              <c:dLblPos val="bestFit"/>
              <c:showLegendKey val="0"/>
              <c:showVal val="1"/>
              <c:showCatName val="1"/>
              <c:showSerName val="0"/>
              <c:showPercent val="0"/>
              <c:showBubbleSize val="0"/>
            </c:dLbl>
            <c:dLbl>
              <c:idx val="2"/>
              <c:layout>
                <c:manualLayout>
                  <c:x val="0.23926247288503255"/>
                  <c:y val="2.9851086322543016E-3"/>
                </c:manualLayout>
              </c:layout>
              <c:dLblPos val="bestFit"/>
              <c:showLegendKey val="0"/>
              <c:showVal val="1"/>
              <c:showCatName val="1"/>
              <c:showSerName val="0"/>
              <c:showPercent val="0"/>
              <c:showBubbleSize val="0"/>
              <c:separator>
</c:separator>
            </c:dLbl>
            <c:txPr>
              <a:bodyPr/>
              <a:lstStyle/>
              <a:p>
                <a:pPr>
                  <a:defRPr sz="1400" b="1">
                    <a:solidFill>
                      <a:schemeClr val="tx1"/>
                    </a:solidFill>
                  </a:defRPr>
                </a:pPr>
                <a:endParaRPr lang="en-US"/>
              </a:p>
            </c:txPr>
            <c:dLblPos val="bestFit"/>
            <c:showLegendKey val="0"/>
            <c:showVal val="1"/>
            <c:showCatName val="1"/>
            <c:showSerName val="0"/>
            <c:showPercent val="0"/>
            <c:showBubbleSize val="0"/>
            <c:separator>
</c:separator>
            <c:showLeaderLines val="1"/>
          </c:dLbls>
          <c:cat>
            <c:strRef>
              <c:f>Sheet1!$A$2:$A$4</c:f>
              <c:strCache>
                <c:ptCount val="3"/>
                <c:pt idx="0">
                  <c:v>Yes</c:v>
                </c:pt>
                <c:pt idx="1">
                  <c:v>Dk/Ref</c:v>
                </c:pt>
                <c:pt idx="2">
                  <c:v>No</c:v>
                </c:pt>
              </c:strCache>
            </c:strRef>
          </c:cat>
          <c:val>
            <c:numRef>
              <c:f>Sheet1!$B$2:$B$4</c:f>
              <c:numCache>
                <c:formatCode>0%</c:formatCode>
                <c:ptCount val="3"/>
                <c:pt idx="0">
                  <c:v>0.51</c:v>
                </c:pt>
                <c:pt idx="1">
                  <c:v>0.01</c:v>
                </c:pt>
                <c:pt idx="2">
                  <c:v>0.48</c:v>
                </c:pt>
              </c:numCache>
            </c:numRef>
          </c:val>
        </c:ser>
        <c:dLbls>
          <c:dLblPos val="bestFit"/>
          <c:showLegendKey val="0"/>
          <c:showVal val="1"/>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967442327844847"/>
          <c:y val="0.10003306878306878"/>
        </c:manualLayout>
      </c:layout>
      <c:overlay val="0"/>
      <c:txPr>
        <a:bodyPr/>
        <a:lstStyle/>
        <a:p>
          <a:pPr>
            <a:defRPr sz="1600" b="0"/>
          </a:pPr>
          <a:endParaRPr lang="en-US"/>
        </a:p>
      </c:txPr>
    </c:title>
    <c:autoTitleDeleted val="0"/>
    <c:plotArea>
      <c:layout/>
      <c:pieChart>
        <c:varyColors val="1"/>
        <c:ser>
          <c:idx val="0"/>
          <c:order val="0"/>
          <c:tx>
            <c:strRef>
              <c:f>Sheet1!$B$1</c:f>
              <c:strCache>
                <c:ptCount val="1"/>
                <c:pt idx="0">
                  <c:v>Hispanics</c:v>
                </c:pt>
              </c:strCache>
            </c:strRef>
          </c:tx>
          <c:spPr>
            <a:solidFill>
              <a:schemeClr val="bg1">
                <a:lumMod val="65000"/>
              </a:schemeClr>
            </a:solidFill>
          </c:spPr>
          <c:dPt>
            <c:idx val="0"/>
            <c:bubble3D val="0"/>
            <c:spPr>
              <a:solidFill>
                <a:schemeClr val="accent1"/>
              </a:solidFill>
              <a:ln>
                <a:solidFill>
                  <a:schemeClr val="tx1"/>
                </a:solidFill>
              </a:ln>
            </c:spPr>
          </c:dPt>
          <c:dPt>
            <c:idx val="1"/>
            <c:bubble3D val="0"/>
            <c:spPr>
              <a:solidFill>
                <a:schemeClr val="bg1">
                  <a:lumMod val="65000"/>
                </a:schemeClr>
              </a:solidFill>
              <a:ln>
                <a:solidFill>
                  <a:schemeClr val="tx1"/>
                </a:solidFill>
              </a:ln>
            </c:spPr>
          </c:dPt>
          <c:dPt>
            <c:idx val="2"/>
            <c:bubble3D val="0"/>
            <c:spPr>
              <a:solidFill>
                <a:schemeClr val="bg2"/>
              </a:solidFill>
              <a:ln>
                <a:solidFill>
                  <a:schemeClr val="tx1"/>
                </a:solidFill>
              </a:ln>
            </c:spPr>
          </c:dPt>
          <c:dLbls>
            <c:dLbl>
              <c:idx val="0"/>
              <c:layout>
                <c:manualLayout>
                  <c:x val="-0.17100228931813319"/>
                  <c:y val="0.17626077990251218"/>
                </c:manualLayout>
              </c:layout>
              <c:spPr/>
              <c:txPr>
                <a:bodyPr/>
                <a:lstStyle/>
                <a:p>
                  <a:pPr>
                    <a:defRPr sz="1400" b="1">
                      <a:solidFill>
                        <a:schemeClr val="bg1"/>
                      </a:solidFill>
                    </a:defRPr>
                  </a:pPr>
                  <a:endParaRPr lang="en-US"/>
                </a:p>
              </c:txPr>
              <c:dLblPos val="bestFit"/>
              <c:showLegendKey val="0"/>
              <c:showVal val="1"/>
              <c:showCatName val="1"/>
              <c:showSerName val="0"/>
              <c:showPercent val="0"/>
              <c:showBubbleSize val="0"/>
              <c:separator>
</c:separator>
            </c:dLbl>
            <c:dLbl>
              <c:idx val="1"/>
              <c:layout/>
              <c:spPr/>
              <c:txPr>
                <a:bodyPr/>
                <a:lstStyle/>
                <a:p>
                  <a:pPr>
                    <a:defRPr sz="1200" b="1"/>
                  </a:pPr>
                  <a:endParaRPr lang="en-US"/>
                </a:p>
              </c:txPr>
              <c:dLblPos val="bestFit"/>
              <c:showLegendKey val="0"/>
              <c:showVal val="1"/>
              <c:showCatName val="1"/>
              <c:showSerName val="0"/>
              <c:showPercent val="0"/>
              <c:showBubbleSize val="0"/>
            </c:dLbl>
            <c:dLbl>
              <c:idx val="2"/>
              <c:layout>
                <c:manualLayout>
                  <c:x val="0.24538633012528019"/>
                  <c:y val="-0.17623422072240971"/>
                </c:manualLayout>
              </c:layout>
              <c:spPr/>
              <c:txPr>
                <a:bodyPr/>
                <a:lstStyle/>
                <a:p>
                  <a:pPr>
                    <a:defRPr sz="1400" b="1">
                      <a:solidFill>
                        <a:schemeClr val="tx1"/>
                      </a:solidFill>
                    </a:defRPr>
                  </a:pPr>
                  <a:endParaRPr lang="en-US"/>
                </a:p>
              </c:txPr>
              <c:dLblPos val="bestFit"/>
              <c:showLegendKey val="0"/>
              <c:showVal val="1"/>
              <c:showCatName val="1"/>
              <c:showSerName val="0"/>
              <c:showPercent val="0"/>
              <c:showBubbleSize val="0"/>
              <c:separator>
</c:separator>
            </c:dLbl>
            <c:txPr>
              <a:bodyPr/>
              <a:lstStyle/>
              <a:p>
                <a:pPr>
                  <a:defRPr sz="1400" b="1"/>
                </a:pPr>
                <a:endParaRPr lang="en-US"/>
              </a:p>
            </c:txPr>
            <c:dLblPos val="bestFit"/>
            <c:showLegendKey val="0"/>
            <c:showVal val="1"/>
            <c:showCatName val="1"/>
            <c:showSerName val="0"/>
            <c:showPercent val="0"/>
            <c:showBubbleSize val="0"/>
            <c:separator>
</c:separator>
            <c:showLeaderLines val="1"/>
          </c:dLbls>
          <c:cat>
            <c:strRef>
              <c:f>Sheet1!$A$2:$A$4</c:f>
              <c:strCache>
                <c:ptCount val="3"/>
                <c:pt idx="0">
                  <c:v>Yes</c:v>
                </c:pt>
                <c:pt idx="1">
                  <c:v>Dk/Ref</c:v>
                </c:pt>
                <c:pt idx="2">
                  <c:v>No</c:v>
                </c:pt>
              </c:strCache>
            </c:strRef>
          </c:cat>
          <c:val>
            <c:numRef>
              <c:f>Sheet1!$B$2:$B$4</c:f>
              <c:numCache>
                <c:formatCode>0%</c:formatCode>
                <c:ptCount val="3"/>
                <c:pt idx="0">
                  <c:v>0.34</c:v>
                </c:pt>
                <c:pt idx="1">
                  <c:v>0.01</c:v>
                </c:pt>
                <c:pt idx="2">
                  <c:v>0.65</c:v>
                </c:pt>
              </c:numCache>
            </c:numRef>
          </c:val>
        </c:ser>
        <c:dLbls>
          <c:dLblPos val="bestFit"/>
          <c:showLegendKey val="0"/>
          <c:showVal val="1"/>
          <c:showCatName val="0"/>
          <c:showSerName val="0"/>
          <c:showPercent val="0"/>
          <c:showBubbleSize val="0"/>
          <c:showLeaderLines val="1"/>
        </c:dLbls>
        <c:firstSliceAng val="0"/>
      </c:pieChart>
    </c:plotArea>
    <c:plotVisOnly val="1"/>
    <c:dispBlanksAs val="gap"/>
    <c:showDLblsOverMax val="0"/>
  </c:chart>
  <c:spPr>
    <a:ln w="28575">
      <a:solidFill>
        <a:schemeClr val="accent2"/>
      </a:solidFill>
    </a:ln>
  </c:spPr>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59177888022679E-2"/>
          <c:y val="0.13547673887009096"/>
          <c:w val="0.72218284904323171"/>
          <c:h val="0.72175153275224568"/>
        </c:manualLayout>
      </c:layout>
      <c:barChart>
        <c:barDir val="col"/>
        <c:grouping val="percentStacked"/>
        <c:varyColors val="0"/>
        <c:ser>
          <c:idx val="0"/>
          <c:order val="0"/>
          <c:tx>
            <c:strRef>
              <c:f>Sheet1!$A$2</c:f>
              <c:strCache>
                <c:ptCount val="1"/>
                <c:pt idx="0">
                  <c:v>Employer/Other Private</c:v>
                </c:pt>
              </c:strCache>
            </c:strRef>
          </c:tx>
          <c:spPr>
            <a:solidFill>
              <a:schemeClr val="accent1"/>
            </a:solidFill>
            <a:ln>
              <a:solidFill>
                <a:schemeClr val="tx1"/>
              </a:solidFill>
            </a:ln>
          </c:spPr>
          <c:invertIfNegative val="0"/>
          <c:dLbls>
            <c:txPr>
              <a:bodyPr/>
              <a:lstStyle/>
              <a:p>
                <a:pPr>
                  <a:defRPr b="1">
                    <a:solidFill>
                      <a:schemeClr val="bg1"/>
                    </a:solidFill>
                  </a:defRPr>
                </a:pPr>
                <a:endParaRPr lang="en-US"/>
              </a:p>
            </c:txPr>
            <c:showLegendKey val="0"/>
            <c:showVal val="1"/>
            <c:showCatName val="0"/>
            <c:showSerName val="0"/>
            <c:showPercent val="0"/>
            <c:showBubbleSize val="0"/>
            <c:showLeaderLines val="0"/>
          </c:dLbls>
          <c:cat>
            <c:strRef>
              <c:f>Sheet1!$B$1:$F$1</c:f>
              <c:strCache>
                <c:ptCount val="5"/>
                <c:pt idx="0">
                  <c:v>Hispanic</c:v>
                </c:pt>
                <c:pt idx="1">
                  <c:v>American Indian</c:v>
                </c:pt>
                <c:pt idx="2">
                  <c:v>Black</c:v>
                </c:pt>
                <c:pt idx="3">
                  <c:v>Asian</c:v>
                </c:pt>
                <c:pt idx="4">
                  <c:v>White</c:v>
                </c:pt>
              </c:strCache>
            </c:strRef>
          </c:cat>
          <c:val>
            <c:numRef>
              <c:f>Sheet1!$B$2:$F$2</c:f>
              <c:numCache>
                <c:formatCode>0%</c:formatCode>
                <c:ptCount val="5"/>
                <c:pt idx="0">
                  <c:v>0.39</c:v>
                </c:pt>
                <c:pt idx="1">
                  <c:v>0.4</c:v>
                </c:pt>
                <c:pt idx="2">
                  <c:v>0.47</c:v>
                </c:pt>
                <c:pt idx="3">
                  <c:v>0.67</c:v>
                </c:pt>
                <c:pt idx="4">
                  <c:v>0.71</c:v>
                </c:pt>
              </c:numCache>
            </c:numRef>
          </c:val>
        </c:ser>
        <c:ser>
          <c:idx val="1"/>
          <c:order val="1"/>
          <c:tx>
            <c:strRef>
              <c:f>Sheet1!$A$3</c:f>
              <c:strCache>
                <c:ptCount val="1"/>
                <c:pt idx="0">
                  <c:v>Medicaid /Other Public </c:v>
                </c:pt>
              </c:strCache>
            </c:strRef>
          </c:tx>
          <c:spPr>
            <a:solidFill>
              <a:schemeClr val="accent5"/>
            </a:solidFill>
            <a:ln>
              <a:solidFill>
                <a:schemeClr val="tx1"/>
              </a:solidFill>
            </a:ln>
          </c:spPr>
          <c:invertIfNegative val="0"/>
          <c:dLbls>
            <c:txPr>
              <a:bodyPr/>
              <a:lstStyle/>
              <a:p>
                <a:pPr>
                  <a:defRPr b="1">
                    <a:solidFill>
                      <a:schemeClr val="tx1"/>
                    </a:solidFill>
                  </a:defRPr>
                </a:pPr>
                <a:endParaRPr lang="en-US"/>
              </a:p>
            </c:txPr>
            <c:showLegendKey val="0"/>
            <c:showVal val="1"/>
            <c:showCatName val="0"/>
            <c:showSerName val="0"/>
            <c:showPercent val="0"/>
            <c:showBubbleSize val="0"/>
            <c:showLeaderLines val="0"/>
          </c:dLbls>
          <c:cat>
            <c:strRef>
              <c:f>Sheet1!$B$1:$F$1</c:f>
              <c:strCache>
                <c:ptCount val="5"/>
                <c:pt idx="0">
                  <c:v>Hispanic</c:v>
                </c:pt>
                <c:pt idx="1">
                  <c:v>American Indian</c:v>
                </c:pt>
                <c:pt idx="2">
                  <c:v>Black</c:v>
                </c:pt>
                <c:pt idx="3">
                  <c:v>Asian</c:v>
                </c:pt>
                <c:pt idx="4">
                  <c:v>White</c:v>
                </c:pt>
              </c:strCache>
            </c:strRef>
          </c:cat>
          <c:val>
            <c:numRef>
              <c:f>Sheet1!$B$3:$F$3</c:f>
              <c:numCache>
                <c:formatCode>0%</c:formatCode>
                <c:ptCount val="5"/>
                <c:pt idx="0">
                  <c:v>0.3</c:v>
                </c:pt>
                <c:pt idx="1">
                  <c:v>0.32</c:v>
                </c:pt>
                <c:pt idx="2">
                  <c:v>0.32</c:v>
                </c:pt>
                <c:pt idx="3">
                  <c:v>0.15</c:v>
                </c:pt>
                <c:pt idx="4">
                  <c:v>0.15</c:v>
                </c:pt>
              </c:numCache>
            </c:numRef>
          </c:val>
        </c:ser>
        <c:ser>
          <c:idx val="2"/>
          <c:order val="2"/>
          <c:tx>
            <c:strRef>
              <c:f>Sheet1!$A$4</c:f>
              <c:strCache>
                <c:ptCount val="1"/>
                <c:pt idx="0">
                  <c:v>Uninsured </c:v>
                </c:pt>
              </c:strCache>
            </c:strRef>
          </c:tx>
          <c:spPr>
            <a:solidFill>
              <a:schemeClr val="bg1"/>
            </a:solidFill>
            <a:ln>
              <a:solidFill>
                <a:schemeClr val="tx1"/>
              </a:solidFill>
            </a:ln>
          </c:spPr>
          <c:invertIfNegative val="0"/>
          <c:dLbls>
            <c:txPr>
              <a:bodyPr/>
              <a:lstStyle/>
              <a:p>
                <a:pPr>
                  <a:defRPr b="1">
                    <a:solidFill>
                      <a:schemeClr val="tx1"/>
                    </a:solidFill>
                  </a:defRPr>
                </a:pPr>
                <a:endParaRPr lang="en-US"/>
              </a:p>
            </c:txPr>
            <c:showLegendKey val="0"/>
            <c:showVal val="1"/>
            <c:showCatName val="0"/>
            <c:showSerName val="0"/>
            <c:showPercent val="0"/>
            <c:showBubbleSize val="0"/>
            <c:showLeaderLines val="0"/>
          </c:dLbls>
          <c:cat>
            <c:strRef>
              <c:f>Sheet1!$B$1:$F$1</c:f>
              <c:strCache>
                <c:ptCount val="5"/>
                <c:pt idx="0">
                  <c:v>Hispanic</c:v>
                </c:pt>
                <c:pt idx="1">
                  <c:v>American Indian</c:v>
                </c:pt>
                <c:pt idx="2">
                  <c:v>Black</c:v>
                </c:pt>
                <c:pt idx="3">
                  <c:v>Asian</c:v>
                </c:pt>
                <c:pt idx="4">
                  <c:v>White</c:v>
                </c:pt>
              </c:strCache>
            </c:strRef>
          </c:cat>
          <c:val>
            <c:numRef>
              <c:f>Sheet1!$B$4:$F$4</c:f>
              <c:numCache>
                <c:formatCode>0%</c:formatCode>
                <c:ptCount val="5"/>
                <c:pt idx="0">
                  <c:v>0.32</c:v>
                </c:pt>
                <c:pt idx="1">
                  <c:v>0.27</c:v>
                </c:pt>
                <c:pt idx="2">
                  <c:v>0.21</c:v>
                </c:pt>
                <c:pt idx="3">
                  <c:v>0.18</c:v>
                </c:pt>
                <c:pt idx="4">
                  <c:v>0.13</c:v>
                </c:pt>
              </c:numCache>
            </c:numRef>
          </c:val>
        </c:ser>
        <c:dLbls>
          <c:showLegendKey val="0"/>
          <c:showVal val="0"/>
          <c:showCatName val="0"/>
          <c:showSerName val="0"/>
          <c:showPercent val="0"/>
          <c:showBubbleSize val="0"/>
        </c:dLbls>
        <c:gapWidth val="50"/>
        <c:overlap val="100"/>
        <c:axId val="174383872"/>
        <c:axId val="174385408"/>
      </c:barChart>
      <c:catAx>
        <c:axId val="174383872"/>
        <c:scaling>
          <c:orientation val="maxMin"/>
        </c:scaling>
        <c:delete val="0"/>
        <c:axPos val="b"/>
        <c:majorTickMark val="none"/>
        <c:minorTickMark val="none"/>
        <c:tickLblPos val="nextTo"/>
        <c:txPr>
          <a:bodyPr/>
          <a:lstStyle/>
          <a:p>
            <a:pPr>
              <a:defRPr sz="1600" b="1">
                <a:latin typeface="Calibri" pitchFamily="34" charset="0"/>
              </a:defRPr>
            </a:pPr>
            <a:endParaRPr lang="en-US"/>
          </a:p>
        </c:txPr>
        <c:crossAx val="174385408"/>
        <c:crosses val="autoZero"/>
        <c:auto val="1"/>
        <c:lblAlgn val="ctr"/>
        <c:lblOffset val="0"/>
        <c:noMultiLvlLbl val="0"/>
      </c:catAx>
      <c:valAx>
        <c:axId val="174385408"/>
        <c:scaling>
          <c:orientation val="minMax"/>
        </c:scaling>
        <c:delete val="1"/>
        <c:axPos val="r"/>
        <c:numFmt formatCode="0%" sourceLinked="1"/>
        <c:majorTickMark val="out"/>
        <c:minorTickMark val="none"/>
        <c:tickLblPos val="nextTo"/>
        <c:crossAx val="174383872"/>
        <c:crosses val="autoZero"/>
        <c:crossBetween val="between"/>
      </c:valAx>
    </c:plotArea>
    <c:legend>
      <c:legendPos val="r"/>
      <c:layout>
        <c:manualLayout>
          <c:xMode val="edge"/>
          <c:yMode val="edge"/>
          <c:x val="0.73277599513384706"/>
          <c:y val="0.18600873901025949"/>
          <c:w val="0.25971294162290665"/>
          <c:h val="0.19671026661501217"/>
        </c:manualLayout>
      </c:layout>
      <c:overlay val="0"/>
      <c:txPr>
        <a:bodyPr/>
        <a:lstStyle/>
        <a:p>
          <a:pPr>
            <a:defRPr sz="1600" b="1">
              <a:latin typeface="Calibri"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998593726457475"/>
          <c:y val="8.0133547499528349E-2"/>
          <c:w val="0.41442245126871546"/>
          <c:h val="0.78096830350128921"/>
        </c:manualLayout>
      </c:layout>
      <c:pieChart>
        <c:varyColors val="1"/>
        <c:ser>
          <c:idx val="0"/>
          <c:order val="0"/>
          <c:tx>
            <c:strRef>
              <c:f>Sheet1!$B$1</c:f>
              <c:strCache>
                <c:ptCount val="1"/>
                <c:pt idx="0">
                  <c:v>Hispanic</c:v>
                </c:pt>
              </c:strCache>
            </c:strRef>
          </c:tx>
          <c:spPr>
            <a:ln>
              <a:solidFill>
                <a:schemeClr val="tx1"/>
              </a:solidFill>
            </a:ln>
          </c:spPr>
          <c:dPt>
            <c:idx val="1"/>
            <c:bubble3D val="0"/>
            <c:spPr>
              <a:solidFill>
                <a:schemeClr val="accent3"/>
              </a:solidFill>
              <a:ln>
                <a:solidFill>
                  <a:schemeClr val="tx1"/>
                </a:solidFill>
              </a:ln>
            </c:spPr>
          </c:dPt>
          <c:dPt>
            <c:idx val="2"/>
            <c:bubble3D val="0"/>
            <c:spPr>
              <a:solidFill>
                <a:schemeClr val="accent6"/>
              </a:solidFill>
              <a:ln>
                <a:solidFill>
                  <a:schemeClr val="tx1"/>
                </a:solidFill>
              </a:ln>
            </c:spPr>
          </c:dPt>
          <c:dPt>
            <c:idx val="3"/>
            <c:bubble3D val="0"/>
            <c:spPr>
              <a:solidFill>
                <a:schemeClr val="bg1"/>
              </a:solidFill>
              <a:ln>
                <a:solidFill>
                  <a:schemeClr val="tx1"/>
                </a:solidFill>
              </a:ln>
            </c:spPr>
          </c:dPt>
          <c:dLbls>
            <c:dLbl>
              <c:idx val="0"/>
              <c:layout>
                <c:manualLayout>
                  <c:x val="0.16933835376429604"/>
                  <c:y val="-0.21419216887149214"/>
                </c:manualLayout>
              </c:layout>
              <c:showLegendKey val="0"/>
              <c:showVal val="1"/>
              <c:showCatName val="1"/>
              <c:showSerName val="0"/>
              <c:showPercent val="0"/>
              <c:showBubbleSize val="0"/>
              <c:separator>
</c:separator>
            </c:dLbl>
            <c:dLbl>
              <c:idx val="1"/>
              <c:layout>
                <c:manualLayout>
                  <c:x val="-3.0941048839419328E-2"/>
                  <c:y val="5.316956474190726E-2"/>
                </c:manualLayout>
              </c:layout>
              <c:tx>
                <c:rich>
                  <a:bodyPr/>
                  <a:lstStyle/>
                  <a:p>
                    <a:r>
                      <a:rPr lang="en-US" dirty="0">
                        <a:solidFill>
                          <a:schemeClr val="tx1"/>
                        </a:solidFill>
                      </a:rPr>
                      <a:t>Naturalized 
Citizen
11%</a:t>
                    </a:r>
                  </a:p>
                </c:rich>
              </c:tx>
              <c:showLegendKey val="0"/>
              <c:showVal val="1"/>
              <c:showCatName val="1"/>
              <c:showSerName val="0"/>
              <c:showPercent val="0"/>
              <c:showBubbleSize val="0"/>
              <c:separator>
</c:separator>
            </c:dLbl>
            <c:dLbl>
              <c:idx val="2"/>
              <c:layout>
                <c:manualLayout>
                  <c:x val="-0.20690346378566604"/>
                  <c:y val="0.13691919191919191"/>
                </c:manualLayout>
              </c:layout>
              <c:tx>
                <c:rich>
                  <a:bodyPr/>
                  <a:lstStyle/>
                  <a:p>
                    <a:pPr>
                      <a:defRPr sz="1600" b="1">
                        <a:solidFill>
                          <a:schemeClr val="tx1"/>
                        </a:solidFill>
                        <a:latin typeface="Calibri" pitchFamily="34" charset="0"/>
                      </a:defRPr>
                    </a:pPr>
                    <a:r>
                      <a:rPr lang="en-US" dirty="0"/>
                      <a:t>Non-Citizen 
</a:t>
                    </a:r>
                    <a:r>
                      <a:rPr lang="en-US" dirty="0" smtClean="0"/>
                      <a:t>&gt;</a:t>
                    </a:r>
                    <a:r>
                      <a:rPr lang="en-US" dirty="0"/>
                      <a:t>5 </a:t>
                    </a:r>
                    <a:r>
                      <a:rPr lang="en-US" dirty="0" smtClean="0"/>
                      <a:t>Years</a:t>
                    </a:r>
                    <a:r>
                      <a:rPr lang="en-US" dirty="0"/>
                      <a:t>
42%</a:t>
                    </a:r>
                  </a:p>
                </c:rich>
              </c:tx>
              <c:numFmt formatCode="0%" sourceLinked="0"/>
              <c:spPr/>
              <c:showLegendKey val="0"/>
              <c:showVal val="1"/>
              <c:showCatName val="1"/>
              <c:showSerName val="0"/>
              <c:showPercent val="0"/>
              <c:showBubbleSize val="0"/>
              <c:separator>
</c:separator>
            </c:dLbl>
            <c:dLbl>
              <c:idx val="3"/>
              <c:layout>
                <c:manualLayout>
                  <c:x val="-2.2908262785503532E-2"/>
                  <c:y val="-1.4557746348119198E-2"/>
                </c:manualLayout>
              </c:layout>
              <c:tx>
                <c:rich>
                  <a:bodyPr/>
                  <a:lstStyle/>
                  <a:p>
                    <a:pPr>
                      <a:defRPr sz="1600" b="1">
                        <a:solidFill>
                          <a:schemeClr val="tx1"/>
                        </a:solidFill>
                        <a:latin typeface="Calibri" pitchFamily="34" charset="0"/>
                      </a:defRPr>
                    </a:pPr>
                    <a:r>
                      <a:rPr lang="en-US" dirty="0"/>
                      <a:t>Non-Citizen 
</a:t>
                    </a:r>
                    <a:r>
                      <a:rPr lang="en-US" dirty="0" smtClean="0"/>
                      <a:t>&lt;</a:t>
                    </a:r>
                    <a:r>
                      <a:rPr lang="en-US" dirty="0"/>
                      <a:t>5 </a:t>
                    </a:r>
                    <a:r>
                      <a:rPr lang="en-US" dirty="0" smtClean="0"/>
                      <a:t>Years</a:t>
                    </a:r>
                    <a:r>
                      <a:rPr lang="en-US" dirty="0"/>
                      <a:t>
4%</a:t>
                    </a:r>
                  </a:p>
                </c:rich>
              </c:tx>
              <c:numFmt formatCode="0%" sourceLinked="0"/>
              <c:spPr/>
              <c:showLegendKey val="0"/>
              <c:showVal val="1"/>
              <c:showCatName val="1"/>
              <c:showSerName val="0"/>
              <c:showPercent val="0"/>
              <c:showBubbleSize val="0"/>
            </c:dLbl>
            <c:numFmt formatCode="0%" sourceLinked="0"/>
            <c:txPr>
              <a:bodyPr/>
              <a:lstStyle/>
              <a:p>
                <a:pPr>
                  <a:defRPr sz="1600" b="1">
                    <a:solidFill>
                      <a:schemeClr val="bg1"/>
                    </a:solidFill>
                    <a:latin typeface="Calibri" pitchFamily="34" charset="0"/>
                  </a:defRPr>
                </a:pPr>
                <a:endParaRPr lang="en-US"/>
              </a:p>
            </c:txPr>
            <c:showLegendKey val="0"/>
            <c:showVal val="1"/>
            <c:showCatName val="1"/>
            <c:showSerName val="0"/>
            <c:showPercent val="0"/>
            <c:showBubbleSize val="0"/>
            <c:separator>
</c:separator>
            <c:showLeaderLines val="1"/>
          </c:dLbls>
          <c:cat>
            <c:strRef>
              <c:f>Sheet1!$A$2:$A$5</c:f>
              <c:strCache>
                <c:ptCount val="4"/>
                <c:pt idx="0">
                  <c:v>U.S.-Born Citizen</c:v>
                </c:pt>
                <c:pt idx="1">
                  <c:v>Naturalized 
Citizen</c:v>
                </c:pt>
                <c:pt idx="2">
                  <c:v>Non-Citizen 
(&gt;5 Years)</c:v>
                </c:pt>
                <c:pt idx="3">
                  <c:v>Non-Citizen 
(&lt;5 Years)</c:v>
                </c:pt>
              </c:strCache>
            </c:strRef>
          </c:cat>
          <c:val>
            <c:numRef>
              <c:f>Sheet1!$B$2:$B$5</c:f>
              <c:numCache>
                <c:formatCode>0%</c:formatCode>
                <c:ptCount val="4"/>
                <c:pt idx="0">
                  <c:v>0.43312026179999996</c:v>
                </c:pt>
                <c:pt idx="1">
                  <c:v>0.10820512464</c:v>
                </c:pt>
                <c:pt idx="2">
                  <c:v>0.42009698475999996</c:v>
                </c:pt>
                <c:pt idx="3">
                  <c:v>3.8577628804000001E-2</c:v>
                </c:pt>
              </c:numCache>
            </c:numRef>
          </c:val>
        </c:ser>
        <c:dLbls>
          <c:showLegendKey val="0"/>
          <c:showVal val="0"/>
          <c:showCatName val="0"/>
          <c:showSerName val="0"/>
          <c:showPercent val="0"/>
          <c:showBubbleSize val="0"/>
          <c:showLeaderLines val="1"/>
        </c:dLbls>
        <c:firstSliceAng val="163"/>
      </c:pieChart>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007336225001625E-2"/>
          <c:y val="0.14206513958482461"/>
          <c:w val="0.83489975389545246"/>
          <c:h val="0.73607174103237094"/>
        </c:manualLayout>
      </c:layout>
      <c:pieChart>
        <c:varyColors val="1"/>
        <c:ser>
          <c:idx val="0"/>
          <c:order val="0"/>
          <c:tx>
            <c:strRef>
              <c:f>Sheet1!$B$1</c:f>
              <c:strCache>
                <c:ptCount val="1"/>
                <c:pt idx="0">
                  <c:v>Family Work Status</c:v>
                </c:pt>
              </c:strCache>
            </c:strRef>
          </c:tx>
          <c:spPr>
            <a:ln>
              <a:solidFill>
                <a:schemeClr val="tx1"/>
              </a:solidFill>
            </a:ln>
          </c:spPr>
          <c:dPt>
            <c:idx val="0"/>
            <c:bubble3D val="0"/>
            <c:spPr>
              <a:solidFill>
                <a:schemeClr val="accent1"/>
              </a:solidFill>
              <a:ln>
                <a:solidFill>
                  <a:schemeClr val="tx1"/>
                </a:solidFill>
              </a:ln>
            </c:spPr>
          </c:dPt>
          <c:dPt>
            <c:idx val="1"/>
            <c:bubble3D val="0"/>
            <c:spPr>
              <a:solidFill>
                <a:schemeClr val="accent4"/>
              </a:solidFill>
              <a:ln>
                <a:solidFill>
                  <a:schemeClr val="tx1"/>
                </a:solidFill>
              </a:ln>
            </c:spPr>
          </c:dPt>
          <c:dPt>
            <c:idx val="2"/>
            <c:bubble3D val="0"/>
            <c:spPr>
              <a:solidFill>
                <a:schemeClr val="accent5">
                  <a:lumMod val="20000"/>
                  <a:lumOff val="80000"/>
                </a:schemeClr>
              </a:solidFill>
              <a:ln>
                <a:solidFill>
                  <a:schemeClr val="tx1"/>
                </a:solidFill>
              </a:ln>
            </c:spPr>
          </c:dPt>
          <c:dPt>
            <c:idx val="3"/>
            <c:bubble3D val="0"/>
            <c:spPr>
              <a:solidFill>
                <a:schemeClr val="accent1"/>
              </a:solidFill>
              <a:ln>
                <a:solidFill>
                  <a:schemeClr val="tx1"/>
                </a:solidFill>
              </a:ln>
            </c:spPr>
          </c:dPt>
          <c:dLbls>
            <c:dLbl>
              <c:idx val="0"/>
              <c:delete val="1"/>
            </c:dLbl>
            <c:dLbl>
              <c:idx val="1"/>
              <c:layout>
                <c:manualLayout>
                  <c:x val="-0.17613700943380908"/>
                  <c:y val="0.14017489471124694"/>
                </c:manualLayout>
              </c:layout>
              <c:tx>
                <c:rich>
                  <a:bodyPr/>
                  <a:lstStyle/>
                  <a:p>
                    <a:pPr>
                      <a:defRPr sz="1600" b="1"/>
                    </a:pPr>
                    <a:r>
                      <a:rPr lang="en-US" sz="1400" dirty="0"/>
                      <a:t>Part-Time </a:t>
                    </a:r>
                    <a:r>
                      <a:rPr lang="en-US" sz="1400" dirty="0" smtClean="0"/>
                      <a:t>Worker </a:t>
                    </a:r>
                    <a:r>
                      <a:rPr lang="en-US" dirty="0"/>
                      <a:t>
14%</a:t>
                    </a:r>
                  </a:p>
                </c:rich>
              </c:tx>
              <c:spPr/>
              <c:showLegendKey val="0"/>
              <c:showVal val="1"/>
              <c:showCatName val="1"/>
              <c:showSerName val="0"/>
              <c:showPercent val="0"/>
              <c:showBubbleSize val="0"/>
              <c:separator>
</c:separator>
            </c:dLbl>
            <c:dLbl>
              <c:idx val="2"/>
              <c:layout>
                <c:manualLayout>
                  <c:x val="-0.14389869446415526"/>
                  <c:y val="-9.1065250252169272E-2"/>
                </c:manualLayout>
              </c:layout>
              <c:tx>
                <c:rich>
                  <a:bodyPr/>
                  <a:lstStyle/>
                  <a:p>
                    <a:pPr>
                      <a:defRPr sz="1600" b="1"/>
                    </a:pPr>
                    <a:r>
                      <a:rPr lang="en-US" sz="1400" dirty="0" smtClean="0"/>
                      <a:t>Non-Worker</a:t>
                    </a:r>
                    <a:r>
                      <a:rPr lang="en-US" dirty="0" smtClean="0"/>
                      <a:t>18</a:t>
                    </a:r>
                    <a:r>
                      <a:rPr lang="en-US" dirty="0"/>
                      <a:t>%</a:t>
                    </a:r>
                  </a:p>
                </c:rich>
              </c:tx>
              <c:spPr/>
              <c:showLegendKey val="0"/>
              <c:showVal val="1"/>
              <c:showCatName val="1"/>
              <c:showSerName val="0"/>
              <c:showPercent val="0"/>
              <c:showBubbleSize val="0"/>
              <c:separator>
</c:separator>
            </c:dLbl>
            <c:dLbl>
              <c:idx val="3"/>
              <c:layout>
                <c:manualLayout>
                  <c:x val="0.19789160165786815"/>
                  <c:y val="0.17160781038733794"/>
                </c:manualLayout>
              </c:layout>
              <c:spPr/>
              <c:txPr>
                <a:bodyPr/>
                <a:lstStyle/>
                <a:p>
                  <a:pPr>
                    <a:defRPr sz="1400" b="1">
                      <a:solidFill>
                        <a:schemeClr val="bg1"/>
                      </a:solidFill>
                    </a:defRPr>
                  </a:pPr>
                  <a:endParaRPr lang="en-US"/>
                </a:p>
              </c:txPr>
              <c:showLegendKey val="0"/>
              <c:showVal val="1"/>
              <c:showCatName val="1"/>
              <c:showSerName val="0"/>
              <c:showPercent val="0"/>
              <c:showBubbleSize val="0"/>
              <c:separator>
</c:separator>
            </c:dLbl>
            <c:txPr>
              <a:bodyPr/>
              <a:lstStyle/>
              <a:p>
                <a:pPr>
                  <a:defRPr sz="1400" b="1"/>
                </a:pPr>
                <a:endParaRPr lang="en-US"/>
              </a:p>
            </c:txPr>
            <c:showLegendKey val="0"/>
            <c:showVal val="1"/>
            <c:showCatName val="1"/>
            <c:showSerName val="0"/>
            <c:showPercent val="0"/>
            <c:showBubbleSize val="0"/>
            <c:separator>
</c:separator>
            <c:showLeaderLines val="1"/>
          </c:dLbls>
          <c:cat>
            <c:strRef>
              <c:f>Sheet1!$A$2:$A$4</c:f>
              <c:strCache>
                <c:ptCount val="3"/>
                <c:pt idx="0">
                  <c:v>At Least 1 Full-Time Worker</c:v>
                </c:pt>
                <c:pt idx="1">
                  <c:v>Part-Time Workers </c:v>
                </c:pt>
                <c:pt idx="2">
                  <c:v>Non-Workers</c:v>
                </c:pt>
              </c:strCache>
            </c:strRef>
          </c:cat>
          <c:val>
            <c:numRef>
              <c:f>Sheet1!$B$2:$B$4</c:f>
              <c:numCache>
                <c:formatCode>0"%"</c:formatCode>
                <c:ptCount val="3"/>
                <c:pt idx="0">
                  <c:v>68.434442723000004</c:v>
                </c:pt>
                <c:pt idx="1">
                  <c:v>14.049530606999999</c:v>
                </c:pt>
                <c:pt idx="2">
                  <c:v>17.516026668999999</c:v>
                </c:pt>
              </c:numCache>
            </c:numRef>
          </c:val>
        </c:ser>
        <c:dLbls>
          <c:showLegendKey val="0"/>
          <c:showVal val="0"/>
          <c:showCatName val="0"/>
          <c:showSerName val="0"/>
          <c:showPercent val="0"/>
          <c:showBubbleSize val="0"/>
          <c:showLeaderLines val="1"/>
        </c:dLbls>
        <c:firstSliceAng val="146"/>
      </c:pieChart>
    </c:plotArea>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Age</c:v>
                </c:pt>
              </c:strCache>
            </c:strRef>
          </c:tx>
          <c:spPr>
            <a:ln>
              <a:solidFill>
                <a:schemeClr val="tx1"/>
              </a:solidFill>
            </a:ln>
          </c:spPr>
          <c:dPt>
            <c:idx val="0"/>
            <c:bubble3D val="0"/>
          </c:dPt>
          <c:dPt>
            <c:idx val="1"/>
            <c:bubble3D val="0"/>
            <c:spPr>
              <a:solidFill>
                <a:schemeClr val="accent3"/>
              </a:solidFill>
              <a:ln>
                <a:solidFill>
                  <a:schemeClr val="tx1"/>
                </a:solidFill>
              </a:ln>
            </c:spPr>
          </c:dPt>
          <c:dPt>
            <c:idx val="2"/>
            <c:bubble3D val="0"/>
            <c:spPr>
              <a:solidFill>
                <a:schemeClr val="accent4"/>
              </a:solidFill>
              <a:ln>
                <a:solidFill>
                  <a:schemeClr val="tx1"/>
                </a:solidFill>
              </a:ln>
            </c:spPr>
          </c:dPt>
          <c:dPt>
            <c:idx val="3"/>
            <c:bubble3D val="0"/>
            <c:spPr>
              <a:solidFill>
                <a:schemeClr val="accent5"/>
              </a:solidFill>
              <a:ln>
                <a:solidFill>
                  <a:schemeClr val="tx1"/>
                </a:solidFill>
              </a:ln>
            </c:spPr>
          </c:dPt>
          <c:dPt>
            <c:idx val="4"/>
            <c:bubble3D val="0"/>
            <c:spPr>
              <a:solidFill>
                <a:schemeClr val="bg1">
                  <a:lumMod val="95000"/>
                </a:schemeClr>
              </a:solidFill>
              <a:ln>
                <a:solidFill>
                  <a:schemeClr val="tx1"/>
                </a:solidFill>
              </a:ln>
            </c:spPr>
          </c:dPt>
          <c:dLbls>
            <c:dLbl>
              <c:idx val="0"/>
              <c:layout>
                <c:manualLayout>
                  <c:x val="0.15038037419347383"/>
                  <c:y val="-8.5261992640453033E-2"/>
                </c:manualLayout>
              </c:layout>
              <c:spPr/>
              <c:txPr>
                <a:bodyPr/>
                <a:lstStyle/>
                <a:p>
                  <a:pPr>
                    <a:defRPr b="1">
                      <a:solidFill>
                        <a:schemeClr val="bg1"/>
                      </a:solidFill>
                    </a:defRPr>
                  </a:pPr>
                  <a:endParaRPr lang="en-US"/>
                </a:p>
              </c:txPr>
              <c:showLegendKey val="0"/>
              <c:showVal val="0"/>
              <c:showCatName val="1"/>
              <c:showSerName val="0"/>
              <c:showPercent val="1"/>
              <c:showBubbleSize val="0"/>
            </c:dLbl>
            <c:dLbl>
              <c:idx val="1"/>
              <c:layout>
                <c:manualLayout>
                  <c:x val="0.19013770874369654"/>
                  <c:y val="0.20171305554705687"/>
                </c:manualLayout>
              </c:layout>
              <c:spPr/>
              <c:txPr>
                <a:bodyPr/>
                <a:lstStyle/>
                <a:p>
                  <a:pPr>
                    <a:defRPr b="1">
                      <a:solidFill>
                        <a:schemeClr val="bg1"/>
                      </a:solidFill>
                    </a:defRPr>
                  </a:pPr>
                  <a:endParaRPr lang="en-US"/>
                </a:p>
              </c:txPr>
              <c:showLegendKey val="0"/>
              <c:showVal val="0"/>
              <c:showCatName val="1"/>
              <c:showSerName val="0"/>
              <c:showPercent val="1"/>
              <c:showBubbleSize val="0"/>
            </c:dLbl>
            <c:dLbl>
              <c:idx val="2"/>
              <c:layout>
                <c:manualLayout>
                  <c:x val="-0.17135640801991694"/>
                  <c:y val="0.19957834190463741"/>
                </c:manualLayout>
              </c:layout>
              <c:showLegendKey val="0"/>
              <c:showVal val="0"/>
              <c:showCatName val="1"/>
              <c:showSerName val="0"/>
              <c:showPercent val="1"/>
              <c:showBubbleSize val="0"/>
            </c:dLbl>
            <c:dLbl>
              <c:idx val="3"/>
              <c:layout>
                <c:manualLayout>
                  <c:x val="-0.17454034508055152"/>
                  <c:y val="-0.11398731131773718"/>
                </c:manualLayout>
              </c:layout>
              <c:showLegendKey val="0"/>
              <c:showVal val="0"/>
              <c:showCatName val="1"/>
              <c:showSerName val="0"/>
              <c:showPercent val="1"/>
              <c:showBubbleSize val="0"/>
            </c:dLbl>
            <c:dLbl>
              <c:idx val="4"/>
              <c:layout>
                <c:manualLayout>
                  <c:x val="5.3671174163436711E-2"/>
                  <c:y val="-0.18146679164360435"/>
                </c:manualLayout>
              </c:layout>
              <c:showLegendKey val="0"/>
              <c:showVal val="0"/>
              <c:showCatName val="1"/>
              <c:showSerName val="0"/>
              <c:showPercent val="1"/>
              <c:showBubbleSize val="0"/>
              <c:separator>
</c:separator>
            </c:dLbl>
            <c:dLbl>
              <c:idx val="5"/>
              <c:layout>
                <c:manualLayout>
                  <c:x val="7.0433910471782435E-2"/>
                  <c:y val="-0.19053587051618548"/>
                </c:manualLayout>
              </c:layout>
              <c:showLegendKey val="0"/>
              <c:showVal val="0"/>
              <c:showCatName val="1"/>
              <c:showSerName val="0"/>
              <c:showPercent val="1"/>
              <c:showBubbleSize val="0"/>
              <c:separator>
</c:separator>
            </c:dLbl>
            <c:txPr>
              <a:bodyPr/>
              <a:lstStyle/>
              <a:p>
                <a:pPr>
                  <a:defRPr b="1"/>
                </a:pPr>
                <a:endParaRPr lang="en-US"/>
              </a:p>
            </c:txPr>
            <c:showLegendKey val="0"/>
            <c:showVal val="0"/>
            <c:showCatName val="1"/>
            <c:showSerName val="0"/>
            <c:showPercent val="1"/>
            <c:showBubbleSize val="0"/>
            <c:separator>
</c:separator>
            <c:showLeaderLines val="0"/>
          </c:dLbls>
          <c:cat>
            <c:strRef>
              <c:f>Sheet1!$A$2:$A$6</c:f>
              <c:strCache>
                <c:ptCount val="5"/>
                <c:pt idx="0">
                  <c:v>0-18</c:v>
                </c:pt>
                <c:pt idx="1">
                  <c:v>19-25</c:v>
                </c:pt>
                <c:pt idx="2">
                  <c:v>26-34</c:v>
                </c:pt>
                <c:pt idx="3">
                  <c:v>35-44</c:v>
                </c:pt>
                <c:pt idx="4">
                  <c:v>45-64</c:v>
                </c:pt>
              </c:strCache>
            </c:strRef>
          </c:cat>
          <c:val>
            <c:numRef>
              <c:f>Sheet1!$B$2:$B$6</c:f>
              <c:numCache>
                <c:formatCode>0.0"%"</c:formatCode>
                <c:ptCount val="5"/>
                <c:pt idx="0">
                  <c:v>18.766370508000001</c:v>
                </c:pt>
                <c:pt idx="1">
                  <c:v>17.696958907999999</c:v>
                </c:pt>
                <c:pt idx="2">
                  <c:v>22.932721545</c:v>
                </c:pt>
                <c:pt idx="3">
                  <c:v>19.772684011999999</c:v>
                </c:pt>
                <c:pt idx="4">
                  <c:v>20.831265026299999</c:v>
                </c:pt>
              </c:numCache>
            </c:numRef>
          </c:val>
        </c:ser>
        <c:dLbls>
          <c:showLegendKey val="0"/>
          <c:showVal val="0"/>
          <c:showCatName val="0"/>
          <c:showSerName val="0"/>
          <c:showPercent val="0"/>
          <c:showBubbleSize val="0"/>
          <c:showLeaderLines val="0"/>
        </c:dLbls>
        <c:firstSliceAng val="226"/>
      </c:pieChart>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872973367157374E-2"/>
          <c:y val="6.7943826979635663E-2"/>
          <c:w val="0.93085346314566353"/>
          <c:h val="0.86170341810623174"/>
        </c:manualLayout>
      </c:layout>
      <c:pieChart>
        <c:varyColors val="1"/>
        <c:ser>
          <c:idx val="1"/>
          <c:order val="0"/>
          <c:tx>
            <c:strRef>
              <c:f>Sheet1!$A$3</c:f>
              <c:strCache>
                <c:ptCount val="1"/>
              </c:strCache>
            </c:strRef>
          </c:tx>
          <c:cat>
            <c:strRef>
              <c:f>Sheet1!$B$1:$E$1</c:f>
              <c:strCache>
                <c:ptCount val="4"/>
                <c:pt idx="0">
                  <c:v>Uninsured</c:v>
                </c:pt>
                <c:pt idx="1">
                  <c:v>Medicaid/Other Public</c:v>
                </c:pt>
                <c:pt idx="2">
                  <c:v>Private Non-Group</c:v>
                </c:pt>
                <c:pt idx="3">
                  <c:v>Employer</c:v>
                </c:pt>
              </c:strCache>
            </c:strRef>
          </c:cat>
          <c:val>
            <c:numRef>
              <c:f>Sheet1!$B$3:$E$3</c:f>
              <c:numCache>
                <c:formatCode>General</c:formatCode>
                <c:ptCount val="4"/>
              </c:numCache>
            </c:numRef>
          </c:val>
        </c:ser>
        <c:dLbls>
          <c:showLegendKey val="0"/>
          <c:showVal val="0"/>
          <c:showCatName val="0"/>
          <c:showSerName val="0"/>
          <c:showPercent val="0"/>
          <c:showBubbleSize val="0"/>
          <c:showLeaderLines val="1"/>
        </c:dLbls>
        <c:firstSliceAng val="58"/>
      </c:pieChart>
    </c:plotArea>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872973367157374E-2"/>
          <c:y val="6.7943826979635663E-2"/>
          <c:w val="0.93085346314566353"/>
          <c:h val="0.86170341810623174"/>
        </c:manualLayout>
      </c:layout>
      <c:pieChart>
        <c:varyColors val="1"/>
        <c:ser>
          <c:idx val="0"/>
          <c:order val="0"/>
          <c:tx>
            <c:strRef>
              <c:f>Sheet1!$A$2</c:f>
              <c:strCache>
                <c:ptCount val="1"/>
                <c:pt idx="0">
                  <c:v>East</c:v>
                </c:pt>
              </c:strCache>
            </c:strRef>
          </c:tx>
          <c:spPr>
            <a:ln w="12700">
              <a:solidFill>
                <a:schemeClr val="tx1"/>
              </a:solidFill>
            </a:ln>
          </c:spPr>
          <c:dPt>
            <c:idx val="2"/>
            <c:bubble3D val="0"/>
            <c:spPr>
              <a:solidFill>
                <a:schemeClr val="accent4"/>
              </a:solidFill>
              <a:ln w="12700">
                <a:solidFill>
                  <a:schemeClr val="tx1"/>
                </a:solidFill>
              </a:ln>
            </c:spPr>
          </c:dPt>
          <c:dPt>
            <c:idx val="3"/>
            <c:bubble3D val="0"/>
            <c:spPr>
              <a:solidFill>
                <a:schemeClr val="accent3"/>
              </a:solidFill>
              <a:ln w="12700">
                <a:solidFill>
                  <a:schemeClr val="tx1"/>
                </a:solidFill>
              </a:ln>
            </c:spPr>
          </c:dPt>
          <c:dLbls>
            <c:dLbl>
              <c:idx val="0"/>
              <c:layout>
                <c:manualLayout>
                  <c:x val="-0.13177642567406347"/>
                  <c:y val="-8.7937965785576028E-2"/>
                </c:manualLayout>
              </c:layout>
              <c:tx>
                <c:rich>
                  <a:bodyPr/>
                  <a:lstStyle/>
                  <a:p>
                    <a:pPr>
                      <a:defRPr sz="1700" b="1">
                        <a:solidFill>
                          <a:schemeClr val="bg1"/>
                        </a:solidFill>
                      </a:defRPr>
                    </a:pPr>
                    <a:r>
                      <a:rPr lang="en-US" dirty="0" smtClean="0"/>
                      <a:t>32%</a:t>
                    </a:r>
                    <a:endParaRPr lang="en-US" dirty="0"/>
                  </a:p>
                </c:rich>
              </c:tx>
              <c:spPr/>
              <c:dLblPos val="bestFit"/>
              <c:showLegendKey val="0"/>
              <c:showVal val="1"/>
              <c:showCatName val="0"/>
              <c:showSerName val="0"/>
              <c:showPercent val="0"/>
              <c:showBubbleSize val="0"/>
              <c:separator>
</c:separator>
            </c:dLbl>
            <c:dLbl>
              <c:idx val="1"/>
              <c:delete val="1"/>
            </c:dLbl>
            <c:dLbl>
              <c:idx val="2"/>
              <c:delete val="1"/>
            </c:dLbl>
            <c:dLbl>
              <c:idx val="3"/>
              <c:layout>
                <c:manualLayout>
                  <c:x val="0.18821641612980194"/>
                  <c:y val="0.1884916418470497"/>
                </c:manualLayout>
              </c:layout>
              <c:tx>
                <c:rich>
                  <a:bodyPr/>
                  <a:lstStyle/>
                  <a:p>
                    <a:r>
                      <a:rPr lang="en-US" dirty="0" smtClean="0"/>
                      <a:t>39%</a:t>
                    </a:r>
                    <a:endParaRPr lang="en-US" dirty="0"/>
                  </a:p>
                </c:rich>
              </c:tx>
              <c:dLblPos val="bestFit"/>
              <c:showLegendKey val="0"/>
              <c:showVal val="1"/>
              <c:showCatName val="0"/>
              <c:showSerName val="0"/>
              <c:showPercent val="0"/>
              <c:showBubbleSize val="0"/>
              <c:separator>
</c:separator>
            </c:dLbl>
            <c:txPr>
              <a:bodyPr/>
              <a:lstStyle/>
              <a:p>
                <a:pPr>
                  <a:defRPr sz="1700" b="1"/>
                </a:pPr>
                <a:endParaRPr lang="en-US"/>
              </a:p>
            </c:txPr>
            <c:dLblPos val="bestFit"/>
            <c:showLegendKey val="0"/>
            <c:showVal val="1"/>
            <c:showCatName val="0"/>
            <c:showSerName val="0"/>
            <c:showPercent val="0"/>
            <c:showBubbleSize val="0"/>
            <c:separator>
</c:separator>
            <c:showLeaderLines val="1"/>
          </c:dLbls>
          <c:cat>
            <c:strRef>
              <c:f>Sheet1!$B$1:$D$1</c:f>
              <c:strCache>
                <c:ptCount val="3"/>
                <c:pt idx="0">
                  <c:v>Uninsured</c:v>
                </c:pt>
                <c:pt idx="1">
                  <c:v>Medicaid/Other Public</c:v>
                </c:pt>
                <c:pt idx="2">
                  <c:v>Employer</c:v>
                </c:pt>
              </c:strCache>
            </c:strRef>
          </c:cat>
          <c:val>
            <c:numRef>
              <c:f>Sheet1!$B$2:$D$2</c:f>
              <c:numCache>
                <c:formatCode>0%</c:formatCode>
                <c:ptCount val="3"/>
                <c:pt idx="0">
                  <c:v>0.32</c:v>
                </c:pt>
                <c:pt idx="1">
                  <c:v>0.3</c:v>
                </c:pt>
                <c:pt idx="2">
                  <c:v>0.39</c:v>
                </c:pt>
              </c:numCache>
            </c:numRef>
          </c:val>
        </c:ser>
        <c:dLbls>
          <c:showLegendKey val="0"/>
          <c:showVal val="0"/>
          <c:showCatName val="0"/>
          <c:showSerName val="0"/>
          <c:showPercent val="0"/>
          <c:showBubbleSize val="0"/>
          <c:showLeaderLines val="1"/>
        </c:dLbls>
        <c:firstSliceAng val="58"/>
      </c:pieChart>
    </c:plotArea>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69524043371262"/>
          <c:y val="0.14235195975508075"/>
          <c:w val="0.46793026668973253"/>
          <c:h val="0.85764804024491925"/>
        </c:manualLayout>
      </c:layout>
      <c:pieChart>
        <c:varyColors val="1"/>
        <c:ser>
          <c:idx val="0"/>
          <c:order val="0"/>
          <c:tx>
            <c:strRef>
              <c:f>Sheet1!$B$1</c:f>
              <c:strCache>
                <c:ptCount val="1"/>
                <c:pt idx="0">
                  <c:v>Hispanics</c:v>
                </c:pt>
              </c:strCache>
            </c:strRef>
          </c:tx>
          <c:spPr>
            <a:ln w="12700">
              <a:solidFill>
                <a:schemeClr val="bg1"/>
              </a:solidFill>
            </a:ln>
          </c:spPr>
          <c:dPt>
            <c:idx val="0"/>
            <c:bubble3D val="0"/>
            <c:spPr>
              <a:solidFill>
                <a:schemeClr val="accent1"/>
              </a:solidFill>
              <a:ln w="12700">
                <a:solidFill>
                  <a:schemeClr val="bg1"/>
                </a:solidFill>
              </a:ln>
            </c:spPr>
          </c:dPt>
          <c:dPt>
            <c:idx val="1"/>
            <c:bubble3D val="0"/>
            <c:spPr>
              <a:solidFill>
                <a:schemeClr val="accent1"/>
              </a:solidFill>
              <a:ln w="12700">
                <a:solidFill>
                  <a:schemeClr val="bg1"/>
                </a:solidFill>
              </a:ln>
            </c:spPr>
          </c:dPt>
          <c:dPt>
            <c:idx val="2"/>
            <c:bubble3D val="0"/>
            <c:spPr>
              <a:solidFill>
                <a:schemeClr val="accent1"/>
              </a:solidFill>
              <a:ln w="12700">
                <a:solidFill>
                  <a:schemeClr val="bg1"/>
                </a:solidFill>
              </a:ln>
            </c:spPr>
          </c:dPt>
          <c:dPt>
            <c:idx val="3"/>
            <c:bubble3D val="0"/>
            <c:spPr>
              <a:solidFill>
                <a:schemeClr val="accent1"/>
              </a:solidFill>
              <a:ln w="12700">
                <a:solidFill>
                  <a:schemeClr val="bg1"/>
                </a:solidFill>
              </a:ln>
            </c:spPr>
          </c:dPt>
          <c:dPt>
            <c:idx val="4"/>
            <c:bubble3D val="0"/>
            <c:spPr>
              <a:solidFill>
                <a:schemeClr val="bg1">
                  <a:lumMod val="75000"/>
                </a:schemeClr>
              </a:solidFill>
              <a:ln w="12700">
                <a:solidFill>
                  <a:schemeClr val="bg1"/>
                </a:solidFill>
              </a:ln>
            </c:spPr>
          </c:dPt>
          <c:dPt>
            <c:idx val="5"/>
            <c:bubble3D val="0"/>
            <c:spPr>
              <a:solidFill>
                <a:schemeClr val="tx2"/>
              </a:solidFill>
              <a:ln w="12700">
                <a:solidFill>
                  <a:schemeClr val="bg1"/>
                </a:solidFill>
              </a:ln>
            </c:spPr>
          </c:dPt>
          <c:dPt>
            <c:idx val="6"/>
            <c:bubble3D val="0"/>
            <c:spPr>
              <a:solidFill>
                <a:schemeClr val="tx2"/>
              </a:solidFill>
              <a:ln w="12700">
                <a:solidFill>
                  <a:schemeClr val="bg1"/>
                </a:solidFill>
              </a:ln>
            </c:spPr>
          </c:dPt>
          <c:dPt>
            <c:idx val="7"/>
            <c:bubble3D val="0"/>
            <c:spPr>
              <a:solidFill>
                <a:schemeClr val="tx2"/>
              </a:solidFill>
              <a:ln w="12700">
                <a:solidFill>
                  <a:schemeClr val="bg1"/>
                </a:solidFill>
              </a:ln>
            </c:spPr>
          </c:dPt>
          <c:dPt>
            <c:idx val="8"/>
            <c:bubble3D val="0"/>
            <c:spPr>
              <a:solidFill>
                <a:schemeClr val="tx2"/>
              </a:solidFill>
              <a:ln w="12700">
                <a:solidFill>
                  <a:schemeClr val="bg1"/>
                </a:solidFill>
              </a:ln>
            </c:spPr>
          </c:dPt>
          <c:dLbls>
            <c:dLbl>
              <c:idx val="0"/>
              <c:layout>
                <c:manualLayout>
                  <c:x val="-5.1897632214825025E-2"/>
                  <c:y val="-4.4084158881678361E-2"/>
                </c:manualLayout>
              </c:layout>
              <c:spPr/>
              <c:txPr>
                <a:bodyPr/>
                <a:lstStyle/>
                <a:p>
                  <a:pPr>
                    <a:defRPr b="1">
                      <a:solidFill>
                        <a:schemeClr val="bg1"/>
                      </a:solidFill>
                    </a:defRPr>
                  </a:pPr>
                  <a:endParaRPr lang="en-US"/>
                </a:p>
              </c:txPr>
              <c:dLblPos val="bestFit"/>
              <c:showLegendKey val="0"/>
              <c:showVal val="1"/>
              <c:showCatName val="1"/>
              <c:showSerName val="0"/>
              <c:showPercent val="0"/>
              <c:showBubbleSize val="0"/>
            </c:dLbl>
            <c:dLbl>
              <c:idx val="1"/>
              <c:layout>
                <c:manualLayout>
                  <c:x val="7.474165304106653E-2"/>
                  <c:y val="-8.7328998647896283E-2"/>
                </c:manualLayout>
              </c:layout>
              <c:spPr/>
              <c:txPr>
                <a:bodyPr/>
                <a:lstStyle/>
                <a:p>
                  <a:pPr>
                    <a:defRPr b="1">
                      <a:solidFill>
                        <a:schemeClr val="bg1"/>
                      </a:solidFill>
                    </a:defRPr>
                  </a:pPr>
                  <a:endParaRPr lang="en-US"/>
                </a:p>
              </c:txPr>
              <c:dLblPos val="bestFit"/>
              <c:showLegendKey val="0"/>
              <c:showVal val="1"/>
              <c:showCatName val="1"/>
              <c:showSerName val="0"/>
              <c:showPercent val="0"/>
              <c:showBubbleSize val="0"/>
            </c:dLbl>
            <c:dLbl>
              <c:idx val="2"/>
              <c:layout/>
              <c:spPr/>
              <c:txPr>
                <a:bodyPr/>
                <a:lstStyle/>
                <a:p>
                  <a:pPr>
                    <a:defRPr sz="1700" b="1">
                      <a:solidFill>
                        <a:schemeClr val="bg1"/>
                      </a:solidFill>
                    </a:defRPr>
                  </a:pPr>
                  <a:endParaRPr lang="en-US"/>
                </a:p>
              </c:txPr>
              <c:dLblPos val="inEnd"/>
              <c:showLegendKey val="0"/>
              <c:showVal val="1"/>
              <c:showCatName val="1"/>
              <c:showSerName val="0"/>
              <c:showPercent val="0"/>
              <c:showBubbleSize val="0"/>
            </c:dLbl>
            <c:dLbl>
              <c:idx val="3"/>
              <c:layout/>
              <c:spPr/>
              <c:txPr>
                <a:bodyPr/>
                <a:lstStyle/>
                <a:p>
                  <a:pPr>
                    <a:defRPr b="1">
                      <a:solidFill>
                        <a:schemeClr val="bg1"/>
                      </a:solidFill>
                    </a:defRPr>
                  </a:pPr>
                  <a:endParaRPr lang="en-US"/>
                </a:p>
              </c:txPr>
              <c:dLblPos val="inEnd"/>
              <c:showLegendKey val="0"/>
              <c:showVal val="1"/>
              <c:showCatName val="1"/>
              <c:showSerName val="0"/>
              <c:showPercent val="0"/>
              <c:showBubbleSize val="0"/>
            </c:dLbl>
            <c:dLbl>
              <c:idx val="4"/>
              <c:delete val="1"/>
            </c:dLbl>
            <c:dLbl>
              <c:idx val="7"/>
              <c:layout/>
              <c:dLblPos val="inEnd"/>
              <c:showLegendKey val="0"/>
              <c:showVal val="1"/>
              <c:showCatName val="1"/>
              <c:showSerName val="0"/>
              <c:showPercent val="0"/>
              <c:showBubbleSize val="0"/>
              <c:separator> </c:separator>
            </c:dLbl>
            <c:txPr>
              <a:bodyPr/>
              <a:lstStyle/>
              <a:p>
                <a:pPr>
                  <a:defRPr b="1"/>
                </a:pPr>
                <a:endParaRPr lang="en-US"/>
              </a:p>
            </c:txPr>
            <c:dLblPos val="inEnd"/>
            <c:showLegendKey val="0"/>
            <c:showVal val="1"/>
            <c:showCatName val="1"/>
            <c:showSerName val="0"/>
            <c:showPercent val="0"/>
            <c:showBubbleSize val="0"/>
            <c:separator>
</c:separator>
            <c:showLeaderLines val="1"/>
          </c:dLbls>
          <c:cat>
            <c:strRef>
              <c:f>Sheet1!$A$2:$A$10</c:f>
              <c:strCache>
                <c:ptCount val="9"/>
                <c:pt idx="0">
                  <c:v>Other</c:v>
                </c:pt>
                <c:pt idx="1">
                  <c:v>CA</c:v>
                </c:pt>
                <c:pt idx="2">
                  <c:v>NY</c:v>
                </c:pt>
                <c:pt idx="3">
                  <c:v>AZ</c:v>
                </c:pt>
                <c:pt idx="4">
                  <c:v>Debate Ongoing</c:v>
                </c:pt>
                <c:pt idx="5">
                  <c:v>TX</c:v>
                </c:pt>
                <c:pt idx="6">
                  <c:v>FL</c:v>
                </c:pt>
                <c:pt idx="7">
                  <c:v>GA</c:v>
                </c:pt>
                <c:pt idx="8">
                  <c:v>Other</c:v>
                </c:pt>
              </c:strCache>
            </c:strRef>
          </c:cat>
          <c:val>
            <c:numRef>
              <c:f>Sheet1!$B$2:$B$10</c:f>
              <c:numCache>
                <c:formatCode>0%</c:formatCode>
                <c:ptCount val="9"/>
                <c:pt idx="0">
                  <c:v>0.18</c:v>
                </c:pt>
                <c:pt idx="1">
                  <c:v>0.26</c:v>
                </c:pt>
                <c:pt idx="2">
                  <c:v>0.04</c:v>
                </c:pt>
                <c:pt idx="3">
                  <c:v>0.04</c:v>
                </c:pt>
                <c:pt idx="4">
                  <c:v>0.04</c:v>
                </c:pt>
                <c:pt idx="5">
                  <c:v>0.22</c:v>
                </c:pt>
                <c:pt idx="6">
                  <c:v>0.09</c:v>
                </c:pt>
                <c:pt idx="7">
                  <c:v>0.03</c:v>
                </c:pt>
                <c:pt idx="8">
                  <c:v>0.1</c:v>
                </c:pt>
              </c:numCache>
            </c:numRef>
          </c:val>
        </c:ser>
        <c:dLbls>
          <c:showLegendKey val="0"/>
          <c:showVal val="0"/>
          <c:showCatName val="0"/>
          <c:showSerName val="0"/>
          <c:showPercent val="0"/>
          <c:showBubbleSize val="0"/>
          <c:showLeaderLines val="1"/>
        </c:dLbls>
        <c:firstSliceAng val="132"/>
      </c:pieChart>
    </c:plotArea>
    <c:plotVisOnly val="1"/>
    <c:dispBlanksAs val="gap"/>
    <c:showDLblsOverMax val="0"/>
  </c:chart>
  <c:spPr>
    <a:ln w="3175">
      <a:noFill/>
    </a:ln>
  </c:spPr>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0.09178</cdr:x>
      <cdr:y>0.17856</cdr:y>
    </cdr:from>
    <cdr:to>
      <cdr:x>0.36393</cdr:x>
      <cdr:y>0.24894</cdr:y>
    </cdr:to>
    <cdr:sp macro="" textlink="">
      <cdr:nvSpPr>
        <cdr:cNvPr id="2" name="Rectangle 1"/>
        <cdr:cNvSpPr/>
      </cdr:nvSpPr>
      <cdr:spPr>
        <a:xfrm xmlns:a="http://schemas.openxmlformats.org/drawingml/2006/main">
          <a:off x="822325" y="898018"/>
          <a:ext cx="2438400" cy="353943"/>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1700" b="1" dirty="0" smtClean="0">
              <a:latin typeface="+mj-lt"/>
            </a:rPr>
            <a:t>Debate Ongoing 4%</a:t>
          </a:r>
          <a:endParaRPr lang="en-US" sz="1700" b="1" dirty="0">
            <a:latin typeface="+mj-l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4D92E5-9FFA-458A-9BEA-BDF5C2EF3530}" type="datetimeFigureOut">
              <a:rPr lang="en-US" smtClean="0"/>
              <a:t>7/9/2013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811861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07438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811861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9</a:t>
            </a:fld>
            <a:endParaRPr lang="en-US"/>
          </a:p>
        </p:txBody>
      </p:sp>
    </p:spTree>
    <p:extLst>
      <p:ext uri="{BB962C8B-B14F-4D97-AF65-F5344CB8AC3E}">
        <p14:creationId xmlns:p14="http://schemas.microsoft.com/office/powerpoint/2010/main" val="3633843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Created by JS (3/8/2013)</a:t>
            </a:r>
          </a:p>
          <a:p>
            <a:pPr defTabSz="897252">
              <a:defRPr/>
            </a:pPr>
            <a:endParaRPr lang="en-US" dirty="0" smtClean="0"/>
          </a:p>
          <a:p>
            <a:pPr defTabSz="897252">
              <a:defRPr/>
            </a:pPr>
            <a:r>
              <a:rPr lang="en-US" dirty="0" smtClean="0"/>
              <a:t>Kaiser Slide – Health Reform</a:t>
            </a:r>
            <a:r>
              <a:rPr lang="en-US" baseline="0" dirty="0" smtClean="0"/>
              <a:t> set</a:t>
            </a:r>
          </a:p>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10</a:t>
            </a:fld>
            <a:endParaRPr lang="en-US"/>
          </a:p>
        </p:txBody>
      </p:sp>
    </p:spTree>
    <p:extLst>
      <p:ext uri="{BB962C8B-B14F-4D97-AF65-F5344CB8AC3E}">
        <p14:creationId xmlns:p14="http://schemas.microsoft.com/office/powerpoint/2010/main" val="3096004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a:defRPr/>
            </a:pPr>
            <a:r>
              <a:rPr lang="en-US" dirty="0" smtClean="0"/>
              <a:t>Kaiser Slide – Health Reform</a:t>
            </a:r>
            <a:r>
              <a:rPr lang="en-US" baseline="0" dirty="0" smtClean="0"/>
              <a:t> set</a:t>
            </a:r>
          </a:p>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12</a:t>
            </a:fld>
            <a:endParaRPr lang="en-US"/>
          </a:p>
        </p:txBody>
      </p:sp>
    </p:spTree>
    <p:extLst>
      <p:ext uri="{BB962C8B-B14F-4D97-AF65-F5344CB8AC3E}">
        <p14:creationId xmlns:p14="http://schemas.microsoft.com/office/powerpoint/2010/main" val="2892883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13</a:t>
            </a:fld>
            <a:endParaRPr lang="en-US"/>
          </a:p>
        </p:txBody>
      </p:sp>
    </p:spTree>
    <p:extLst>
      <p:ext uri="{BB962C8B-B14F-4D97-AF65-F5344CB8AC3E}">
        <p14:creationId xmlns:p14="http://schemas.microsoft.com/office/powerpoint/2010/main" val="3643995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14</a:t>
            </a:fld>
            <a:endParaRPr lang="en-US"/>
          </a:p>
        </p:txBody>
      </p:sp>
    </p:spTree>
    <p:extLst>
      <p:ext uri="{BB962C8B-B14F-4D97-AF65-F5344CB8AC3E}">
        <p14:creationId xmlns:p14="http://schemas.microsoft.com/office/powerpoint/2010/main" val="1693127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16</a:t>
            </a:fld>
            <a:endParaRPr lang="en-US"/>
          </a:p>
        </p:txBody>
      </p:sp>
    </p:spTree>
    <p:extLst>
      <p:ext uri="{BB962C8B-B14F-4D97-AF65-F5344CB8AC3E}">
        <p14:creationId xmlns:p14="http://schemas.microsoft.com/office/powerpoint/2010/main" val="3112399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Meta Offc Pro"/>
                <a:cs typeface="Meta Offc Pro"/>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Meta Offc Pro"/>
                <a:cs typeface="Meta Offc Pro"/>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Meta Offc Pro"/>
                <a:cs typeface="Meta Offc Pro"/>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Meta Offc Pro"/>
                <a:cs typeface="Meta Offc Pro"/>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Meta Offc Pro"/>
                <a:cs typeface="Meta Offc Pro"/>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421100132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69305522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69329714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51675533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5701042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081124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396123248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98577501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52976472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07475372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64883490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1693769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2866917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theme" Target="../theme/theme5.xml"/><Relationship Id="rId4"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2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png"/><Relationship Id="rId5" Type="http://schemas.openxmlformats.org/officeDocument/2006/relationships/theme" Target="../theme/theme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3" r:id="rId4"/>
    <p:sldLayoutId id="2147483678" r:id="rId5"/>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r>
              <a:rPr lang="en-US" sz="1400" b="1" dirty="0" smtClean="0">
                <a:solidFill>
                  <a:srgbClr val="000000"/>
                </a:solidFill>
                <a:cs typeface="Meta Offc Pro"/>
              </a:rPr>
              <a:t>Figure </a:t>
            </a:r>
            <a:fld id="{0C16F13B-3659-4888-B784-82F22626CC5F}" type="slidenum">
              <a:rPr lang="en-US" sz="1400" b="1" smtClean="0">
                <a:solidFill>
                  <a:srgbClr val="000000"/>
                </a:solidFill>
                <a:cs typeface="Meta Offc Pro"/>
              </a:rPr>
              <a:pPr/>
              <a:t>‹#›</a:t>
            </a:fld>
            <a:endParaRPr lang="en-US" sz="1400" b="1" dirty="0" err="1" smtClean="0">
              <a:solidFill>
                <a:srgbClr val="000000"/>
              </a:solidFill>
              <a:cs typeface="Meta Offc Pro"/>
            </a:endParaRPr>
          </a:p>
        </p:txBody>
      </p:sp>
    </p:spTree>
    <p:extLst>
      <p:ext uri="{BB962C8B-B14F-4D97-AF65-F5344CB8AC3E}">
        <p14:creationId xmlns:p14="http://schemas.microsoft.com/office/powerpoint/2010/main" val="376900132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r>
              <a:rPr lang="en-US" sz="1400" b="1" dirty="0" smtClean="0">
                <a:solidFill>
                  <a:srgbClr val="000000"/>
                </a:solidFill>
                <a:cs typeface="Meta Offc Pro"/>
              </a:rPr>
              <a:t>Figure </a:t>
            </a:r>
            <a:fld id="{0C16F13B-3659-4888-B784-82F22626CC5F}" type="slidenum">
              <a:rPr lang="en-US" sz="1400" b="1" smtClean="0">
                <a:solidFill>
                  <a:srgbClr val="000000"/>
                </a:solidFill>
                <a:cs typeface="Meta Offc Pro"/>
              </a:rPr>
              <a:pPr/>
              <a:t>‹#›</a:t>
            </a:fld>
            <a:endParaRPr lang="en-US" sz="1400" b="1" dirty="0" err="1" smtClean="0">
              <a:solidFill>
                <a:srgbClr val="000000"/>
              </a:solidFill>
              <a:cs typeface="Meta Offc Pro"/>
            </a:endParaRPr>
          </a:p>
        </p:txBody>
      </p:sp>
    </p:spTree>
    <p:extLst>
      <p:ext uri="{BB962C8B-B14F-4D97-AF65-F5344CB8AC3E}">
        <p14:creationId xmlns:p14="http://schemas.microsoft.com/office/powerpoint/2010/main" val="6440535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r>
              <a:rPr lang="en-US" sz="1400" b="1" dirty="0" smtClean="0">
                <a:solidFill>
                  <a:srgbClr val="000000"/>
                </a:solidFill>
                <a:cs typeface="Meta Offc Pro"/>
              </a:rPr>
              <a:t>Figure </a:t>
            </a:r>
            <a:fld id="{0C16F13B-3659-4888-B784-82F22626CC5F}" type="slidenum">
              <a:rPr lang="en-US" sz="1400" b="1" smtClean="0">
                <a:solidFill>
                  <a:srgbClr val="000000"/>
                </a:solidFill>
                <a:cs typeface="Meta Offc Pro"/>
              </a:rPr>
              <a:pPr/>
              <a:t>‹#›</a:t>
            </a:fld>
            <a:endParaRPr lang="en-US" sz="1400" b="1" dirty="0" err="1" smtClean="0">
              <a:solidFill>
                <a:srgbClr val="000000"/>
              </a:solidFill>
              <a:cs typeface="Meta Offc Pro"/>
            </a:endParaRPr>
          </a:p>
        </p:txBody>
      </p:sp>
    </p:spTree>
    <p:extLst>
      <p:ext uri="{BB962C8B-B14F-4D97-AF65-F5344CB8AC3E}">
        <p14:creationId xmlns:p14="http://schemas.microsoft.com/office/powerpoint/2010/main" val="104746959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11.xml"/><Relationship Id="rId4" Type="http://schemas.openxmlformats.org/officeDocument/2006/relationships/chart" Target="../charts/char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wmf"/><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image" Target="../media/image8.png"/><Relationship Id="rId4" Type="http://schemas.openxmlformats.org/officeDocument/2006/relationships/image" Target="../media/image7.wmf"/><Relationship Id="rId9"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hyperlink" Target="http://www.google.com/url?sa=i&amp;source=images&amp;cd=&amp;cad=rja&amp;docid=nbJ0O0n8qkILNM&amp;tbnid=HHMnDnAHDPNGiM:&amp;ved=0CAgQjRwwAA&amp;url=http://www.clker.com/clipart-193969.html&amp;ei=TTseUYK0PIr29gT0goCgAg&amp;psig=AFQjCNHleCT_l_KNSmLfs-4TMR8baErQzg&amp;ust=1361022158066889" TargetMode="External"/><Relationship Id="rId7" Type="http://schemas.openxmlformats.org/officeDocument/2006/relationships/image" Target="../media/image17.png"/><Relationship Id="rId12" Type="http://schemas.microsoft.com/office/2007/relationships/hdphoto" Target="../media/hdphoto5.wdp"/><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microsoft.com/office/2007/relationships/hdphoto" Target="../media/hdphoto2.wdp"/><Relationship Id="rId11" Type="http://schemas.openxmlformats.org/officeDocument/2006/relationships/image" Target="../media/image19.png"/><Relationship Id="rId5" Type="http://schemas.openxmlformats.org/officeDocument/2006/relationships/image" Target="../media/image16.png"/><Relationship Id="rId10" Type="http://schemas.microsoft.com/office/2007/relationships/hdphoto" Target="../media/hdphoto4.wdp"/><Relationship Id="rId4" Type="http://schemas.openxmlformats.org/officeDocument/2006/relationships/image" Target="../media/image15.png"/><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kff.org/interactive/subsidy-calculator"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mailto:THoff@kff.org" TargetMode="External"/><Relationship Id="rId2" Type="http://schemas.openxmlformats.org/officeDocument/2006/relationships/hyperlink" Target="http://www.kff.org/health-reform-resources"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Affordable Care Act (ACA)                          and What It Means for Latinos</a:t>
            </a:r>
            <a:endParaRPr lang="en-US" dirty="0">
              <a:latin typeface="Arial" pitchFamily="34" charset="0"/>
              <a:cs typeface="Arial" pitchFamily="34" charset="0"/>
            </a:endParaRPr>
          </a:p>
        </p:txBody>
      </p:sp>
      <p:sp>
        <p:nvSpPr>
          <p:cNvPr id="3" name="Text Placeholder 2"/>
          <p:cNvSpPr>
            <a:spLocks noGrp="1"/>
          </p:cNvSpPr>
          <p:nvPr>
            <p:ph type="body" sz="quarter" idx="10"/>
          </p:nvPr>
        </p:nvSpPr>
        <p:spPr>
          <a:xfrm>
            <a:off x="444467" y="2946400"/>
            <a:ext cx="7327933" cy="884238"/>
          </a:xfrm>
        </p:spPr>
        <p:txBody>
          <a:bodyPr/>
          <a:lstStyle/>
          <a:p>
            <a:endParaRPr lang="en-US" b="1" dirty="0" smtClean="0"/>
          </a:p>
          <a:p>
            <a:r>
              <a:rPr lang="en-US" b="1" dirty="0" smtClean="0">
                <a:latin typeface="Arial" pitchFamily="34" charset="0"/>
                <a:cs typeface="Arial" pitchFamily="34" charset="0"/>
              </a:rPr>
              <a:t>An Overview by the Kaiser Family Foundation for Univision Affiliates</a:t>
            </a:r>
          </a:p>
          <a:p>
            <a:endParaRPr lang="en-US" b="1" i="1" dirty="0">
              <a:latin typeface="Arial" pitchFamily="34" charset="0"/>
              <a:cs typeface="Arial" pitchFamily="34" charset="0"/>
            </a:endParaRPr>
          </a:p>
          <a:p>
            <a:r>
              <a:rPr lang="en-US" b="1" dirty="0" smtClean="0">
                <a:latin typeface="Arial" pitchFamily="34" charset="0"/>
                <a:cs typeface="Arial" pitchFamily="34" charset="0"/>
              </a:rPr>
              <a:t>Webinar Briefing </a:t>
            </a:r>
          </a:p>
          <a:p>
            <a:r>
              <a:rPr lang="en-US" b="1" dirty="0" smtClean="0">
                <a:latin typeface="Arial" pitchFamily="34" charset="0"/>
                <a:cs typeface="Arial" pitchFamily="34" charset="0"/>
              </a:rPr>
              <a:t>June 19, 2013</a:t>
            </a:r>
          </a:p>
          <a:p>
            <a:endParaRPr lang="en-US" b="1" dirty="0">
              <a:latin typeface="Arial" pitchFamily="34" charset="0"/>
              <a:cs typeface="Arial" pitchFamily="34" charset="0"/>
            </a:endParaRPr>
          </a:p>
          <a:p>
            <a:endParaRPr lang="en-US" b="1" dirty="0">
              <a:latin typeface="Arial" pitchFamily="34" charset="0"/>
              <a:cs typeface="Arial" pitchFamily="34" charset="0"/>
            </a:endParaRPr>
          </a:p>
        </p:txBody>
      </p:sp>
    </p:spTree>
    <p:extLst>
      <p:ext uri="{BB962C8B-B14F-4D97-AF65-F5344CB8AC3E}">
        <p14:creationId xmlns:p14="http://schemas.microsoft.com/office/powerpoint/2010/main" val="22555601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28600" y="2895600"/>
            <a:ext cx="2057400" cy="3566160"/>
          </a:xfrm>
        </p:spPr>
        <p:txBody>
          <a:bodyPr/>
          <a:lstStyle/>
          <a:p>
            <a:pPr marL="0" indent="0">
              <a:buNone/>
            </a:pPr>
            <a:r>
              <a:rPr lang="en-US" sz="2200" b="1" dirty="0" smtClean="0"/>
              <a:t>Larry Levitt</a:t>
            </a:r>
          </a:p>
          <a:p>
            <a:pPr marL="0" indent="0">
              <a:buNone/>
            </a:pPr>
            <a:endParaRPr lang="en-US" sz="1800" dirty="0" smtClean="0"/>
          </a:p>
          <a:p>
            <a:pPr marL="0" indent="0">
              <a:buNone/>
            </a:pPr>
            <a:r>
              <a:rPr lang="en-US" sz="1800" dirty="0" smtClean="0"/>
              <a:t>Senior Vice President for Special Initiatives</a:t>
            </a:r>
          </a:p>
          <a:p>
            <a:pPr marL="0" indent="0">
              <a:buNone/>
            </a:pPr>
            <a:r>
              <a:rPr lang="en-US" sz="1800" dirty="0"/>
              <a:t>a</a:t>
            </a:r>
            <a:r>
              <a:rPr lang="en-US" sz="1800" dirty="0" smtClean="0"/>
              <a:t>nd</a:t>
            </a:r>
          </a:p>
          <a:p>
            <a:pPr marL="0" indent="0">
              <a:buNone/>
            </a:pPr>
            <a:r>
              <a:rPr lang="en-US" sz="1800" dirty="0" smtClean="0"/>
              <a:t>Co-Executive Director of the Program for the Study of Health Reform and Private Insurance </a:t>
            </a:r>
          </a:p>
          <a:p>
            <a:pPr marL="0" indent="0">
              <a:buNone/>
            </a:pPr>
            <a:endParaRPr lang="en-US" dirty="0"/>
          </a:p>
        </p:txBody>
      </p:sp>
      <p:sp>
        <p:nvSpPr>
          <p:cNvPr id="6" name="Title 5"/>
          <p:cNvSpPr>
            <a:spLocks noGrp="1"/>
          </p:cNvSpPr>
          <p:nvPr>
            <p:ph type="title"/>
          </p:nvPr>
        </p:nvSpPr>
        <p:spPr/>
        <p:txBody>
          <a:bodyPr/>
          <a:lstStyle/>
          <a:p>
            <a:r>
              <a:rPr lang="en-US" dirty="0" smtClean="0"/>
              <a:t>Today’s Speakers</a:t>
            </a:r>
            <a:endParaRPr lang="en-US" dirty="0"/>
          </a:p>
        </p:txBody>
      </p:sp>
      <p:sp>
        <p:nvSpPr>
          <p:cNvPr id="9" name="Content Placeholder 8"/>
          <p:cNvSpPr>
            <a:spLocks noGrp="1"/>
          </p:cNvSpPr>
          <p:nvPr>
            <p:ph idx="12"/>
          </p:nvPr>
        </p:nvSpPr>
        <p:spPr>
          <a:xfrm>
            <a:off x="4572000" y="2828925"/>
            <a:ext cx="2133600" cy="3480435"/>
          </a:xfrm>
        </p:spPr>
        <p:txBody>
          <a:bodyPr/>
          <a:lstStyle/>
          <a:p>
            <a:pPr marL="0" indent="0">
              <a:buNone/>
            </a:pPr>
            <a:r>
              <a:rPr lang="en-US" sz="2200" b="1" dirty="0" smtClean="0"/>
              <a:t>Samantha Artiga</a:t>
            </a:r>
          </a:p>
          <a:p>
            <a:pPr marL="0" indent="0">
              <a:buNone/>
            </a:pPr>
            <a:endParaRPr lang="en-US" sz="1800" dirty="0" smtClean="0"/>
          </a:p>
          <a:p>
            <a:pPr marL="0" indent="0">
              <a:buNone/>
            </a:pPr>
            <a:r>
              <a:rPr lang="en-US" sz="1800" dirty="0" smtClean="0"/>
              <a:t>Director of Disparities Policy Project</a:t>
            </a:r>
          </a:p>
          <a:p>
            <a:pPr marL="0" indent="0">
              <a:buNone/>
            </a:pPr>
            <a:r>
              <a:rPr lang="en-US" sz="1800" dirty="0"/>
              <a:t>a</a:t>
            </a:r>
            <a:r>
              <a:rPr lang="en-US" sz="1800" dirty="0" smtClean="0"/>
              <a:t>nd</a:t>
            </a:r>
          </a:p>
          <a:p>
            <a:pPr marL="0" indent="0">
              <a:buNone/>
            </a:pPr>
            <a:r>
              <a:rPr lang="en-US" sz="1800" dirty="0" smtClean="0"/>
              <a:t>Associate Director of the Kaiser Commission on Medicaid and the Uninsured</a:t>
            </a:r>
            <a:endParaRPr lang="en-US" sz="1800" dirty="0"/>
          </a:p>
        </p:txBody>
      </p:sp>
      <p:sp>
        <p:nvSpPr>
          <p:cNvPr id="10" name="Content Placeholder 9"/>
          <p:cNvSpPr>
            <a:spLocks noGrp="1"/>
          </p:cNvSpPr>
          <p:nvPr>
            <p:ph idx="13"/>
          </p:nvPr>
        </p:nvSpPr>
        <p:spPr>
          <a:xfrm>
            <a:off x="6858000" y="2828924"/>
            <a:ext cx="2057400" cy="3495676"/>
          </a:xfrm>
        </p:spPr>
        <p:txBody>
          <a:bodyPr/>
          <a:lstStyle/>
          <a:p>
            <a:pPr marL="0" indent="0">
              <a:buNone/>
            </a:pPr>
            <a:r>
              <a:rPr lang="en-US" sz="2200" b="1" dirty="0" smtClean="0"/>
              <a:t>Tina Hoff</a:t>
            </a:r>
          </a:p>
          <a:p>
            <a:pPr marL="0" indent="0">
              <a:buNone/>
            </a:pPr>
            <a:endParaRPr lang="en-US" sz="1800" dirty="0" smtClean="0"/>
          </a:p>
          <a:p>
            <a:pPr marL="0" indent="0">
              <a:buNone/>
            </a:pPr>
            <a:r>
              <a:rPr lang="en-US" sz="1800" dirty="0" smtClean="0"/>
              <a:t>Senior Vice President </a:t>
            </a:r>
          </a:p>
          <a:p>
            <a:pPr marL="0" indent="0">
              <a:buNone/>
            </a:pPr>
            <a:r>
              <a:rPr lang="en-US" sz="1800" dirty="0"/>
              <a:t>a</a:t>
            </a:r>
            <a:r>
              <a:rPr lang="en-US" sz="1800" dirty="0" smtClean="0"/>
              <a:t>nd</a:t>
            </a:r>
          </a:p>
          <a:p>
            <a:pPr marL="0" indent="0">
              <a:buNone/>
            </a:pPr>
            <a:r>
              <a:rPr lang="en-US" sz="1800" dirty="0" smtClean="0"/>
              <a:t>Director of Health Communication and Media Partnerships </a:t>
            </a:r>
            <a:endParaRPr lang="en-US" sz="1800" dirty="0"/>
          </a:p>
        </p:txBody>
      </p:sp>
      <p:sp>
        <p:nvSpPr>
          <p:cNvPr id="11" name="Content Placeholder 6"/>
          <p:cNvSpPr txBox="1">
            <a:spLocks/>
          </p:cNvSpPr>
          <p:nvPr/>
        </p:nvSpPr>
        <p:spPr>
          <a:xfrm>
            <a:off x="2286000" y="2828925"/>
            <a:ext cx="2209800" cy="3632834"/>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r>
              <a:rPr lang="en-US" sz="2200" b="1" dirty="0" smtClean="0"/>
              <a:t>Claudia Deane</a:t>
            </a:r>
          </a:p>
          <a:p>
            <a:pPr marL="0" indent="0">
              <a:buNone/>
            </a:pPr>
            <a:endParaRPr lang="en-US" sz="1800" dirty="0" smtClean="0"/>
          </a:p>
          <a:p>
            <a:pPr marL="0" indent="0">
              <a:buNone/>
            </a:pPr>
            <a:r>
              <a:rPr lang="en-US" sz="1800" dirty="0" smtClean="0"/>
              <a:t>Associate Director for Public Opinion &amp; Survey Research</a:t>
            </a:r>
            <a:endParaRPr lang="en-US" sz="1800" dirty="0"/>
          </a:p>
        </p:txBody>
      </p:sp>
      <p:sp>
        <p:nvSpPr>
          <p:cNvPr id="12" name="Content Placeholder 6"/>
          <p:cNvSpPr txBox="1">
            <a:spLocks/>
          </p:cNvSpPr>
          <p:nvPr/>
        </p:nvSpPr>
        <p:spPr>
          <a:xfrm>
            <a:off x="228600" y="1066800"/>
            <a:ext cx="2255520" cy="5029200"/>
          </a:xfrm>
          <a:prstGeom prst="rect">
            <a:avLst/>
          </a:prstGeom>
        </p:spPr>
        <p:txBody>
          <a:bodyPr/>
          <a:lstStyle>
            <a:lvl1pPr marL="342900" indent="-342900" algn="l" rtl="0" eaLnBrk="1" fontAlgn="base" hangingPunct="1">
              <a:spcBef>
                <a:spcPct val="20000"/>
              </a:spcBef>
              <a:spcAft>
                <a:spcPct val="0"/>
              </a:spcAft>
              <a:buChar char="•"/>
              <a:defRPr sz="2000" b="0" i="0">
                <a:solidFill>
                  <a:schemeClr val="tx1"/>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har char="–"/>
              <a:defRPr sz="1800" b="0" i="0">
                <a:solidFill>
                  <a:schemeClr val="tx1"/>
                </a:solidFill>
                <a:latin typeface="Calibri" pitchFamily="34" charset="0"/>
                <a:cs typeface="Calibri" pitchFamily="34" charset="0"/>
              </a:defRPr>
            </a:lvl2pPr>
            <a:lvl3pPr marL="1143000" indent="-228600" algn="l" rtl="0" eaLnBrk="1" fontAlgn="base" hangingPunct="1">
              <a:spcBef>
                <a:spcPct val="20000"/>
              </a:spcBef>
              <a:spcAft>
                <a:spcPct val="0"/>
              </a:spcAft>
              <a:buChar char="•"/>
              <a:defRPr sz="1600" b="0" i="0">
                <a:solidFill>
                  <a:schemeClr val="tx1"/>
                </a:solidFill>
                <a:latin typeface="Calibri" pitchFamily="34" charset="0"/>
                <a:cs typeface="Calibri" pitchFamily="34" charset="0"/>
              </a:defRPr>
            </a:lvl3pPr>
            <a:lvl4pPr marL="1600200" indent="-228600" algn="l" rtl="0" eaLnBrk="1" fontAlgn="base" hangingPunct="1">
              <a:spcBef>
                <a:spcPct val="20000"/>
              </a:spcBef>
              <a:spcAft>
                <a:spcPct val="0"/>
              </a:spcAft>
              <a:buChar char="–"/>
              <a:defRPr sz="1400" b="0" i="0">
                <a:solidFill>
                  <a:schemeClr val="tx1"/>
                </a:solidFill>
                <a:latin typeface="Calibri" pitchFamily="34" charset="0"/>
                <a:cs typeface="Calibri" pitchFamily="34" charset="0"/>
              </a:defRPr>
            </a:lvl4pPr>
            <a:lvl5pPr marL="2057400" indent="-228600" algn="l" rtl="0" eaLnBrk="1" fontAlgn="base" hangingPunct="1">
              <a:spcBef>
                <a:spcPct val="20000"/>
              </a:spcBef>
              <a:spcAft>
                <a:spcPct val="0"/>
              </a:spcAft>
              <a:buChar char="»"/>
              <a:defRPr sz="1300" b="0" i="0">
                <a:solidFill>
                  <a:schemeClr val="tx1"/>
                </a:solidFill>
                <a:latin typeface="Calibri" pitchFamily="34" charset="0"/>
                <a:cs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endParaRPr lang="en-US" dirty="0" smtClean="0"/>
          </a:p>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352" y="1066800"/>
            <a:ext cx="110490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6520" y="1314449"/>
            <a:ext cx="19050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8780" y="1066798"/>
            <a:ext cx="117157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066800"/>
            <a:ext cx="117157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889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chorCtr="0"/>
          <a:lstStyle/>
          <a:p>
            <a:r>
              <a:rPr lang="en-US" sz="2400" dirty="0" smtClean="0">
                <a:latin typeface="Arial" pitchFamily="34" charset="0"/>
                <a:cs typeface="Arial" pitchFamily="34" charset="0"/>
              </a:rPr>
              <a:t>1. The Basics of the Affordable Care Act (ACA)</a:t>
            </a:r>
            <a:endParaRPr lang="en-US" sz="2400" strike="sngStrike" dirty="0">
              <a:solidFill>
                <a:srgbClr val="FF0000"/>
              </a:solidFill>
              <a:latin typeface="Arial" pitchFamily="34" charset="0"/>
              <a:cs typeface="Arial" pitchFamily="34" charset="0"/>
            </a:endParaRPr>
          </a:p>
        </p:txBody>
      </p:sp>
      <p:cxnSp>
        <p:nvCxnSpPr>
          <p:cNvPr id="8" name="Straight Connector 7"/>
          <p:cNvCxnSpPr/>
          <p:nvPr/>
        </p:nvCxnSpPr>
        <p:spPr>
          <a:xfrm>
            <a:off x="228600" y="9144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7"/>
          <p:cNvSpPr>
            <a:spLocks noGrp="1"/>
          </p:cNvSpPr>
          <p:nvPr>
            <p:ph idx="1"/>
          </p:nvPr>
        </p:nvSpPr>
        <p:spPr>
          <a:xfrm>
            <a:off x="152400" y="990600"/>
            <a:ext cx="8763000" cy="5029200"/>
          </a:xfrm>
        </p:spPr>
        <p:txBody>
          <a:bodyPr/>
          <a:lstStyle/>
          <a:p>
            <a:pPr marL="0" indent="0">
              <a:spcBef>
                <a:spcPts val="0"/>
              </a:spcBef>
              <a:spcAft>
                <a:spcPts val="600"/>
              </a:spcAft>
              <a:buNone/>
            </a:pPr>
            <a:r>
              <a:rPr lang="en-US" sz="1800" b="1" dirty="0" smtClean="0"/>
              <a:t>New and Increased Coverage Options available starting in 2014</a:t>
            </a:r>
          </a:p>
          <a:p>
            <a:pPr>
              <a:spcBef>
                <a:spcPts val="0"/>
              </a:spcBef>
              <a:spcAft>
                <a:spcPts val="600"/>
              </a:spcAft>
            </a:pPr>
            <a:r>
              <a:rPr lang="en-US" sz="1600" dirty="0" smtClean="0"/>
              <a:t>For states that chose to, Medicaid will be expanded to cover adults with incomes up to 138% of the federal poverty level (about $16K per year for a single person, $21K for a couple).  The Supreme Court ruling on the ACA changed the expansion from a nationwide action to a state option.</a:t>
            </a:r>
          </a:p>
          <a:p>
            <a:pPr>
              <a:spcBef>
                <a:spcPts val="0"/>
              </a:spcBef>
              <a:spcAft>
                <a:spcPts val="600"/>
              </a:spcAft>
            </a:pPr>
            <a:r>
              <a:rPr lang="en-US" sz="1600" dirty="0" smtClean="0"/>
              <a:t>New health </a:t>
            </a:r>
            <a:r>
              <a:rPr lang="en-US" sz="1600" dirty="0"/>
              <a:t>insurance </a:t>
            </a:r>
            <a:r>
              <a:rPr lang="en-US" sz="1600" dirty="0" smtClean="0"/>
              <a:t>“marketplaces” (also called “exchanges”) will provide options </a:t>
            </a:r>
            <a:r>
              <a:rPr lang="en-US" sz="1600" dirty="0"/>
              <a:t>for individuals  </a:t>
            </a:r>
            <a:r>
              <a:rPr lang="en-US" sz="1600" dirty="0" smtClean="0"/>
              <a:t>buying insurance </a:t>
            </a:r>
            <a:r>
              <a:rPr lang="en-US" sz="1600" dirty="0"/>
              <a:t>on their own and for small </a:t>
            </a:r>
            <a:r>
              <a:rPr lang="en-US" sz="1600" dirty="0" smtClean="0"/>
              <a:t>businesses.  </a:t>
            </a:r>
            <a:r>
              <a:rPr lang="en-US" sz="1600" dirty="0"/>
              <a:t>Enrollment begins Oct. 1 </a:t>
            </a:r>
            <a:r>
              <a:rPr lang="en-US" sz="1600" dirty="0" smtClean="0"/>
              <a:t>2013 thru March 31, 2014. Tax </a:t>
            </a:r>
            <a:r>
              <a:rPr lang="en-US" sz="1600" dirty="0"/>
              <a:t>credits </a:t>
            </a:r>
            <a:r>
              <a:rPr lang="en-US" sz="1600" dirty="0" smtClean="0"/>
              <a:t>will </a:t>
            </a:r>
            <a:r>
              <a:rPr lang="en-US" sz="1600" dirty="0"/>
              <a:t>be available to </a:t>
            </a:r>
            <a:r>
              <a:rPr lang="en-US" sz="1600" dirty="0" smtClean="0"/>
              <a:t>persons with </a:t>
            </a:r>
            <a:r>
              <a:rPr lang="en-US" sz="1600" dirty="0"/>
              <a:t>incomes from 100% to 400% of the </a:t>
            </a:r>
            <a:r>
              <a:rPr lang="en-US" sz="1600" dirty="0" smtClean="0"/>
              <a:t>federal </a:t>
            </a:r>
            <a:r>
              <a:rPr lang="en-US" sz="1600" dirty="0"/>
              <a:t>poverty level (about $</a:t>
            </a:r>
            <a:r>
              <a:rPr lang="en-US" sz="1600" dirty="0" smtClean="0"/>
              <a:t>46K </a:t>
            </a:r>
            <a:r>
              <a:rPr lang="en-US" sz="1600" dirty="0"/>
              <a:t>for an individual and $</a:t>
            </a:r>
            <a:r>
              <a:rPr lang="en-US" sz="1600" dirty="0" smtClean="0"/>
              <a:t>94K </a:t>
            </a:r>
            <a:r>
              <a:rPr lang="en-US" sz="1600" dirty="0"/>
              <a:t>for a family of four</a:t>
            </a:r>
            <a:r>
              <a:rPr lang="en-US" sz="1600" dirty="0" smtClean="0"/>
              <a:t>) to help offset costs.</a:t>
            </a:r>
          </a:p>
          <a:p>
            <a:pPr>
              <a:spcBef>
                <a:spcPts val="0"/>
              </a:spcBef>
              <a:spcAft>
                <a:spcPts val="600"/>
              </a:spcAft>
            </a:pPr>
            <a:r>
              <a:rPr lang="en-US" sz="1600" dirty="0" smtClean="0"/>
              <a:t>Employers with 50+ workers must offer affordable insurance to their workers or pay a penalty.</a:t>
            </a:r>
          </a:p>
          <a:p>
            <a:pPr>
              <a:spcBef>
                <a:spcPts val="0"/>
              </a:spcBef>
              <a:spcAft>
                <a:spcPts val="600"/>
              </a:spcAft>
            </a:pPr>
            <a:r>
              <a:rPr lang="en-US" sz="1600" dirty="0"/>
              <a:t>As of end of 2010, parents are now able to keep children on their insurance up to age 26.</a:t>
            </a:r>
          </a:p>
          <a:p>
            <a:pPr marL="0" indent="0">
              <a:spcBef>
                <a:spcPts val="0"/>
              </a:spcBef>
              <a:spcAft>
                <a:spcPts val="600"/>
              </a:spcAft>
              <a:buNone/>
            </a:pPr>
            <a:endParaRPr lang="en-US" sz="1800" b="1" dirty="0" smtClean="0"/>
          </a:p>
          <a:p>
            <a:pPr marL="0" indent="0">
              <a:spcBef>
                <a:spcPts val="0"/>
              </a:spcBef>
              <a:spcAft>
                <a:spcPts val="600"/>
              </a:spcAft>
              <a:buNone/>
            </a:pPr>
            <a:r>
              <a:rPr lang="en-US" sz="1800" b="1" dirty="0" smtClean="0"/>
              <a:t>Insurance Market Reforms Taking Effect in 2014</a:t>
            </a:r>
          </a:p>
          <a:p>
            <a:pPr>
              <a:spcBef>
                <a:spcPts val="0"/>
              </a:spcBef>
              <a:spcAft>
                <a:spcPts val="600"/>
              </a:spcAft>
            </a:pPr>
            <a:r>
              <a:rPr lang="en-US" sz="1600" dirty="0" smtClean="0"/>
              <a:t>Insurers </a:t>
            </a:r>
            <a:r>
              <a:rPr lang="en-US" sz="1600" dirty="0"/>
              <a:t>will be required to provide coverage to everyone regardless of pre-existing health conditions. Variations in premiums limited for age and prohibited for gender and health status</a:t>
            </a:r>
            <a:r>
              <a:rPr lang="en-US" sz="1600" dirty="0" smtClean="0"/>
              <a:t>.</a:t>
            </a:r>
          </a:p>
          <a:p>
            <a:pPr>
              <a:spcBef>
                <a:spcPts val="0"/>
              </a:spcBef>
              <a:spcAft>
                <a:spcPts val="600"/>
              </a:spcAft>
            </a:pPr>
            <a:r>
              <a:rPr lang="en-US" sz="1600" dirty="0"/>
              <a:t>All insurance plans sold to individuals and small businesses will have to provide a minimum </a:t>
            </a:r>
            <a:r>
              <a:rPr lang="en-US" sz="1600" dirty="0" smtClean="0"/>
              <a:t>                            </a:t>
            </a:r>
            <a:r>
              <a:rPr lang="en-US" sz="1600" dirty="0"/>
              <a:t>level of coverage, including preventive care, maternity, mental health, and prescription drugs.</a:t>
            </a:r>
          </a:p>
          <a:p>
            <a:pPr>
              <a:spcBef>
                <a:spcPts val="0"/>
              </a:spcBef>
              <a:spcAft>
                <a:spcPts val="600"/>
              </a:spcAft>
            </a:pPr>
            <a:r>
              <a:rPr lang="en-US" sz="1600" dirty="0" smtClean="0"/>
              <a:t>To help these reforms work and keep premiums down, most </a:t>
            </a:r>
            <a:r>
              <a:rPr lang="en-US" sz="1600" dirty="0"/>
              <a:t>Americans will be required to have insurance or pay a penalty (the “individual mandate”).   </a:t>
            </a:r>
          </a:p>
        </p:txBody>
      </p:sp>
    </p:spTree>
    <p:extLst>
      <p:ext uri="{BB962C8B-B14F-4D97-AF65-F5344CB8AC3E}">
        <p14:creationId xmlns:p14="http://schemas.microsoft.com/office/powerpoint/2010/main" val="24853013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94327506"/>
              </p:ext>
            </p:extLst>
          </p:nvPr>
        </p:nvGraphicFramePr>
        <p:xfrm>
          <a:off x="91440" y="1737360"/>
          <a:ext cx="896112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1"/>
          </p:nvPr>
        </p:nvSpPr>
        <p:spPr/>
        <p:txBody>
          <a:bodyPr/>
          <a:lstStyle/>
          <a:p>
            <a:r>
              <a:rPr lang="en-US" sz="1100" dirty="0" smtClean="0">
                <a:latin typeface="+mj-lt"/>
              </a:rPr>
              <a:t>SOURCE: Kaiser Family Foundation Health Tracking Polls</a:t>
            </a:r>
            <a:endParaRPr lang="en-US" sz="1100" dirty="0">
              <a:latin typeface="+mj-lt"/>
            </a:endParaRPr>
          </a:p>
        </p:txBody>
      </p:sp>
      <p:sp>
        <p:nvSpPr>
          <p:cNvPr id="2" name="Title 1"/>
          <p:cNvSpPr>
            <a:spLocks noGrp="1"/>
          </p:cNvSpPr>
          <p:nvPr>
            <p:ph type="title"/>
          </p:nvPr>
        </p:nvSpPr>
        <p:spPr>
          <a:xfrm>
            <a:off x="91440" y="0"/>
            <a:ext cx="8961120" cy="914400"/>
          </a:xfrm>
        </p:spPr>
        <p:txBody>
          <a:bodyPr anchor="ctr"/>
          <a:lstStyle/>
          <a:p>
            <a:r>
              <a:rPr lang="en-US" sz="2400" dirty="0">
                <a:solidFill>
                  <a:schemeClr val="tx1"/>
                </a:solidFill>
                <a:latin typeface="Arial" pitchFamily="34" charset="0"/>
                <a:cs typeface="Arial" pitchFamily="34" charset="0"/>
              </a:rPr>
              <a:t>2</a:t>
            </a:r>
            <a:r>
              <a:rPr lang="en-US" sz="2400" dirty="0" smtClean="0">
                <a:solidFill>
                  <a:schemeClr val="tx1"/>
                </a:solidFill>
                <a:latin typeface="Arial" pitchFamily="34" charset="0"/>
                <a:cs typeface="Arial" pitchFamily="34" charset="0"/>
              </a:rPr>
              <a:t>. At Three Years Public </a:t>
            </a:r>
            <a:r>
              <a:rPr lang="en-US" sz="2400" dirty="0">
                <a:solidFill>
                  <a:schemeClr val="tx1"/>
                </a:solidFill>
                <a:latin typeface="Arial" pitchFamily="34" charset="0"/>
                <a:cs typeface="Arial" pitchFamily="34" charset="0"/>
              </a:rPr>
              <a:t>Opinion </a:t>
            </a:r>
            <a:r>
              <a:rPr lang="en-US" sz="2400" dirty="0" smtClean="0">
                <a:solidFill>
                  <a:schemeClr val="tx1"/>
                </a:solidFill>
                <a:latin typeface="Arial" pitchFamily="34" charset="0"/>
                <a:cs typeface="Arial" pitchFamily="34" charset="0"/>
              </a:rPr>
              <a:t>on ACA Remains Divided</a:t>
            </a:r>
            <a:endParaRPr lang="en-US" sz="2400" dirty="0">
              <a:solidFill>
                <a:schemeClr val="tx1"/>
              </a:solidFill>
              <a:latin typeface="Arial" pitchFamily="34" charset="0"/>
              <a:cs typeface="Arial" pitchFamily="34" charset="0"/>
            </a:endParaRPr>
          </a:p>
        </p:txBody>
      </p:sp>
      <p:sp>
        <p:nvSpPr>
          <p:cNvPr id="6" name="Text Placeholder 3"/>
          <p:cNvSpPr txBox="1">
            <a:spLocks/>
          </p:cNvSpPr>
          <p:nvPr/>
        </p:nvSpPr>
        <p:spPr>
          <a:xfrm>
            <a:off x="91440" y="1097280"/>
            <a:ext cx="8991600" cy="548640"/>
          </a:xfrm>
          <a:prstGeom prst="rect">
            <a:avLst/>
          </a:prstGeom>
        </p:spPr>
        <p:txBody>
          <a:bodyPr anchor="t" anchorCtr="0"/>
          <a:lstStyle>
            <a:lvl1pPr marL="0" indent="0" algn="l" rtl="0" eaLnBrk="1" fontAlgn="base" hangingPunct="1">
              <a:spcBef>
                <a:spcPts val="0"/>
              </a:spcBef>
              <a:spcAft>
                <a:spcPct val="0"/>
              </a:spcAft>
              <a:buFont typeface="Arial" pitchFamily="34" charset="0"/>
              <a:buNone/>
              <a:defRPr sz="1200" baseline="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sz="1400" dirty="0" smtClean="0">
                <a:latin typeface="+mj-lt"/>
              </a:rPr>
              <a:t>As you may know, a health reform bill was signed into law in 2010. Given what you know about the health reform law, do you have a generally favorable or generally unfavorable opinion of it?</a:t>
            </a:r>
            <a:endParaRPr lang="en-US" sz="1400" dirty="0">
              <a:latin typeface="+mj-lt"/>
            </a:endParaRPr>
          </a:p>
        </p:txBody>
      </p:sp>
      <p:grpSp>
        <p:nvGrpSpPr>
          <p:cNvPr id="11" name="Group 45"/>
          <p:cNvGrpSpPr/>
          <p:nvPr/>
        </p:nvGrpSpPr>
        <p:grpSpPr>
          <a:xfrm>
            <a:off x="685800" y="1887567"/>
            <a:ext cx="1295153" cy="3675033"/>
            <a:chOff x="1038472" y="2892899"/>
            <a:chExt cx="1295153" cy="4017651"/>
          </a:xfrm>
        </p:grpSpPr>
        <p:cxnSp>
          <p:nvCxnSpPr>
            <p:cNvPr id="12" name="Straight Connector 11"/>
            <p:cNvCxnSpPr/>
            <p:nvPr/>
          </p:nvCxnSpPr>
          <p:spPr>
            <a:xfrm flipV="1">
              <a:off x="1190872" y="3336255"/>
              <a:ext cx="2411" cy="3574295"/>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1038472" y="2892899"/>
              <a:ext cx="1295153" cy="447676"/>
            </a:xfrm>
            <a:prstGeom prst="roundRect">
              <a:avLst/>
            </a:prstGeom>
            <a:noFill/>
            <a:ln w="19050">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0"/>
            <a:lstStyle/>
            <a:p>
              <a:pPr algn="ctr" defTabSz="457200"/>
              <a:r>
                <a:rPr lang="en-US" sz="1050" b="1" dirty="0">
                  <a:solidFill>
                    <a:schemeClr val="tx1">
                      <a:lumMod val="65000"/>
                      <a:lumOff val="35000"/>
                    </a:schemeClr>
                  </a:solidFill>
                  <a:latin typeface="+mj-lt"/>
                  <a:cs typeface="Calibri" pitchFamily="34" charset="0"/>
                </a:rPr>
                <a:t>ACA signed into law on March 23, 2010</a:t>
              </a:r>
            </a:p>
          </p:txBody>
        </p:sp>
      </p:grpSp>
      <p:cxnSp>
        <p:nvCxnSpPr>
          <p:cNvPr id="9" name="Straight Connector 8"/>
          <p:cNvCxnSpPr/>
          <p:nvPr/>
        </p:nvCxnSpPr>
        <p:spPr>
          <a:xfrm>
            <a:off x="228600" y="8382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8567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2135260747"/>
              </p:ext>
            </p:extLst>
          </p:nvPr>
        </p:nvGraphicFramePr>
        <p:xfrm>
          <a:off x="92075" y="1737360"/>
          <a:ext cx="895985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7"/>
          <p:cNvSpPr>
            <a:spLocks noGrp="1"/>
          </p:cNvSpPr>
          <p:nvPr>
            <p:ph type="body" sz="quarter" idx="11"/>
          </p:nvPr>
        </p:nvSpPr>
        <p:spPr/>
        <p:txBody>
          <a:bodyPr/>
          <a:lstStyle/>
          <a:p>
            <a:r>
              <a:rPr lang="en-US" sz="1100" dirty="0" smtClean="0"/>
              <a:t>SOURCE: Kaiser Family Foundation Health Tracking Polls</a:t>
            </a:r>
            <a:endParaRPr lang="en-US" sz="1100" dirty="0"/>
          </a:p>
        </p:txBody>
      </p:sp>
      <p:sp>
        <p:nvSpPr>
          <p:cNvPr id="6" name="Title 5"/>
          <p:cNvSpPr>
            <a:spLocks noGrp="1"/>
          </p:cNvSpPr>
          <p:nvPr>
            <p:ph type="title"/>
          </p:nvPr>
        </p:nvSpPr>
        <p:spPr>
          <a:xfrm>
            <a:off x="91440" y="0"/>
            <a:ext cx="8961120" cy="914400"/>
          </a:xfrm>
        </p:spPr>
        <p:txBody>
          <a:bodyPr anchor="ctr"/>
          <a:lstStyle/>
          <a:p>
            <a:r>
              <a:rPr lang="en-US" dirty="0" smtClean="0"/>
              <a:t>3. Ongoing Partisan Divide on ACA</a:t>
            </a:r>
            <a:endParaRPr lang="en-US" dirty="0"/>
          </a:p>
        </p:txBody>
      </p:sp>
      <p:sp>
        <p:nvSpPr>
          <p:cNvPr id="10" name="Title 5"/>
          <p:cNvSpPr txBox="1">
            <a:spLocks/>
          </p:cNvSpPr>
          <p:nvPr/>
        </p:nvSpPr>
        <p:spPr bwMode="auto">
          <a:xfrm>
            <a:off x="91440" y="1097280"/>
            <a:ext cx="8961120" cy="548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r>
              <a:rPr lang="en-US" sz="1400" b="0" dirty="0" smtClean="0"/>
              <a:t>Percent who say they have a favorable opinion of the health reform law: </a:t>
            </a:r>
            <a:endParaRPr lang="en-US" sz="1400" b="0" dirty="0"/>
          </a:p>
        </p:txBody>
      </p:sp>
      <p:grpSp>
        <p:nvGrpSpPr>
          <p:cNvPr id="11" name="Group 45"/>
          <p:cNvGrpSpPr/>
          <p:nvPr/>
        </p:nvGrpSpPr>
        <p:grpSpPr>
          <a:xfrm>
            <a:off x="457200" y="1619028"/>
            <a:ext cx="1295153" cy="3922839"/>
            <a:chOff x="1038472" y="2865314"/>
            <a:chExt cx="1295153" cy="4023968"/>
          </a:xfrm>
        </p:grpSpPr>
        <p:cxnSp>
          <p:nvCxnSpPr>
            <p:cNvPr id="12" name="Straight Connector 11"/>
            <p:cNvCxnSpPr/>
            <p:nvPr/>
          </p:nvCxnSpPr>
          <p:spPr>
            <a:xfrm flipV="1">
              <a:off x="1190872" y="3314987"/>
              <a:ext cx="2411" cy="3574295"/>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1038472" y="2865314"/>
              <a:ext cx="1295153" cy="447676"/>
            </a:xfrm>
            <a:prstGeom prst="roundRect">
              <a:avLst/>
            </a:prstGeom>
            <a:noFill/>
            <a:ln w="19050">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0"/>
            <a:lstStyle/>
            <a:p>
              <a:pPr algn="ctr" defTabSz="457200"/>
              <a:r>
                <a:rPr lang="en-US" sz="1050" b="1" dirty="0">
                  <a:solidFill>
                    <a:schemeClr val="tx1">
                      <a:lumMod val="65000"/>
                      <a:lumOff val="35000"/>
                    </a:schemeClr>
                  </a:solidFill>
                  <a:latin typeface="+mj-lt"/>
                  <a:cs typeface="Calibri" pitchFamily="34" charset="0"/>
                </a:rPr>
                <a:t>ACA signed into law on March 23, 2010</a:t>
              </a:r>
            </a:p>
          </p:txBody>
        </p:sp>
      </p:grpSp>
      <p:cxnSp>
        <p:nvCxnSpPr>
          <p:cNvPr id="14" name="Straight Connector 13"/>
          <p:cNvCxnSpPr/>
          <p:nvPr/>
        </p:nvCxnSpPr>
        <p:spPr>
          <a:xfrm>
            <a:off x="228600" y="8382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6411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110008045"/>
              </p:ext>
            </p:extLst>
          </p:nvPr>
        </p:nvGraphicFramePr>
        <p:xfrm>
          <a:off x="91440" y="1905000"/>
          <a:ext cx="896112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1"/>
          </p:nvPr>
        </p:nvSpPr>
        <p:spPr/>
        <p:txBody>
          <a:bodyPr/>
          <a:lstStyle/>
          <a:p>
            <a:r>
              <a:rPr lang="en-US" sz="1100" dirty="0" smtClean="0">
                <a:latin typeface="+mj-lt"/>
              </a:rPr>
              <a:t>SOURCE: Kaiser Family Foundation Health Tracking Polls</a:t>
            </a:r>
            <a:endParaRPr lang="en-US" sz="1100" dirty="0">
              <a:latin typeface="+mj-lt"/>
            </a:endParaRPr>
          </a:p>
        </p:txBody>
      </p:sp>
      <p:sp>
        <p:nvSpPr>
          <p:cNvPr id="2" name="Title 1"/>
          <p:cNvSpPr>
            <a:spLocks noGrp="1"/>
          </p:cNvSpPr>
          <p:nvPr>
            <p:ph type="title"/>
          </p:nvPr>
        </p:nvSpPr>
        <p:spPr>
          <a:xfrm>
            <a:off x="91440" y="76200"/>
            <a:ext cx="8961120" cy="914400"/>
          </a:xfrm>
        </p:spPr>
        <p:txBody>
          <a:bodyPr anchor="ctr"/>
          <a:lstStyle/>
          <a:p>
            <a:pPr algn="l"/>
            <a:r>
              <a:rPr lang="en-US" dirty="0">
                <a:solidFill>
                  <a:schemeClr val="tx1"/>
                </a:solidFill>
                <a:latin typeface="+mj-lt"/>
              </a:rPr>
              <a:t>4</a:t>
            </a:r>
            <a:r>
              <a:rPr lang="en-US" dirty="0" smtClean="0">
                <a:solidFill>
                  <a:schemeClr val="tx1"/>
                </a:solidFill>
                <a:latin typeface="+mj-lt"/>
              </a:rPr>
              <a:t>. More Hispanics Lean Favorably Toward ACA</a:t>
            </a:r>
            <a:endParaRPr lang="en-US" dirty="0">
              <a:solidFill>
                <a:schemeClr val="tx1"/>
              </a:solidFill>
              <a:latin typeface="+mj-lt"/>
            </a:endParaRPr>
          </a:p>
        </p:txBody>
      </p:sp>
      <p:sp>
        <p:nvSpPr>
          <p:cNvPr id="6" name="Text Placeholder 3"/>
          <p:cNvSpPr txBox="1">
            <a:spLocks/>
          </p:cNvSpPr>
          <p:nvPr/>
        </p:nvSpPr>
        <p:spPr>
          <a:xfrm>
            <a:off x="91440" y="1097280"/>
            <a:ext cx="8991600" cy="548640"/>
          </a:xfrm>
          <a:prstGeom prst="rect">
            <a:avLst/>
          </a:prstGeom>
        </p:spPr>
        <p:txBody>
          <a:bodyPr anchor="t" anchorCtr="0"/>
          <a:lstStyle>
            <a:lvl1pPr marL="0" indent="0" algn="l" rtl="0" eaLnBrk="1" fontAlgn="base" hangingPunct="1">
              <a:spcBef>
                <a:spcPts val="0"/>
              </a:spcBef>
              <a:spcAft>
                <a:spcPct val="0"/>
              </a:spcAft>
              <a:buFont typeface="Arial" pitchFamily="34" charset="0"/>
              <a:buNone/>
              <a:defRPr sz="1200" baseline="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sz="1400" dirty="0" smtClean="0">
                <a:latin typeface="+mj-lt"/>
              </a:rPr>
              <a:t>As you may know, a health reform bill was signed into law in 2010. Given what you know about the health reform law, do you have a generally favorable or generally unfavorable opinion of it?</a:t>
            </a:r>
            <a:endParaRPr lang="en-US" sz="1400" dirty="0">
              <a:latin typeface="+mj-lt"/>
            </a:endParaRPr>
          </a:p>
        </p:txBody>
      </p:sp>
      <p:grpSp>
        <p:nvGrpSpPr>
          <p:cNvPr id="11" name="Group 45"/>
          <p:cNvGrpSpPr/>
          <p:nvPr/>
        </p:nvGrpSpPr>
        <p:grpSpPr>
          <a:xfrm>
            <a:off x="609600" y="1760219"/>
            <a:ext cx="1295153" cy="3802382"/>
            <a:chOff x="1038472" y="2892899"/>
            <a:chExt cx="1295153" cy="4017651"/>
          </a:xfrm>
        </p:grpSpPr>
        <p:cxnSp>
          <p:nvCxnSpPr>
            <p:cNvPr id="12" name="Straight Connector 11"/>
            <p:cNvCxnSpPr/>
            <p:nvPr/>
          </p:nvCxnSpPr>
          <p:spPr>
            <a:xfrm flipV="1">
              <a:off x="1190872" y="3336255"/>
              <a:ext cx="2411" cy="3574295"/>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1038472" y="2892899"/>
              <a:ext cx="1295153" cy="447676"/>
            </a:xfrm>
            <a:prstGeom prst="roundRect">
              <a:avLst/>
            </a:prstGeom>
            <a:noFill/>
            <a:ln w="19050">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0"/>
            <a:lstStyle/>
            <a:p>
              <a:pPr algn="ctr" defTabSz="457200"/>
              <a:r>
                <a:rPr lang="en-US" sz="1050" b="1" dirty="0">
                  <a:solidFill>
                    <a:schemeClr val="tx1">
                      <a:lumMod val="65000"/>
                      <a:lumOff val="35000"/>
                    </a:schemeClr>
                  </a:solidFill>
                  <a:latin typeface="+mj-lt"/>
                  <a:cs typeface="Calibri" pitchFamily="34" charset="0"/>
                </a:rPr>
                <a:t>ACA signed into law on March 23, 2010</a:t>
              </a:r>
            </a:p>
          </p:txBody>
        </p:sp>
      </p:grpSp>
      <p:sp>
        <p:nvSpPr>
          <p:cNvPr id="9" name="Text Placeholder 3"/>
          <p:cNvSpPr txBox="1">
            <a:spLocks/>
          </p:cNvSpPr>
          <p:nvPr/>
        </p:nvSpPr>
        <p:spPr>
          <a:xfrm>
            <a:off x="3436620" y="1760219"/>
            <a:ext cx="2811780" cy="289561"/>
          </a:xfrm>
          <a:prstGeom prst="rect">
            <a:avLst/>
          </a:prstGeom>
        </p:spPr>
        <p:txBody>
          <a:bodyPr anchor="t" anchorCtr="0"/>
          <a:lstStyle>
            <a:lvl1pPr marL="0" indent="0" algn="l" rtl="0" eaLnBrk="1" fontAlgn="base" hangingPunct="1">
              <a:spcBef>
                <a:spcPts val="0"/>
              </a:spcBef>
              <a:spcAft>
                <a:spcPct val="0"/>
              </a:spcAft>
              <a:buFont typeface="Arial" pitchFamily="34" charset="0"/>
              <a:buNone/>
              <a:defRPr sz="1200" baseline="0">
                <a:solidFill>
                  <a:schemeClr val="tx1"/>
                </a:solidFill>
                <a:latin typeface="Meta Offc Pro"/>
                <a:ea typeface="+mn-ea"/>
                <a:cs typeface="Meta Offc Pro"/>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algn="ctr"/>
            <a:r>
              <a:rPr lang="en-US" sz="1400" u="sng" dirty="0" smtClean="0">
                <a:latin typeface="+mj-lt"/>
              </a:rPr>
              <a:t>AMONG HISPANICS</a:t>
            </a:r>
            <a:endParaRPr lang="en-US" sz="1400" u="sng" dirty="0">
              <a:latin typeface="+mj-lt"/>
            </a:endParaRPr>
          </a:p>
        </p:txBody>
      </p:sp>
      <p:cxnSp>
        <p:nvCxnSpPr>
          <p:cNvPr id="10" name="Straight Connector 9"/>
          <p:cNvCxnSpPr/>
          <p:nvPr/>
        </p:nvCxnSpPr>
        <p:spPr>
          <a:xfrm>
            <a:off x="228600" y="8382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969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19585677"/>
              </p:ext>
            </p:extLst>
          </p:nvPr>
        </p:nvGraphicFramePr>
        <p:xfrm>
          <a:off x="1066800" y="1763973"/>
          <a:ext cx="73152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7"/>
          <p:cNvSpPr>
            <a:spLocks noGrp="1"/>
          </p:cNvSpPr>
          <p:nvPr>
            <p:ph type="body" sz="quarter" idx="11"/>
          </p:nvPr>
        </p:nvSpPr>
        <p:spPr/>
        <p:txBody>
          <a:bodyPr/>
          <a:lstStyle/>
          <a:p>
            <a:r>
              <a:rPr lang="en-US" sz="1100" dirty="0" smtClean="0"/>
              <a:t>SOURCE: Kaiser Family Foundation Health Tracking </a:t>
            </a:r>
            <a:r>
              <a:rPr lang="en-US" sz="1100" dirty="0"/>
              <a:t>Polls (conducted April 15-20, </a:t>
            </a:r>
            <a:r>
              <a:rPr lang="en-US" sz="1100" dirty="0" smtClean="0"/>
              <a:t>2013 and June </a:t>
            </a:r>
            <a:r>
              <a:rPr lang="en-US" sz="1100" dirty="0"/>
              <a:t>4-9, </a:t>
            </a:r>
            <a:r>
              <a:rPr lang="en-US" sz="1100" dirty="0" smtClean="0"/>
              <a:t>2013)</a:t>
            </a:r>
            <a:endParaRPr lang="en-US" sz="1100" dirty="0"/>
          </a:p>
        </p:txBody>
      </p:sp>
      <p:sp>
        <p:nvSpPr>
          <p:cNvPr id="6" name="Title 5"/>
          <p:cNvSpPr>
            <a:spLocks noGrp="1"/>
          </p:cNvSpPr>
          <p:nvPr>
            <p:ph type="title"/>
          </p:nvPr>
        </p:nvSpPr>
        <p:spPr/>
        <p:txBody>
          <a:bodyPr anchor="ctr"/>
          <a:lstStyle/>
          <a:p>
            <a:r>
              <a:rPr lang="en-US" dirty="0" smtClean="0"/>
              <a:t>5. Spanish-Dominant Hispanics Most Favorable Views Toward ACA</a:t>
            </a:r>
            <a:endParaRPr lang="en-US" dirty="0"/>
          </a:p>
        </p:txBody>
      </p:sp>
      <p:sp>
        <p:nvSpPr>
          <p:cNvPr id="10" name="Title 5"/>
          <p:cNvSpPr txBox="1">
            <a:spLocks/>
          </p:cNvSpPr>
          <p:nvPr/>
        </p:nvSpPr>
        <p:spPr bwMode="auto">
          <a:xfrm>
            <a:off x="91440" y="1097280"/>
            <a:ext cx="8961120" cy="6553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r>
              <a:rPr lang="en-US" sz="1400" b="0" dirty="0"/>
              <a:t>As you may know, a health reform bill was signed into law in 2010. Given what you know about the health reform law, do you have a generally favorable or generally unfavorable opinion of it?</a:t>
            </a:r>
          </a:p>
        </p:txBody>
      </p:sp>
      <p:sp>
        <p:nvSpPr>
          <p:cNvPr id="2" name="TextBox 1"/>
          <p:cNvSpPr txBox="1"/>
          <p:nvPr/>
        </p:nvSpPr>
        <p:spPr>
          <a:xfrm>
            <a:off x="91440" y="2480846"/>
            <a:ext cx="3413760" cy="338554"/>
          </a:xfrm>
          <a:prstGeom prst="rect">
            <a:avLst/>
          </a:prstGeom>
          <a:noFill/>
        </p:spPr>
        <p:txBody>
          <a:bodyPr wrap="square" rtlCol="0">
            <a:spAutoFit/>
          </a:bodyPr>
          <a:lstStyle/>
          <a:p>
            <a:pPr algn="ctr"/>
            <a:r>
              <a:rPr lang="en-US" sz="1600" b="1" u="sng" dirty="0" smtClean="0">
                <a:latin typeface="Calibri" pitchFamily="34" charset="0"/>
                <a:cs typeface="Meta Offc Pro"/>
              </a:rPr>
              <a:t>Hispanics by Language Preference</a:t>
            </a:r>
          </a:p>
        </p:txBody>
      </p:sp>
      <p:cxnSp>
        <p:nvCxnSpPr>
          <p:cNvPr id="7" name="Straight Connector 6"/>
          <p:cNvCxnSpPr/>
          <p:nvPr/>
        </p:nvCxnSpPr>
        <p:spPr>
          <a:xfrm>
            <a:off x="228600" y="9906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4147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620974228"/>
              </p:ext>
            </p:extLst>
          </p:nvPr>
        </p:nvGraphicFramePr>
        <p:xfrm>
          <a:off x="6019800" y="1733550"/>
          <a:ext cx="2925763" cy="384048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91440" y="6096000"/>
            <a:ext cx="8321040" cy="548640"/>
          </a:xfrm>
        </p:spPr>
        <p:txBody>
          <a:bodyPr/>
          <a:lstStyle/>
          <a:p>
            <a:r>
              <a:rPr lang="en-US" sz="1100" dirty="0"/>
              <a:t>SOURCE: Kaiser Family Foundation Health Tracking Poll (conducted April 15-20, 2013</a:t>
            </a:r>
            <a:r>
              <a:rPr lang="en-US" sz="1100" dirty="0" smtClean="0"/>
              <a:t>)</a:t>
            </a:r>
            <a:endParaRPr lang="en-US" sz="1100" dirty="0"/>
          </a:p>
        </p:txBody>
      </p:sp>
      <p:sp>
        <p:nvSpPr>
          <p:cNvPr id="4" name="Title 3"/>
          <p:cNvSpPr>
            <a:spLocks noGrp="1"/>
          </p:cNvSpPr>
          <p:nvPr>
            <p:ph type="title"/>
          </p:nvPr>
        </p:nvSpPr>
        <p:spPr>
          <a:xfrm>
            <a:off x="91440" y="0"/>
            <a:ext cx="8961120" cy="914400"/>
          </a:xfrm>
        </p:spPr>
        <p:txBody>
          <a:bodyPr anchor="ctr"/>
          <a:lstStyle/>
          <a:p>
            <a:r>
              <a:rPr lang="en-US" dirty="0"/>
              <a:t>6</a:t>
            </a:r>
            <a:r>
              <a:rPr lang="en-US" dirty="0" smtClean="0"/>
              <a:t>. Two in Three Hispanics </a:t>
            </a:r>
            <a:r>
              <a:rPr lang="en-US" dirty="0" smtClean="0">
                <a:solidFill>
                  <a:schemeClr val="tx1"/>
                </a:solidFill>
              </a:rPr>
              <a:t>Feel Uninformed About </a:t>
            </a:r>
            <a:r>
              <a:rPr lang="en-US" dirty="0" smtClean="0"/>
              <a:t>Law</a:t>
            </a:r>
            <a:endParaRPr lang="en-US" dirty="0"/>
          </a:p>
        </p:txBody>
      </p:sp>
      <p:graphicFrame>
        <p:nvGraphicFramePr>
          <p:cNvPr id="8" name="Content Placeholder 7"/>
          <p:cNvGraphicFramePr>
            <a:graphicFrameLocks noGrp="1"/>
          </p:cNvGraphicFramePr>
          <p:nvPr>
            <p:ph idx="12"/>
            <p:extLst>
              <p:ext uri="{D42A27DB-BD31-4B8C-83A1-F6EECF244321}">
                <p14:modId xmlns:p14="http://schemas.microsoft.com/office/powerpoint/2010/main" val="2992670630"/>
              </p:ext>
            </p:extLst>
          </p:nvPr>
        </p:nvGraphicFramePr>
        <p:xfrm>
          <a:off x="3108325" y="1752600"/>
          <a:ext cx="2927350" cy="384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p:cNvGraphicFramePr>
            <a:graphicFrameLocks noGrp="1"/>
          </p:cNvGraphicFramePr>
          <p:nvPr>
            <p:ph idx="13"/>
            <p:extLst>
              <p:ext uri="{D42A27DB-BD31-4B8C-83A1-F6EECF244321}">
                <p14:modId xmlns:p14="http://schemas.microsoft.com/office/powerpoint/2010/main" val="2977813691"/>
              </p:ext>
            </p:extLst>
          </p:nvPr>
        </p:nvGraphicFramePr>
        <p:xfrm>
          <a:off x="152400" y="1752600"/>
          <a:ext cx="2925762" cy="3840480"/>
        </p:xfrm>
        <a:graphic>
          <a:graphicData uri="http://schemas.openxmlformats.org/drawingml/2006/chart">
            <c:chart xmlns:c="http://schemas.openxmlformats.org/drawingml/2006/chart" xmlns:r="http://schemas.openxmlformats.org/officeDocument/2006/relationships" r:id="rId4"/>
          </a:graphicData>
        </a:graphic>
      </p:graphicFrame>
      <p:sp>
        <p:nvSpPr>
          <p:cNvPr id="10" name="Title 5"/>
          <p:cNvSpPr txBox="1">
            <a:spLocks/>
          </p:cNvSpPr>
          <p:nvPr/>
        </p:nvSpPr>
        <p:spPr bwMode="auto">
          <a:xfrm>
            <a:off x="91440" y="1097280"/>
            <a:ext cx="8961120" cy="6553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r>
              <a:rPr lang="en-US" sz="1400" b="0" dirty="0" smtClean="0"/>
              <a:t>Do you feel you have enough information about the health reform law to understand how it will impact you and your family, or not?</a:t>
            </a:r>
            <a:endParaRPr lang="en-US" sz="1400" b="0" dirty="0"/>
          </a:p>
        </p:txBody>
      </p:sp>
      <p:cxnSp>
        <p:nvCxnSpPr>
          <p:cNvPr id="11" name="Straight Connector 10"/>
          <p:cNvCxnSpPr/>
          <p:nvPr/>
        </p:nvCxnSpPr>
        <p:spPr>
          <a:xfrm>
            <a:off x="228600" y="8382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4663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 y="91440"/>
            <a:ext cx="8961120" cy="914400"/>
          </a:xfrm>
        </p:spPr>
        <p:txBody>
          <a:bodyPr anchor="ctr" anchorCtr="0"/>
          <a:lstStyle/>
          <a:p>
            <a:r>
              <a:rPr lang="en-US" sz="2400" dirty="0">
                <a:solidFill>
                  <a:schemeClr val="tx1"/>
                </a:solidFill>
                <a:latin typeface="Arial" pitchFamily="34" charset="0"/>
                <a:cs typeface="Arial" pitchFamily="34" charset="0"/>
              </a:rPr>
              <a:t>7</a:t>
            </a:r>
            <a:r>
              <a:rPr lang="en-US" sz="2400" dirty="0" smtClean="0">
                <a:solidFill>
                  <a:schemeClr val="tx1"/>
                </a:solidFill>
                <a:latin typeface="Arial" pitchFamily="34" charset="0"/>
                <a:cs typeface="Arial" pitchFamily="34" charset="0"/>
              </a:rPr>
              <a:t>. Hispanics are at Highest Risk of Being Without Insurance Compared to Other Races/Ethnicities</a:t>
            </a:r>
            <a:endParaRPr lang="en-US" sz="2400" dirty="0">
              <a:solidFill>
                <a:schemeClr val="tx1"/>
              </a:solidFill>
              <a:latin typeface="Arial" pitchFamily="34" charset="0"/>
              <a:cs typeface="Arial" pitchFamily="34" charset="0"/>
            </a:endParaRPr>
          </a:p>
        </p:txBody>
      </p:sp>
      <p:sp>
        <p:nvSpPr>
          <p:cNvPr id="19" name="TextBox 1063"/>
          <p:cNvSpPr txBox="1"/>
          <p:nvPr/>
        </p:nvSpPr>
        <p:spPr>
          <a:xfrm>
            <a:off x="3123424" y="3633133"/>
            <a:ext cx="1553867" cy="584775"/>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lgn="ctr"/>
            <a:r>
              <a:rPr lang="en-US" sz="1600" dirty="0" smtClean="0">
                <a:solidFill>
                  <a:schemeClr val="bg1"/>
                </a:solidFill>
                <a:latin typeface="+mj-lt"/>
              </a:rPr>
              <a:t>1 or More </a:t>
            </a:r>
          </a:p>
          <a:p>
            <a:pPr algn="ctr"/>
            <a:r>
              <a:rPr lang="en-US" sz="1600" dirty="0" smtClean="0">
                <a:solidFill>
                  <a:schemeClr val="bg1"/>
                </a:solidFill>
                <a:latin typeface="+mj-lt"/>
              </a:rPr>
              <a:t>Full-Time</a:t>
            </a:r>
          </a:p>
        </p:txBody>
      </p:sp>
      <p:sp>
        <p:nvSpPr>
          <p:cNvPr id="20" name="TextBox 1063"/>
          <p:cNvSpPr txBox="1"/>
          <p:nvPr/>
        </p:nvSpPr>
        <p:spPr>
          <a:xfrm>
            <a:off x="6096000" y="4200558"/>
            <a:ext cx="1553867" cy="338554"/>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lgn="ctr"/>
            <a:r>
              <a:rPr lang="en-US" sz="1600" dirty="0" smtClean="0">
                <a:solidFill>
                  <a:schemeClr val="bg1"/>
                </a:solidFill>
                <a:latin typeface="+mj-lt"/>
              </a:rPr>
              <a:t>White</a:t>
            </a:r>
          </a:p>
        </p:txBody>
      </p:sp>
      <p:sp>
        <p:nvSpPr>
          <p:cNvPr id="22" name="TextBox 1063"/>
          <p:cNvSpPr txBox="1"/>
          <p:nvPr/>
        </p:nvSpPr>
        <p:spPr>
          <a:xfrm>
            <a:off x="122533" y="3520440"/>
            <a:ext cx="1553867" cy="307777"/>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lgn="ctr"/>
            <a:r>
              <a:rPr lang="en-US" sz="1400" dirty="0" smtClean="0">
                <a:solidFill>
                  <a:schemeClr val="bg1"/>
                </a:solidFill>
                <a:latin typeface="+mj-lt"/>
              </a:rPr>
              <a:t>High School</a:t>
            </a:r>
          </a:p>
        </p:txBody>
      </p:sp>
      <p:sp>
        <p:nvSpPr>
          <p:cNvPr id="24" name="TextBox 1063"/>
          <p:cNvSpPr txBox="1"/>
          <p:nvPr/>
        </p:nvSpPr>
        <p:spPr>
          <a:xfrm>
            <a:off x="4524891" y="3989308"/>
            <a:ext cx="1553867" cy="338554"/>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lgn="ctr"/>
            <a:r>
              <a:rPr lang="en-US" sz="1600" dirty="0" smtClean="0">
                <a:solidFill>
                  <a:schemeClr val="bg1"/>
                </a:solidFill>
                <a:latin typeface="+mj-lt"/>
              </a:rPr>
              <a:t>Non-Workers</a:t>
            </a:r>
          </a:p>
        </p:txBody>
      </p:sp>
      <p:sp>
        <p:nvSpPr>
          <p:cNvPr id="26" name="TextBox 1063"/>
          <p:cNvSpPr txBox="1"/>
          <p:nvPr/>
        </p:nvSpPr>
        <p:spPr>
          <a:xfrm>
            <a:off x="655933" y="4511040"/>
            <a:ext cx="1553867" cy="523220"/>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lgn="ctr"/>
            <a:r>
              <a:rPr lang="en-US" sz="1400" dirty="0" smtClean="0">
                <a:solidFill>
                  <a:schemeClr val="bg1"/>
                </a:solidFill>
                <a:latin typeface="+mj-lt"/>
              </a:rPr>
              <a:t>Less Than </a:t>
            </a:r>
          </a:p>
          <a:p>
            <a:pPr algn="ctr"/>
            <a:r>
              <a:rPr lang="en-US" sz="1400" dirty="0" smtClean="0">
                <a:solidFill>
                  <a:schemeClr val="bg1"/>
                </a:solidFill>
                <a:latin typeface="+mj-lt"/>
              </a:rPr>
              <a:t>High School</a:t>
            </a:r>
          </a:p>
        </p:txBody>
      </p:sp>
      <p:sp>
        <p:nvSpPr>
          <p:cNvPr id="31" name="TextBox 30"/>
          <p:cNvSpPr txBox="1"/>
          <p:nvPr/>
        </p:nvSpPr>
        <p:spPr>
          <a:xfrm>
            <a:off x="1746584" y="2750403"/>
            <a:ext cx="1143000" cy="830997"/>
          </a:xfrm>
          <a:prstGeom prst="rect">
            <a:avLst/>
          </a:prstGeom>
          <a:noFill/>
        </p:spPr>
        <p:txBody>
          <a:bodyPr wrap="square" rtlCol="0">
            <a:spAutoFit/>
          </a:bodyPr>
          <a:lstStyle/>
          <a:p>
            <a:pPr algn="ctr"/>
            <a:r>
              <a:rPr lang="en-US" sz="1600" b="1" dirty="0" smtClean="0">
                <a:solidFill>
                  <a:srgbClr val="FFFFFF"/>
                </a:solidFill>
                <a:cs typeface="Meta Offc Pro"/>
              </a:rPr>
              <a:t>Non- Workers</a:t>
            </a:r>
          </a:p>
          <a:p>
            <a:pPr algn="ctr"/>
            <a:r>
              <a:rPr lang="en-US" sz="1600" b="1" dirty="0" smtClean="0">
                <a:solidFill>
                  <a:srgbClr val="FFFFFF"/>
                </a:solidFill>
                <a:cs typeface="Meta Offc Pro"/>
              </a:rPr>
              <a:t>22%</a:t>
            </a:r>
          </a:p>
        </p:txBody>
      </p:sp>
      <p:sp>
        <p:nvSpPr>
          <p:cNvPr id="32" name="TextBox 31"/>
          <p:cNvSpPr txBox="1"/>
          <p:nvPr/>
        </p:nvSpPr>
        <p:spPr>
          <a:xfrm>
            <a:off x="1106905" y="3962401"/>
            <a:ext cx="1295400" cy="830997"/>
          </a:xfrm>
          <a:prstGeom prst="rect">
            <a:avLst/>
          </a:prstGeom>
          <a:noFill/>
        </p:spPr>
        <p:txBody>
          <a:bodyPr wrap="square" rtlCol="0">
            <a:spAutoFit/>
          </a:bodyPr>
          <a:lstStyle/>
          <a:p>
            <a:pPr algn="ctr"/>
            <a:r>
              <a:rPr lang="en-US" sz="1600" b="1" dirty="0" smtClean="0">
                <a:solidFill>
                  <a:srgbClr val="FFFFFF"/>
                </a:solidFill>
                <a:cs typeface="Meta Offc Pro"/>
              </a:rPr>
              <a:t>1 or More Full-Time</a:t>
            </a:r>
          </a:p>
          <a:p>
            <a:pPr algn="ctr"/>
            <a:r>
              <a:rPr lang="en-US" sz="1600" b="1" dirty="0" smtClean="0">
                <a:solidFill>
                  <a:srgbClr val="FFFFFF"/>
                </a:solidFill>
                <a:cs typeface="Meta Offc Pro"/>
              </a:rPr>
              <a:t>62%</a:t>
            </a:r>
          </a:p>
        </p:txBody>
      </p:sp>
      <p:sp>
        <p:nvSpPr>
          <p:cNvPr id="37" name="TextBox 36"/>
          <p:cNvSpPr txBox="1"/>
          <p:nvPr/>
        </p:nvSpPr>
        <p:spPr>
          <a:xfrm>
            <a:off x="7885656" y="3802548"/>
            <a:ext cx="876300" cy="584775"/>
          </a:xfrm>
          <a:prstGeom prst="rect">
            <a:avLst/>
          </a:prstGeom>
          <a:noFill/>
        </p:spPr>
        <p:txBody>
          <a:bodyPr wrap="square" rtlCol="0">
            <a:spAutoFit/>
          </a:bodyPr>
          <a:lstStyle/>
          <a:p>
            <a:pPr algn="ctr"/>
            <a:r>
              <a:rPr lang="en-US" sz="1600" b="1" dirty="0" smtClean="0">
                <a:solidFill>
                  <a:srgbClr val="FFFFFF"/>
                </a:solidFill>
                <a:cs typeface="Meta Offc Pro"/>
              </a:rPr>
              <a:t>35-54</a:t>
            </a:r>
          </a:p>
          <a:p>
            <a:pPr algn="ctr"/>
            <a:r>
              <a:rPr lang="en-US" sz="1600" b="1" dirty="0" smtClean="0">
                <a:solidFill>
                  <a:srgbClr val="FFFFFF"/>
                </a:solidFill>
                <a:cs typeface="Meta Offc Pro"/>
              </a:rPr>
              <a:t>34%</a:t>
            </a:r>
          </a:p>
        </p:txBody>
      </p:sp>
      <p:sp>
        <p:nvSpPr>
          <p:cNvPr id="38" name="TextBox 37"/>
          <p:cNvSpPr txBox="1"/>
          <p:nvPr/>
        </p:nvSpPr>
        <p:spPr>
          <a:xfrm>
            <a:off x="6800850" y="4304591"/>
            <a:ext cx="876300" cy="584775"/>
          </a:xfrm>
          <a:prstGeom prst="rect">
            <a:avLst/>
          </a:prstGeom>
          <a:noFill/>
        </p:spPr>
        <p:txBody>
          <a:bodyPr wrap="square" rtlCol="0">
            <a:spAutoFit/>
          </a:bodyPr>
          <a:lstStyle/>
          <a:p>
            <a:pPr algn="ctr"/>
            <a:r>
              <a:rPr lang="en-US" sz="1600" b="1" dirty="0" smtClean="0">
                <a:solidFill>
                  <a:srgbClr val="FFFFFF"/>
                </a:solidFill>
                <a:cs typeface="Meta Offc Pro"/>
              </a:rPr>
              <a:t>26-34</a:t>
            </a:r>
          </a:p>
          <a:p>
            <a:pPr algn="ctr"/>
            <a:r>
              <a:rPr lang="en-US" sz="1600" b="1" dirty="0" smtClean="0">
                <a:solidFill>
                  <a:srgbClr val="FFFFFF"/>
                </a:solidFill>
                <a:cs typeface="Meta Offc Pro"/>
              </a:rPr>
              <a:t>21%</a:t>
            </a:r>
          </a:p>
        </p:txBody>
      </p:sp>
      <p:cxnSp>
        <p:nvCxnSpPr>
          <p:cNvPr id="43" name="Straight Connector 42"/>
          <p:cNvCxnSpPr/>
          <p:nvPr/>
        </p:nvCxnSpPr>
        <p:spPr>
          <a:xfrm>
            <a:off x="181491" y="10668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0" name="Content Placeholder 4"/>
          <p:cNvGraphicFramePr>
            <a:graphicFrameLocks noGrp="1"/>
          </p:cNvGraphicFramePr>
          <p:nvPr>
            <p:ph idx="1"/>
            <p:extLst>
              <p:ext uri="{D42A27DB-BD31-4B8C-83A1-F6EECF244321}">
                <p14:modId xmlns:p14="http://schemas.microsoft.com/office/powerpoint/2010/main" val="1658856169"/>
              </p:ext>
            </p:extLst>
          </p:nvPr>
        </p:nvGraphicFramePr>
        <p:xfrm>
          <a:off x="92075" y="1371600"/>
          <a:ext cx="8959850" cy="4754563"/>
        </p:xfrm>
        <a:graphic>
          <a:graphicData uri="http://schemas.openxmlformats.org/drawingml/2006/chart">
            <c:chart xmlns:c="http://schemas.openxmlformats.org/drawingml/2006/chart" xmlns:r="http://schemas.openxmlformats.org/officeDocument/2006/relationships" r:id="rId2"/>
          </a:graphicData>
        </a:graphic>
      </p:graphicFrame>
      <p:sp>
        <p:nvSpPr>
          <p:cNvPr id="33" name="Text Placeholder 2"/>
          <p:cNvSpPr>
            <a:spLocks noGrp="1"/>
          </p:cNvSpPr>
          <p:nvPr>
            <p:ph type="body" sz="quarter" idx="11"/>
          </p:nvPr>
        </p:nvSpPr>
        <p:spPr>
          <a:xfrm>
            <a:off x="91440" y="6461760"/>
            <a:ext cx="8321040" cy="472440"/>
          </a:xfrm>
        </p:spPr>
        <p:txBody>
          <a:bodyPr/>
          <a:lstStyle/>
          <a:p>
            <a:r>
              <a:rPr lang="en-US" dirty="0"/>
              <a:t>SOURCE: KCMU/ Urban Institute analysis of 2012 ASEC Supplement to the CPS</a:t>
            </a:r>
            <a:r>
              <a:rPr lang="en-US" dirty="0" smtClean="0"/>
              <a:t>.</a:t>
            </a:r>
            <a:br>
              <a:rPr lang="en-US" dirty="0" smtClean="0"/>
            </a:br>
            <a:endParaRPr lang="en-US" dirty="0"/>
          </a:p>
        </p:txBody>
      </p:sp>
      <p:sp>
        <p:nvSpPr>
          <p:cNvPr id="34" name="TextBox 33"/>
          <p:cNvSpPr txBox="1"/>
          <p:nvPr/>
        </p:nvSpPr>
        <p:spPr>
          <a:xfrm>
            <a:off x="304800" y="5940623"/>
            <a:ext cx="1066800" cy="338554"/>
          </a:xfrm>
          <a:prstGeom prst="rect">
            <a:avLst/>
          </a:prstGeom>
          <a:noFill/>
        </p:spPr>
        <p:txBody>
          <a:bodyPr wrap="square" rtlCol="0">
            <a:spAutoFit/>
          </a:bodyPr>
          <a:lstStyle/>
          <a:p>
            <a:pPr algn="ctr"/>
            <a:r>
              <a:rPr lang="en-US" sz="1600" b="1" dirty="0" smtClean="0">
                <a:latin typeface="+mj-lt"/>
              </a:rPr>
              <a:t>161.6 M</a:t>
            </a:r>
          </a:p>
        </p:txBody>
      </p:sp>
      <p:sp>
        <p:nvSpPr>
          <p:cNvPr id="35" name="TextBox 34"/>
          <p:cNvSpPr txBox="1"/>
          <p:nvPr/>
        </p:nvSpPr>
        <p:spPr>
          <a:xfrm>
            <a:off x="1676400" y="5940623"/>
            <a:ext cx="1066800" cy="338554"/>
          </a:xfrm>
          <a:prstGeom prst="rect">
            <a:avLst/>
          </a:prstGeom>
          <a:noFill/>
        </p:spPr>
        <p:txBody>
          <a:bodyPr wrap="square" rtlCol="0">
            <a:spAutoFit/>
          </a:bodyPr>
          <a:lstStyle/>
          <a:p>
            <a:pPr algn="ctr"/>
            <a:r>
              <a:rPr lang="en-US" sz="1600" b="1" dirty="0" smtClean="0">
                <a:latin typeface="+mj-lt"/>
              </a:rPr>
              <a:t>14.7 M</a:t>
            </a:r>
          </a:p>
        </p:txBody>
      </p:sp>
      <p:sp>
        <p:nvSpPr>
          <p:cNvPr id="36" name="TextBox 35"/>
          <p:cNvSpPr txBox="1"/>
          <p:nvPr/>
        </p:nvSpPr>
        <p:spPr>
          <a:xfrm>
            <a:off x="4214150" y="5940622"/>
            <a:ext cx="1066800" cy="338554"/>
          </a:xfrm>
          <a:prstGeom prst="rect">
            <a:avLst/>
          </a:prstGeom>
          <a:noFill/>
        </p:spPr>
        <p:txBody>
          <a:bodyPr wrap="square" rtlCol="0">
            <a:spAutoFit/>
          </a:bodyPr>
          <a:lstStyle/>
          <a:p>
            <a:pPr algn="ctr"/>
            <a:r>
              <a:rPr lang="en-US" sz="1600" b="1" dirty="0" smtClean="0">
                <a:latin typeface="+mj-lt"/>
              </a:rPr>
              <a:t>1.9 M</a:t>
            </a:r>
          </a:p>
        </p:txBody>
      </p:sp>
      <p:sp>
        <p:nvSpPr>
          <p:cNvPr id="39" name="TextBox 38"/>
          <p:cNvSpPr txBox="1"/>
          <p:nvPr/>
        </p:nvSpPr>
        <p:spPr>
          <a:xfrm>
            <a:off x="2971800" y="5940622"/>
            <a:ext cx="1066800" cy="338554"/>
          </a:xfrm>
          <a:prstGeom prst="rect">
            <a:avLst/>
          </a:prstGeom>
          <a:noFill/>
        </p:spPr>
        <p:txBody>
          <a:bodyPr wrap="square" rtlCol="0">
            <a:spAutoFit/>
          </a:bodyPr>
          <a:lstStyle/>
          <a:p>
            <a:pPr algn="ctr"/>
            <a:r>
              <a:rPr lang="en-US" sz="1600" b="1" dirty="0" smtClean="0">
                <a:latin typeface="+mj-lt"/>
              </a:rPr>
              <a:t>33.5 M</a:t>
            </a:r>
          </a:p>
        </p:txBody>
      </p:sp>
      <p:sp>
        <p:nvSpPr>
          <p:cNvPr id="40" name="TextBox 39"/>
          <p:cNvSpPr txBox="1"/>
          <p:nvPr/>
        </p:nvSpPr>
        <p:spPr>
          <a:xfrm>
            <a:off x="5486400" y="5940622"/>
            <a:ext cx="1066800" cy="338554"/>
          </a:xfrm>
          <a:prstGeom prst="rect">
            <a:avLst/>
          </a:prstGeom>
          <a:noFill/>
        </p:spPr>
        <p:txBody>
          <a:bodyPr wrap="square" rtlCol="0">
            <a:spAutoFit/>
          </a:bodyPr>
          <a:lstStyle/>
          <a:p>
            <a:pPr algn="ctr"/>
            <a:r>
              <a:rPr lang="en-US" sz="1600" b="1" dirty="0" smtClean="0">
                <a:latin typeface="+mj-lt"/>
              </a:rPr>
              <a:t>49.2 M</a:t>
            </a:r>
          </a:p>
        </p:txBody>
      </p:sp>
      <p:sp>
        <p:nvSpPr>
          <p:cNvPr id="41" name="Title 3"/>
          <p:cNvSpPr txBox="1">
            <a:spLocks/>
          </p:cNvSpPr>
          <p:nvPr/>
        </p:nvSpPr>
        <p:spPr bwMode="auto">
          <a:xfrm>
            <a:off x="228600" y="1371600"/>
            <a:ext cx="638146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pPr algn="ctr"/>
            <a:r>
              <a:rPr lang="en-US" sz="1600" dirty="0" smtClean="0">
                <a:latin typeface="+mj-lt"/>
              </a:rPr>
              <a:t>Insurance Coverage of Nonelderly in the U.S. by Race/Ethnicity, 2011:</a:t>
            </a:r>
            <a:endParaRPr lang="en-US" sz="1600" dirty="0">
              <a:latin typeface="+mj-lt"/>
            </a:endParaRPr>
          </a:p>
        </p:txBody>
      </p:sp>
      <p:sp>
        <p:nvSpPr>
          <p:cNvPr id="2" name="Rectangle 1"/>
          <p:cNvSpPr/>
          <p:nvPr/>
        </p:nvSpPr>
        <p:spPr>
          <a:xfrm>
            <a:off x="5422075" y="1828800"/>
            <a:ext cx="1219200" cy="44503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52562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8"/>
          <p:cNvGraphicFramePr>
            <a:graphicFrameLocks/>
          </p:cNvGraphicFramePr>
          <p:nvPr>
            <p:extLst>
              <p:ext uri="{D42A27DB-BD31-4B8C-83A1-F6EECF244321}">
                <p14:modId xmlns:p14="http://schemas.microsoft.com/office/powerpoint/2010/main" val="3286158140"/>
              </p:ext>
            </p:extLst>
          </p:nvPr>
        </p:nvGraphicFramePr>
        <p:xfrm>
          <a:off x="4050164" y="2386569"/>
          <a:ext cx="6636074" cy="37612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ontent Placeholder 12"/>
          <p:cNvGraphicFramePr>
            <a:graphicFrameLocks noGrp="1"/>
          </p:cNvGraphicFramePr>
          <p:nvPr>
            <p:ph idx="1"/>
            <p:extLst>
              <p:ext uri="{D42A27DB-BD31-4B8C-83A1-F6EECF244321}">
                <p14:modId xmlns:p14="http://schemas.microsoft.com/office/powerpoint/2010/main" val="2878555381"/>
              </p:ext>
            </p:extLst>
          </p:nvPr>
        </p:nvGraphicFramePr>
        <p:xfrm>
          <a:off x="-152399" y="2388358"/>
          <a:ext cx="3448872" cy="3631442"/>
        </p:xfrm>
        <a:graphic>
          <a:graphicData uri="http://schemas.openxmlformats.org/drawingml/2006/chart">
            <c:chart xmlns:c="http://schemas.openxmlformats.org/drawingml/2006/chart" xmlns:r="http://schemas.openxmlformats.org/officeDocument/2006/relationships" r:id="rId4"/>
          </a:graphicData>
        </a:graphic>
      </p:graphicFrame>
      <p:sp>
        <p:nvSpPr>
          <p:cNvPr id="6" name="Title 5"/>
          <p:cNvSpPr>
            <a:spLocks noGrp="1"/>
          </p:cNvSpPr>
          <p:nvPr>
            <p:ph type="title"/>
          </p:nvPr>
        </p:nvSpPr>
        <p:spPr>
          <a:xfrm>
            <a:off x="91440" y="152400"/>
            <a:ext cx="8961120" cy="609600"/>
          </a:xfrm>
        </p:spPr>
        <p:txBody>
          <a:bodyPr/>
          <a:lstStyle/>
          <a:p>
            <a:r>
              <a:rPr lang="en-US" sz="2400" dirty="0">
                <a:solidFill>
                  <a:schemeClr val="tx1"/>
                </a:solidFill>
                <a:latin typeface="Arial" pitchFamily="34" charset="0"/>
                <a:cs typeface="Arial" pitchFamily="34" charset="0"/>
              </a:rPr>
              <a:t>8</a:t>
            </a:r>
            <a:r>
              <a:rPr lang="en-US" sz="2400" dirty="0" smtClean="0">
                <a:solidFill>
                  <a:schemeClr val="tx1"/>
                </a:solidFill>
                <a:latin typeface="Arial" pitchFamily="34" charset="0"/>
                <a:cs typeface="Arial" pitchFamily="34" charset="0"/>
              </a:rPr>
              <a:t>.  Most Uninsured Hispanics are in Working Families;                      More than Half are under the age of 26</a:t>
            </a:r>
            <a:endParaRPr lang="en-US" sz="2400" dirty="0">
              <a:solidFill>
                <a:schemeClr val="tx1"/>
              </a:solidFill>
              <a:latin typeface="Arial" pitchFamily="34" charset="0"/>
              <a:cs typeface="Arial" pitchFamily="34" charset="0"/>
            </a:endParaRPr>
          </a:p>
        </p:txBody>
      </p:sp>
      <p:graphicFrame>
        <p:nvGraphicFramePr>
          <p:cNvPr id="17" name="Content Placeholder 12"/>
          <p:cNvGraphicFramePr>
            <a:graphicFrameLocks noGrp="1"/>
          </p:cNvGraphicFramePr>
          <p:nvPr>
            <p:ph idx="12"/>
            <p:extLst>
              <p:ext uri="{D42A27DB-BD31-4B8C-83A1-F6EECF244321}">
                <p14:modId xmlns:p14="http://schemas.microsoft.com/office/powerpoint/2010/main" val="2492690490"/>
              </p:ext>
            </p:extLst>
          </p:nvPr>
        </p:nvGraphicFramePr>
        <p:xfrm>
          <a:off x="2856050" y="2388856"/>
          <a:ext cx="3462380" cy="3595330"/>
        </p:xfrm>
        <a:graphic>
          <a:graphicData uri="http://schemas.openxmlformats.org/drawingml/2006/chart">
            <c:chart xmlns:c="http://schemas.openxmlformats.org/drawingml/2006/chart" xmlns:r="http://schemas.openxmlformats.org/officeDocument/2006/relationships" r:id="rId5"/>
          </a:graphicData>
        </a:graphic>
      </p:graphicFrame>
      <p:sp>
        <p:nvSpPr>
          <p:cNvPr id="21" name="TextBox 9"/>
          <p:cNvSpPr txBox="1"/>
          <p:nvPr/>
        </p:nvSpPr>
        <p:spPr>
          <a:xfrm>
            <a:off x="609907" y="2038290"/>
            <a:ext cx="2362200" cy="4001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smtClean="0">
                <a:latin typeface="+mj-lt"/>
                <a:cs typeface="Meta Offc Pro"/>
              </a:rPr>
              <a:t>Family Work Status</a:t>
            </a:r>
          </a:p>
        </p:txBody>
      </p:sp>
      <p:sp>
        <p:nvSpPr>
          <p:cNvPr id="22" name="TextBox 9"/>
          <p:cNvSpPr txBox="1"/>
          <p:nvPr/>
        </p:nvSpPr>
        <p:spPr>
          <a:xfrm>
            <a:off x="3617874" y="2038290"/>
            <a:ext cx="1938731" cy="4001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smtClean="0">
                <a:latin typeface="+mj-lt"/>
                <a:cs typeface="Meta Offc Pro"/>
              </a:rPr>
              <a:t>Age</a:t>
            </a:r>
          </a:p>
        </p:txBody>
      </p:sp>
      <p:sp>
        <p:nvSpPr>
          <p:cNvPr id="10" name="TextBox 9"/>
          <p:cNvSpPr txBox="1"/>
          <p:nvPr/>
        </p:nvSpPr>
        <p:spPr>
          <a:xfrm>
            <a:off x="456475" y="3657600"/>
            <a:ext cx="1305957" cy="1077218"/>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smtClean="0">
                <a:solidFill>
                  <a:schemeClr val="bg1"/>
                </a:solidFill>
                <a:latin typeface="+mj-lt"/>
                <a:cs typeface="Meta Offc Pro"/>
              </a:rPr>
              <a:t>At Least 1 Full-Time Worker</a:t>
            </a:r>
          </a:p>
          <a:p>
            <a:pPr algn="ctr"/>
            <a:r>
              <a:rPr lang="en-US" sz="1600" b="1" dirty="0" smtClean="0">
                <a:solidFill>
                  <a:schemeClr val="bg1"/>
                </a:solidFill>
                <a:latin typeface="+mj-lt"/>
                <a:cs typeface="Meta Offc Pro"/>
              </a:rPr>
              <a:t>68%</a:t>
            </a:r>
          </a:p>
        </p:txBody>
      </p:sp>
      <p:sp>
        <p:nvSpPr>
          <p:cNvPr id="11" name="Title 5"/>
          <p:cNvSpPr txBox="1">
            <a:spLocks/>
          </p:cNvSpPr>
          <p:nvPr/>
        </p:nvSpPr>
        <p:spPr bwMode="auto">
          <a:xfrm>
            <a:off x="106680" y="1219200"/>
            <a:ext cx="896112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pPr algn="ctr"/>
            <a:r>
              <a:rPr lang="en-US" sz="1800" dirty="0" smtClean="0">
                <a:latin typeface="Arial" pitchFamily="34" charset="0"/>
                <a:cs typeface="Arial" pitchFamily="34" charset="0"/>
              </a:rPr>
              <a:t>Characteristics of 15.5 Million Nonelderly Uninsured Hispanics in the U.S.</a:t>
            </a:r>
            <a:endParaRPr lang="en-US" sz="1800" dirty="0">
              <a:latin typeface="Arial" pitchFamily="34" charset="0"/>
              <a:cs typeface="Arial" pitchFamily="34" charset="0"/>
            </a:endParaRPr>
          </a:p>
        </p:txBody>
      </p:sp>
      <p:sp>
        <p:nvSpPr>
          <p:cNvPr id="16" name="TextBox 9"/>
          <p:cNvSpPr txBox="1"/>
          <p:nvPr/>
        </p:nvSpPr>
        <p:spPr>
          <a:xfrm>
            <a:off x="6324601" y="2057400"/>
            <a:ext cx="2362200" cy="4001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smtClean="0">
                <a:latin typeface="+mj-lt"/>
                <a:cs typeface="Meta Offc Pro"/>
              </a:rPr>
              <a:t>Citizenship Status</a:t>
            </a:r>
          </a:p>
        </p:txBody>
      </p:sp>
      <p:cxnSp>
        <p:nvCxnSpPr>
          <p:cNvPr id="19" name="Straight Connector 18"/>
          <p:cNvCxnSpPr/>
          <p:nvPr/>
        </p:nvCxnSpPr>
        <p:spPr>
          <a:xfrm>
            <a:off x="228600" y="10668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2"/>
          <p:cNvSpPr>
            <a:spLocks noGrp="1"/>
          </p:cNvSpPr>
          <p:nvPr>
            <p:ph type="body" sz="quarter" idx="11"/>
          </p:nvPr>
        </p:nvSpPr>
        <p:spPr>
          <a:xfrm>
            <a:off x="91440" y="6461760"/>
            <a:ext cx="8321040" cy="472440"/>
          </a:xfrm>
        </p:spPr>
        <p:txBody>
          <a:bodyPr/>
          <a:lstStyle/>
          <a:p>
            <a:r>
              <a:rPr lang="en-US" dirty="0"/>
              <a:t>SOURCE: KCMU/ Urban Institute analysis of 2012 ASEC Supplement to the CPS</a:t>
            </a:r>
            <a:r>
              <a:rPr lang="en-US" dirty="0" smtClean="0"/>
              <a:t>.</a:t>
            </a:r>
            <a:br>
              <a:rPr lang="en-US" dirty="0" smtClean="0"/>
            </a:br>
            <a:endParaRPr lang="en-US" dirty="0"/>
          </a:p>
        </p:txBody>
      </p:sp>
    </p:spTree>
    <p:extLst>
      <p:ext uri="{BB962C8B-B14F-4D97-AF65-F5344CB8AC3E}">
        <p14:creationId xmlns:p14="http://schemas.microsoft.com/office/powerpoint/2010/main" val="18395389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 y="76200"/>
            <a:ext cx="8961120" cy="914400"/>
          </a:xfrm>
        </p:spPr>
        <p:txBody>
          <a:bodyPr/>
          <a:lstStyle/>
          <a:p>
            <a:r>
              <a:rPr lang="en-US" sz="2400" dirty="0">
                <a:solidFill>
                  <a:schemeClr val="tx1"/>
                </a:solidFill>
                <a:latin typeface="Arial" pitchFamily="34" charset="0"/>
                <a:cs typeface="Arial" pitchFamily="34" charset="0"/>
              </a:rPr>
              <a:t>9</a:t>
            </a:r>
            <a:r>
              <a:rPr lang="en-US" sz="2400" dirty="0" smtClean="0">
                <a:solidFill>
                  <a:schemeClr val="tx1"/>
                </a:solidFill>
                <a:latin typeface="Arial" pitchFamily="34" charset="0"/>
                <a:cs typeface="Arial" pitchFamily="34" charset="0"/>
              </a:rPr>
              <a:t>. ACA Expands Access to Health Insurance Coverage</a:t>
            </a:r>
            <a:endParaRPr lang="en-US" sz="2400" dirty="0">
              <a:solidFill>
                <a:schemeClr val="tx1"/>
              </a:solidFill>
              <a:latin typeface="Arial" pitchFamily="34" charset="0"/>
              <a:cs typeface="Arial" pitchFamily="34" charset="0"/>
            </a:endParaRPr>
          </a:p>
        </p:txBody>
      </p:sp>
      <p:pic>
        <p:nvPicPr>
          <p:cNvPr id="34" name="Picture 8" descr="C:\Users\JessicaS\AppData\Local\Microsoft\Windows\Temporary Internet Files\Content.IE5\3ULPKT0N\MC900197439[1].wmf"/>
          <p:cNvPicPr>
            <a:picLocks noChangeAspect="1" noChangeArrowheads="1"/>
          </p:cNvPicPr>
          <p:nvPr/>
        </p:nvPicPr>
        <p:blipFill>
          <a:blip r:embed="rId3" cstate="print">
            <a:duotone>
              <a:prstClr val="black"/>
              <a:srgbClr val="0A5B9E">
                <a:tint val="45000"/>
                <a:satMod val="400000"/>
              </a:srgbClr>
            </a:duotone>
            <a:extLst>
              <a:ext uri="{28A0092B-C50C-407E-A947-70E740481C1C}">
                <a14:useLocalDpi xmlns:a14="http://schemas.microsoft.com/office/drawing/2010/main" val="0"/>
              </a:ext>
            </a:extLst>
          </a:blip>
          <a:srcRect/>
          <a:stretch>
            <a:fillRect/>
          </a:stretch>
        </p:blipFill>
        <p:spPr bwMode="auto">
          <a:xfrm>
            <a:off x="4687537" y="2221043"/>
            <a:ext cx="1937237" cy="189375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le 35"/>
          <p:cNvSpPr/>
          <p:nvPr/>
        </p:nvSpPr>
        <p:spPr>
          <a:xfrm>
            <a:off x="2004730" y="5219677"/>
            <a:ext cx="2156830" cy="655204"/>
          </a:xfrm>
          <a:prstGeom prst="roundRect">
            <a:avLst/>
          </a:prstGeom>
          <a:noFill/>
          <a:ln w="12700"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000000"/>
                </a:solidFill>
                <a:effectLst/>
                <a:uLnTx/>
                <a:uFillTx/>
                <a:ea typeface="+mn-ea"/>
                <a:cs typeface="+mn-cs"/>
              </a:rPr>
              <a:t>Eligibility for Multiple Programs Determined in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000000"/>
                </a:solidFill>
                <a:effectLst/>
                <a:uLnTx/>
                <a:uFillTx/>
                <a:ea typeface="+mn-ea"/>
                <a:cs typeface="+mn-cs"/>
              </a:rPr>
              <a:t>Real Time</a:t>
            </a:r>
            <a:endParaRPr kumimoji="0" lang="en-US" sz="1600" b="1" i="0" u="none" strike="noStrike" kern="0" cap="none" spc="0" normalizeH="0" baseline="0" noProof="0" dirty="0">
              <a:ln>
                <a:noFill/>
              </a:ln>
              <a:solidFill>
                <a:srgbClr val="000000"/>
              </a:solidFill>
              <a:effectLst/>
              <a:uLnTx/>
              <a:uFillTx/>
              <a:ea typeface="+mn-ea"/>
              <a:cs typeface="+mn-cs"/>
            </a:endParaRPr>
          </a:p>
        </p:txBody>
      </p:sp>
      <p:cxnSp>
        <p:nvCxnSpPr>
          <p:cNvPr id="42" name="Straight Connector 41"/>
          <p:cNvCxnSpPr/>
          <p:nvPr/>
        </p:nvCxnSpPr>
        <p:spPr>
          <a:xfrm>
            <a:off x="2004730" y="5141215"/>
            <a:ext cx="2156829" cy="0"/>
          </a:xfrm>
          <a:prstGeom prst="line">
            <a:avLst/>
          </a:prstGeom>
          <a:noFill/>
          <a:ln w="12700" cap="flat" cmpd="sng" algn="ctr">
            <a:solidFill>
              <a:srgbClr val="26044C"/>
            </a:solidFill>
            <a:prstDash val="solid"/>
          </a:ln>
          <a:effectLst/>
        </p:spPr>
      </p:cxnSp>
      <p:cxnSp>
        <p:nvCxnSpPr>
          <p:cNvPr id="46" name="Straight Connector 45"/>
          <p:cNvCxnSpPr/>
          <p:nvPr/>
        </p:nvCxnSpPr>
        <p:spPr>
          <a:xfrm>
            <a:off x="4763737" y="5139647"/>
            <a:ext cx="1905000" cy="0"/>
          </a:xfrm>
          <a:prstGeom prst="line">
            <a:avLst/>
          </a:prstGeom>
          <a:noFill/>
          <a:ln w="12700" cap="flat" cmpd="sng" algn="ctr">
            <a:solidFill>
              <a:srgbClr val="26044C"/>
            </a:solidFill>
            <a:prstDash val="solid"/>
          </a:ln>
          <a:effectLst/>
        </p:spPr>
      </p:cxnSp>
      <p:sp>
        <p:nvSpPr>
          <p:cNvPr id="47" name="Rounded Rectangle 46"/>
          <p:cNvSpPr/>
          <p:nvPr/>
        </p:nvSpPr>
        <p:spPr>
          <a:xfrm>
            <a:off x="4763738" y="5221224"/>
            <a:ext cx="1905000" cy="655204"/>
          </a:xfrm>
          <a:prstGeom prst="roundRect">
            <a:avLst/>
          </a:prstGeom>
          <a:noFill/>
          <a:ln w="12700"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000000"/>
                </a:solidFill>
                <a:effectLst/>
                <a:uLnTx/>
                <a:uFillTx/>
                <a:ea typeface="+mn-ea"/>
                <a:cs typeface="+mn-cs"/>
              </a:rPr>
              <a:t>Information Provided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000000"/>
                </a:solidFill>
                <a:effectLst/>
                <a:uLnTx/>
                <a:uFillTx/>
                <a:ea typeface="+mn-ea"/>
                <a:cs typeface="+mn-cs"/>
              </a:rPr>
              <a:t>on Available Plans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000000"/>
                </a:solidFill>
                <a:effectLst/>
                <a:uLnTx/>
                <a:uFillTx/>
                <a:ea typeface="+mn-ea"/>
                <a:cs typeface="+mn-cs"/>
              </a:rPr>
              <a:t>for Comparison</a:t>
            </a:r>
            <a:endParaRPr kumimoji="0" lang="en-US" sz="1600" b="1" i="0" u="none" strike="noStrike" kern="0" cap="none" spc="0" normalizeH="0" baseline="0" noProof="0" dirty="0">
              <a:ln>
                <a:noFill/>
              </a:ln>
              <a:solidFill>
                <a:srgbClr val="000000"/>
              </a:solidFill>
              <a:effectLst/>
              <a:uLnTx/>
              <a:uFillTx/>
              <a:ea typeface="+mn-ea"/>
              <a:cs typeface="+mn-cs"/>
            </a:endParaRPr>
          </a:p>
        </p:txBody>
      </p:sp>
      <p:sp>
        <p:nvSpPr>
          <p:cNvPr id="48" name="Rounded Rectangle 47"/>
          <p:cNvSpPr/>
          <p:nvPr/>
        </p:nvSpPr>
        <p:spPr>
          <a:xfrm>
            <a:off x="7381601" y="5221224"/>
            <a:ext cx="1395337" cy="417576"/>
          </a:xfrm>
          <a:prstGeom prst="roundRect">
            <a:avLst/>
          </a:prstGeom>
          <a:noFill/>
          <a:ln w="12700"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000000"/>
                </a:solidFill>
                <a:effectLst/>
                <a:uLnTx/>
                <a:uFillTx/>
                <a:ea typeface="+mn-ea"/>
                <a:cs typeface="+mn-cs"/>
              </a:rPr>
              <a:t>Enrollment Into Selected Plan</a:t>
            </a:r>
            <a:endParaRPr kumimoji="0" lang="en-US" sz="1600" b="1" i="0" u="none" strike="noStrike" kern="0" cap="none" spc="0" normalizeH="0" baseline="0" noProof="0" dirty="0">
              <a:ln>
                <a:noFill/>
              </a:ln>
              <a:solidFill>
                <a:srgbClr val="000000"/>
              </a:solidFill>
              <a:effectLst/>
              <a:uLnTx/>
              <a:uFillTx/>
              <a:ea typeface="+mn-ea"/>
              <a:cs typeface="+mn-cs"/>
            </a:endParaRPr>
          </a:p>
        </p:txBody>
      </p:sp>
      <p:cxnSp>
        <p:nvCxnSpPr>
          <p:cNvPr id="49" name="Straight Connector 48"/>
          <p:cNvCxnSpPr/>
          <p:nvPr/>
        </p:nvCxnSpPr>
        <p:spPr>
          <a:xfrm>
            <a:off x="7342668" y="5141217"/>
            <a:ext cx="1395337" cy="0"/>
          </a:xfrm>
          <a:prstGeom prst="line">
            <a:avLst/>
          </a:prstGeom>
          <a:noFill/>
          <a:ln w="12700" cap="flat" cmpd="sng" algn="ctr">
            <a:solidFill>
              <a:srgbClr val="26044C"/>
            </a:solidFill>
            <a:prstDash val="solid"/>
          </a:ln>
          <a:effectLst/>
        </p:spPr>
      </p:cxnSp>
      <p:graphicFrame>
        <p:nvGraphicFramePr>
          <p:cNvPr id="52" name="Table 51"/>
          <p:cNvGraphicFramePr>
            <a:graphicFrameLocks noGrp="1"/>
          </p:cNvGraphicFramePr>
          <p:nvPr>
            <p:extLst>
              <p:ext uri="{D42A27DB-BD31-4B8C-83A1-F6EECF244321}">
                <p14:modId xmlns:p14="http://schemas.microsoft.com/office/powerpoint/2010/main" val="963636636"/>
              </p:ext>
            </p:extLst>
          </p:nvPr>
        </p:nvGraphicFramePr>
        <p:xfrm>
          <a:off x="4907956" y="2415540"/>
          <a:ext cx="1496397" cy="1089660"/>
        </p:xfrm>
        <a:graphic>
          <a:graphicData uri="http://schemas.openxmlformats.org/drawingml/2006/table">
            <a:tbl>
              <a:tblPr firstRow="1" bandRow="1"/>
              <a:tblGrid>
                <a:gridCol w="487003"/>
                <a:gridCol w="488336"/>
                <a:gridCol w="521058"/>
              </a:tblGrid>
              <a:tr h="2171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850" dirty="0" smtClean="0">
                          <a:solidFill>
                            <a:schemeClr val="bg1"/>
                          </a:solidFill>
                          <a:latin typeface="Meta Offc Pro" pitchFamily="34" charset="0"/>
                        </a:rPr>
                        <a:t>Plan A</a:t>
                      </a:r>
                      <a:endParaRPr lang="en-US" sz="850" dirty="0">
                        <a:solidFill>
                          <a:schemeClr val="bg1"/>
                        </a:solidFill>
                        <a:latin typeface="Meta Offc Pro" pitchFamily="34" charset="0"/>
                      </a:endParaRPr>
                    </a:p>
                  </a:txBody>
                  <a:tcPr anchor="b">
                    <a:lnL w="57150" cap="flat" cmpd="sng" algn="ctr">
                      <a:solidFill>
                        <a:srgbClr val="000000"/>
                      </a:solidFill>
                      <a:prstDash val="solid"/>
                      <a:round/>
                      <a:headEnd type="none" w="med" len="med"/>
                      <a:tailEnd type="none" w="med" len="med"/>
                    </a:lnL>
                    <a:lnR w="12700" cmpd="sng">
                      <a:noFill/>
                    </a:lnR>
                    <a:lnT w="57150" cap="flat" cmpd="sng" algn="ctr">
                      <a:solidFill>
                        <a:srgbClr val="000000"/>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850" dirty="0" smtClean="0">
                          <a:solidFill>
                            <a:schemeClr val="bg1"/>
                          </a:solidFill>
                          <a:latin typeface="Meta Offc Pro" pitchFamily="34" charset="0"/>
                        </a:rPr>
                        <a:t>Plan B</a:t>
                      </a:r>
                      <a:endParaRPr lang="en-US" sz="850" dirty="0">
                        <a:solidFill>
                          <a:schemeClr val="bg1"/>
                        </a:solidFill>
                        <a:latin typeface="Meta Offc Pro" pitchFamily="34" charset="0"/>
                      </a:endParaRPr>
                    </a:p>
                  </a:txBody>
                  <a:tcPr anchor="b">
                    <a:lnL w="12700" cmpd="sng">
                      <a:noFill/>
                    </a:lnL>
                    <a:lnR w="12700" cmpd="sng">
                      <a:noFill/>
                    </a:lnR>
                    <a:lnT w="57150" cap="flat" cmpd="sng" algn="ctr">
                      <a:solidFill>
                        <a:srgbClr val="000000"/>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850" dirty="0" smtClean="0">
                          <a:solidFill>
                            <a:schemeClr val="bg1"/>
                          </a:solidFill>
                          <a:latin typeface="Meta Offc Pro" pitchFamily="34" charset="0"/>
                        </a:rPr>
                        <a:t>Plan C</a:t>
                      </a:r>
                      <a:endParaRPr lang="en-US" sz="850" dirty="0">
                        <a:solidFill>
                          <a:schemeClr val="bg1"/>
                        </a:solidFill>
                        <a:latin typeface="Meta Offc Pro" pitchFamily="34" charset="0"/>
                      </a:endParaRPr>
                    </a:p>
                  </a:txBody>
                  <a:tcPr anchor="b">
                    <a:lnL w="12700" cmpd="sng">
                      <a:noFill/>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003466"/>
                    </a:solidFill>
                  </a:tcPr>
                </a:tc>
              </a:tr>
              <a:tr h="21717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57150" cap="flat" cmpd="sng" algn="ctr">
                      <a:solidFill>
                        <a:srgbClr val="000000"/>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03466">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3466">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700" b="1" dirty="0"/>
                    </a:p>
                  </a:txBody>
                  <a:tcPr>
                    <a:lnL w="12700" cmpd="sng">
                      <a:noFill/>
                    </a:lnL>
                    <a:lnR w="57150" cap="flat" cmpd="sng" algn="ctr">
                      <a:solidFill>
                        <a:srgbClr val="000000"/>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03466">
                        <a:tint val="40000"/>
                      </a:srgbClr>
                    </a:solidFill>
                  </a:tcPr>
                </a:tc>
              </a:tr>
              <a:tr h="21717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57150" cap="flat" cmpd="sng" algn="ctr">
                      <a:solidFill>
                        <a:srgbClr val="00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346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346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12700" cmpd="sng">
                      <a:noFill/>
                    </a:lnL>
                    <a:lnR w="5715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3466">
                        <a:tint val="20000"/>
                      </a:srgbClr>
                    </a:solidFill>
                  </a:tcPr>
                </a:tc>
              </a:tr>
              <a:tr h="21717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700" b="1"/>
                    </a:p>
                  </a:txBody>
                  <a:tcPr>
                    <a:lnL w="57150" cap="flat" cmpd="sng" algn="ctr">
                      <a:solidFill>
                        <a:srgbClr val="00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3466">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3466">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12700" cmpd="sng">
                      <a:noFill/>
                    </a:lnL>
                    <a:lnR w="5715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3466">
                        <a:tint val="40000"/>
                      </a:srgbClr>
                    </a:solidFill>
                  </a:tcPr>
                </a:tc>
              </a:tr>
              <a:tr h="21717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57150" cap="flat" cmpd="sng" algn="ctr">
                      <a:solidFill>
                        <a:srgbClr val="000000"/>
                      </a:solidFill>
                      <a:prstDash val="solid"/>
                      <a:round/>
                      <a:headEnd type="none" w="med" len="med"/>
                      <a:tailEnd type="none" w="med" len="med"/>
                    </a:lnL>
                    <a:lnR w="12700" cmpd="sng">
                      <a:noFill/>
                    </a:lnR>
                    <a:lnT w="12700" cmpd="sng">
                      <a:noFill/>
                    </a:lnT>
                    <a:lnB w="571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346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12700" cmpd="sng">
                      <a:noFill/>
                    </a:lnL>
                    <a:lnR w="12700" cmpd="sng">
                      <a:noFill/>
                    </a:lnR>
                    <a:lnT w="12700" cmpd="sng">
                      <a:noFill/>
                    </a:lnT>
                    <a:lnB w="571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3466">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b="1" kern="1200" dirty="0" smtClean="0">
                          <a:solidFill>
                            <a:schemeClr val="tx2">
                              <a:lumMod val="50000"/>
                            </a:schemeClr>
                          </a:solidFill>
                          <a:latin typeface="+mn-lt"/>
                          <a:ea typeface="+mn-ea"/>
                          <a:cs typeface="+mn-cs"/>
                          <a:sym typeface="Wingdings 2"/>
                        </a:rPr>
                        <a:t></a:t>
                      </a:r>
                      <a:endParaRPr lang="en-US" sz="700" b="1" kern="1200" dirty="0" smtClean="0">
                        <a:solidFill>
                          <a:schemeClr val="tx2">
                            <a:lumMod val="50000"/>
                          </a:schemeClr>
                        </a:solidFill>
                        <a:latin typeface="+mn-lt"/>
                        <a:ea typeface="+mn-ea"/>
                        <a:cs typeface="+mn-cs"/>
                      </a:endParaRPr>
                    </a:p>
                  </a:txBody>
                  <a:tcPr>
                    <a:lnL w="12700" cmpd="sng">
                      <a:noFill/>
                    </a:lnL>
                    <a:lnR w="57150" cap="flat" cmpd="sng" algn="ctr">
                      <a:solidFill>
                        <a:srgbClr val="000000"/>
                      </a:solidFill>
                      <a:prstDash val="solid"/>
                      <a:round/>
                      <a:headEnd type="none" w="med" len="med"/>
                      <a:tailEnd type="none" w="med" len="med"/>
                    </a:lnR>
                    <a:lnT w="12700" cmpd="sng">
                      <a:noFill/>
                    </a:lnT>
                    <a:lnB w="571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3466">
                        <a:tint val="20000"/>
                      </a:srgbClr>
                    </a:solidFill>
                  </a:tcPr>
                </a:tc>
              </a:tr>
            </a:tbl>
          </a:graphicData>
        </a:graphic>
      </p:graphicFrame>
      <p:grpSp>
        <p:nvGrpSpPr>
          <p:cNvPr id="64" name="Group 63"/>
          <p:cNvGrpSpPr/>
          <p:nvPr/>
        </p:nvGrpSpPr>
        <p:grpSpPr>
          <a:xfrm>
            <a:off x="7092084" y="2568459"/>
            <a:ext cx="1862653" cy="1012941"/>
            <a:chOff x="7281347" y="2568459"/>
            <a:chExt cx="1862653" cy="1012941"/>
          </a:xfrm>
        </p:grpSpPr>
        <p:sp>
          <p:nvSpPr>
            <p:cNvPr id="53" name="Rounded Rectangle 52"/>
            <p:cNvSpPr/>
            <p:nvPr/>
          </p:nvSpPr>
          <p:spPr>
            <a:xfrm>
              <a:off x="7391400" y="2568459"/>
              <a:ext cx="1676400" cy="1012941"/>
            </a:xfrm>
            <a:prstGeom prst="roundRect">
              <a:avLst/>
            </a:prstGeom>
            <a:solidFill>
              <a:srgbClr val="003466"/>
            </a:solidFill>
            <a:ln w="25400" cap="flat" cmpd="sng" algn="ctr">
              <a:solidFill>
                <a:srgbClr val="00346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ea typeface="+mn-ea"/>
                <a:cs typeface="+mn-cs"/>
              </a:endParaRPr>
            </a:p>
          </p:txBody>
        </p:sp>
        <p:pic>
          <p:nvPicPr>
            <p:cNvPr id="54" name="Picture 7" descr="C:\Users\JessicaS\AppData\Local\Microsoft\Windows\Temporary Internet Files\Content.IE5\38XCH2ST\MC90023839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7856" y="2590800"/>
              <a:ext cx="669344" cy="572534"/>
            </a:xfrm>
            <a:prstGeom prst="rect">
              <a:avLst/>
            </a:prstGeom>
            <a:noFill/>
            <a:extLst>
              <a:ext uri="{909E8E84-426E-40DD-AFC4-6F175D3DCCD1}">
                <a14:hiddenFill xmlns:a14="http://schemas.microsoft.com/office/drawing/2010/main">
                  <a:solidFill>
                    <a:srgbClr val="FFFFFF"/>
                  </a:solidFill>
                </a14:hiddenFill>
              </a:ext>
            </a:extLst>
          </p:spPr>
        </p:pic>
        <p:cxnSp>
          <p:nvCxnSpPr>
            <p:cNvPr id="55" name="Straight Connector 54"/>
            <p:cNvCxnSpPr/>
            <p:nvPr/>
          </p:nvCxnSpPr>
          <p:spPr>
            <a:xfrm>
              <a:off x="7281347" y="3265383"/>
              <a:ext cx="1862653" cy="11217"/>
            </a:xfrm>
            <a:prstGeom prst="line">
              <a:avLst/>
            </a:prstGeom>
            <a:noFill/>
            <a:ln w="38100" cap="flat" cmpd="sng" algn="ctr">
              <a:solidFill>
                <a:srgbClr val="FFFFFF"/>
              </a:solidFill>
              <a:prstDash val="solid"/>
            </a:ln>
            <a:effectLst/>
          </p:spPr>
        </p:cxnSp>
        <p:sp>
          <p:nvSpPr>
            <p:cNvPr id="56" name="TextBox 55"/>
            <p:cNvSpPr txBox="1"/>
            <p:nvPr/>
          </p:nvSpPr>
          <p:spPr>
            <a:xfrm>
              <a:off x="7772401" y="2590800"/>
              <a:ext cx="1219200"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600" i="0" u="none" strike="noStrike" kern="0" cap="none" spc="0" normalizeH="0" baseline="0" noProof="0" dirty="0" smtClean="0">
                  <a:ln>
                    <a:noFill/>
                  </a:ln>
                  <a:solidFill>
                    <a:srgbClr val="FFFFFF"/>
                  </a:solidFill>
                  <a:effectLst/>
                  <a:uLnTx/>
                  <a:uFillTx/>
                </a:rPr>
                <a:t>John Doe</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600" i="0" u="none" strike="noStrike" kern="0" cap="none" spc="0" normalizeH="0" baseline="0" noProof="0" dirty="0" smtClean="0">
                  <a:ln>
                    <a:noFill/>
                  </a:ln>
                  <a:solidFill>
                    <a:srgbClr val="FFFFFF"/>
                  </a:solidFill>
                  <a:effectLst/>
                  <a:uLnTx/>
                  <a:uFillTx/>
                </a:rPr>
                <a:t>123 Main Street</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600" i="0" u="none" strike="noStrike" kern="0" cap="none" spc="0" normalizeH="0" baseline="0" noProof="0" dirty="0" smtClean="0">
                  <a:ln>
                    <a:noFill/>
                  </a:ln>
                  <a:solidFill>
                    <a:srgbClr val="FFFFFF"/>
                  </a:solidFill>
                  <a:effectLst/>
                  <a:uLnTx/>
                  <a:uFillTx/>
                </a:rPr>
                <a:t>12345</a:t>
              </a:r>
            </a:p>
          </p:txBody>
        </p:sp>
      </p:grpSp>
      <p:sp>
        <p:nvSpPr>
          <p:cNvPr id="57" name="Down Arrow 56"/>
          <p:cNvSpPr/>
          <p:nvPr/>
        </p:nvSpPr>
        <p:spPr>
          <a:xfrm rot="16200000">
            <a:off x="6793766" y="2902082"/>
            <a:ext cx="217536" cy="226700"/>
          </a:xfrm>
          <a:prstGeom prst="downArrow">
            <a:avLst/>
          </a:prstGeom>
          <a:solidFill>
            <a:srgbClr val="000000"/>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ea typeface="+mn-ea"/>
              <a:cs typeface="+mn-cs"/>
            </a:endParaRPr>
          </a:p>
        </p:txBody>
      </p:sp>
      <p:grpSp>
        <p:nvGrpSpPr>
          <p:cNvPr id="65" name="Group 64"/>
          <p:cNvGrpSpPr/>
          <p:nvPr/>
        </p:nvGrpSpPr>
        <p:grpSpPr>
          <a:xfrm>
            <a:off x="1487137" y="1524000"/>
            <a:ext cx="2687375" cy="3048000"/>
            <a:chOff x="1732225" y="1524000"/>
            <a:chExt cx="2687375" cy="3048000"/>
          </a:xfrm>
        </p:grpSpPr>
        <p:cxnSp>
          <p:nvCxnSpPr>
            <p:cNvPr id="31" name="Straight Arrow Connector 30"/>
            <p:cNvCxnSpPr/>
            <p:nvPr/>
          </p:nvCxnSpPr>
          <p:spPr>
            <a:xfrm>
              <a:off x="1740299" y="3086685"/>
              <a:ext cx="804264" cy="0"/>
            </a:xfrm>
            <a:prstGeom prst="straightConnector1">
              <a:avLst/>
            </a:prstGeom>
            <a:noFill/>
            <a:ln w="38100" cap="flat" cmpd="sng" algn="ctr">
              <a:solidFill>
                <a:srgbClr val="000000"/>
              </a:solidFill>
              <a:prstDash val="solid"/>
              <a:tailEnd type="arrow"/>
            </a:ln>
            <a:effectLst/>
          </p:spPr>
        </p:cxnSp>
        <p:cxnSp>
          <p:nvCxnSpPr>
            <p:cNvPr id="32" name="Straight Arrow Connector 31"/>
            <p:cNvCxnSpPr/>
            <p:nvPr/>
          </p:nvCxnSpPr>
          <p:spPr>
            <a:xfrm flipV="1">
              <a:off x="1732225" y="2369681"/>
              <a:ext cx="810256" cy="607798"/>
            </a:xfrm>
            <a:prstGeom prst="straightConnector1">
              <a:avLst/>
            </a:prstGeom>
            <a:noFill/>
            <a:ln w="38100" cap="flat" cmpd="sng" algn="ctr">
              <a:solidFill>
                <a:srgbClr val="000000"/>
              </a:solidFill>
              <a:prstDash val="solid"/>
              <a:tailEnd type="arrow"/>
            </a:ln>
            <a:effectLst/>
          </p:spPr>
        </p:cxnSp>
        <p:cxnSp>
          <p:nvCxnSpPr>
            <p:cNvPr id="33" name="Straight Arrow Connector 32"/>
            <p:cNvCxnSpPr/>
            <p:nvPr/>
          </p:nvCxnSpPr>
          <p:spPr>
            <a:xfrm>
              <a:off x="1732225" y="3235431"/>
              <a:ext cx="750620" cy="505850"/>
            </a:xfrm>
            <a:prstGeom prst="straightConnector1">
              <a:avLst/>
            </a:prstGeom>
            <a:noFill/>
            <a:ln w="38100" cap="flat" cmpd="sng" algn="ctr">
              <a:solidFill>
                <a:srgbClr val="000000"/>
              </a:solidFill>
              <a:prstDash val="solid"/>
              <a:tailEnd type="arrow"/>
            </a:ln>
            <a:effectLst/>
          </p:spPr>
        </p:cxnSp>
        <p:sp>
          <p:nvSpPr>
            <p:cNvPr id="43" name="Rounded Rectangle 42"/>
            <p:cNvSpPr/>
            <p:nvPr/>
          </p:nvSpPr>
          <p:spPr>
            <a:xfrm>
              <a:off x="2625641" y="2216724"/>
              <a:ext cx="1489159" cy="305357"/>
            </a:xfrm>
            <a:prstGeom prst="roundRect">
              <a:avLst/>
            </a:prstGeom>
            <a:noFill/>
            <a:ln w="12700"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3466">
                      <a:lumMod val="50000"/>
                    </a:srgbClr>
                  </a:solidFill>
                  <a:effectLst/>
                  <a:uLnTx/>
                  <a:uFillTx/>
                  <a:ea typeface="+mn-ea"/>
                  <a:cs typeface="+mn-cs"/>
                </a:rPr>
                <a:t>Medicaid/CHIP</a:t>
              </a:r>
            </a:p>
          </p:txBody>
        </p:sp>
        <p:sp>
          <p:nvSpPr>
            <p:cNvPr id="44" name="Rounded Rectangle 43"/>
            <p:cNvSpPr/>
            <p:nvPr/>
          </p:nvSpPr>
          <p:spPr>
            <a:xfrm>
              <a:off x="2514600" y="4240708"/>
              <a:ext cx="1670324" cy="331292"/>
            </a:xfrm>
            <a:prstGeom prst="roundRect">
              <a:avLst/>
            </a:prstGeom>
            <a:noFill/>
            <a:ln w="12700"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3466">
                      <a:lumMod val="50000"/>
                    </a:srgbClr>
                  </a:solidFill>
                  <a:effectLst/>
                  <a:uLnTx/>
                  <a:uFillTx/>
                  <a:ea typeface="+mn-ea"/>
                  <a:cs typeface="+mn-cs"/>
                </a:rPr>
                <a:t>Unsubsidized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3466">
                      <a:lumMod val="50000"/>
                    </a:srgbClr>
                  </a:solidFill>
                  <a:effectLst/>
                  <a:uLnTx/>
                  <a:uFillTx/>
                  <a:ea typeface="+mn-ea"/>
                  <a:cs typeface="+mn-cs"/>
                </a:rPr>
                <a:t>Marketplace Coverage</a:t>
              </a:r>
            </a:p>
          </p:txBody>
        </p:sp>
        <p:sp>
          <p:nvSpPr>
            <p:cNvPr id="45" name="Rounded Rectangle 44"/>
            <p:cNvSpPr/>
            <p:nvPr/>
          </p:nvSpPr>
          <p:spPr>
            <a:xfrm>
              <a:off x="2397041" y="2999416"/>
              <a:ext cx="1946359" cy="437065"/>
            </a:xfrm>
            <a:prstGeom prst="roundRect">
              <a:avLst/>
            </a:prstGeom>
            <a:noFill/>
            <a:ln w="12700"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3466">
                      <a:lumMod val="50000"/>
                    </a:srgbClr>
                  </a:solidFill>
                  <a:effectLst/>
                  <a:uLnTx/>
                  <a:uFillTx/>
                  <a:ea typeface="+mn-ea"/>
                  <a:cs typeface="+mn-cs"/>
                </a:rPr>
                <a:t>Premium Tax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3466">
                      <a:lumMod val="50000"/>
                    </a:srgbClr>
                  </a:solidFill>
                  <a:effectLst/>
                  <a:uLnTx/>
                  <a:uFillTx/>
                  <a:ea typeface="+mn-ea"/>
                  <a:cs typeface="+mn-cs"/>
                </a:rPr>
                <a:t>Credits</a:t>
              </a:r>
            </a:p>
          </p:txBody>
        </p:sp>
        <p:sp>
          <p:nvSpPr>
            <p:cNvPr id="50" name="Right Brace 49"/>
            <p:cNvSpPr/>
            <p:nvPr/>
          </p:nvSpPr>
          <p:spPr>
            <a:xfrm>
              <a:off x="4038600" y="2673580"/>
              <a:ext cx="381000" cy="1862680"/>
            </a:xfrm>
            <a:prstGeom prst="rightBrace">
              <a:avLst>
                <a:gd name="adj1" fmla="val 147669"/>
                <a:gd name="adj2" fmla="val 49223"/>
              </a:avLst>
            </a:prstGeom>
            <a:noFill/>
            <a:ln w="127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a typeface="+mn-ea"/>
                <a:cs typeface="+mn-cs"/>
              </a:endParaRPr>
            </a:p>
          </p:txBody>
        </p:sp>
        <p:sp>
          <p:nvSpPr>
            <p:cNvPr id="58" name="Right Brace 57"/>
            <p:cNvSpPr/>
            <p:nvPr/>
          </p:nvSpPr>
          <p:spPr>
            <a:xfrm>
              <a:off x="4038600" y="1524000"/>
              <a:ext cx="293701" cy="931340"/>
            </a:xfrm>
            <a:prstGeom prst="rightBrace">
              <a:avLst>
                <a:gd name="adj1" fmla="val 147669"/>
                <a:gd name="adj2" fmla="val 49223"/>
              </a:avLst>
            </a:prstGeom>
            <a:noFill/>
            <a:ln w="12700" cap="flat" cmpd="sng" algn="ctr">
              <a:solidFill>
                <a:srgbClr val="00000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a typeface="+mn-ea"/>
                <a:cs typeface="+mn-cs"/>
              </a:endParaRPr>
            </a:p>
          </p:txBody>
        </p:sp>
        <p:pic>
          <p:nvPicPr>
            <p:cNvPr id="59" name="Picture 9"/>
            <p:cNvPicPr>
              <a:picLocks noChangeAspect="1" noChangeArrowheads="1"/>
            </p:cNvPicPr>
            <p:nvPr/>
          </p:nvPicPr>
          <p:blipFill rotWithShape="1">
            <a:blip r:embed="rId5">
              <a:extLst>
                <a:ext uri="{28A0092B-C50C-407E-A947-70E740481C1C}">
                  <a14:useLocalDpi xmlns:a14="http://schemas.microsoft.com/office/drawing/2010/main" val="0"/>
                </a:ext>
              </a:extLst>
            </a:blip>
            <a:srcRect b="82682"/>
            <a:stretch/>
          </p:blipFill>
          <p:spPr bwMode="auto">
            <a:xfrm>
              <a:off x="3124200" y="2803759"/>
              <a:ext cx="457835" cy="161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10" descr="C:\Users\JessicaS\AppData\Local\Microsoft\Windows\Temporary Internet Files\Content.IE5\3ULPKT0N\MC900326960[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87812" y="1748838"/>
              <a:ext cx="705117" cy="468443"/>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4" descr="https://encrypted-tbn1.gstatic.com/images?q=tbn:ANd9GcTW7c8YcDU7knRWI5RRXEa-33iUFoMYCRyZgLcYoOxmE2s_masj"/>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95771" y="3591163"/>
              <a:ext cx="372529" cy="375116"/>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9" descr="C:\Users\JessicaS\AppData\Local\Microsoft\Windows\Temporary Internet Files\Content.IE5\38XCH2ST\MC900433864[1].png"/>
            <p:cNvPicPr>
              <a:picLocks noChangeAspect="1" noChangeArrowheads="1"/>
            </p:cNvPicPr>
            <p:nvPr/>
          </p:nvPicPr>
          <p:blipFill>
            <a:blip r:embed="rId8" cstate="print">
              <a:duotone>
                <a:prstClr val="black"/>
                <a:srgbClr val="003466">
                  <a:tint val="45000"/>
                  <a:satMod val="400000"/>
                </a:srgbClr>
              </a:duotone>
              <a:extLst>
                <a:ext uri="{28A0092B-C50C-407E-A947-70E740481C1C}">
                  <a14:useLocalDpi xmlns:a14="http://schemas.microsoft.com/office/drawing/2010/main" val="0"/>
                </a:ext>
              </a:extLst>
            </a:blip>
            <a:srcRect/>
            <a:stretch>
              <a:fillRect/>
            </a:stretch>
          </p:blipFill>
          <p:spPr bwMode="auto">
            <a:xfrm>
              <a:off x="3064012" y="3707585"/>
              <a:ext cx="517388" cy="517388"/>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descr="Silhouette,Human,Signs &amp; Symbols,Icons,Technolog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 y="2438543"/>
            <a:ext cx="1182337" cy="1295257"/>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p:cNvCxnSpPr/>
          <p:nvPr/>
        </p:nvCxnSpPr>
        <p:spPr>
          <a:xfrm>
            <a:off x="228600" y="7620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3513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9" name="Content Placeholder 528"/>
          <p:cNvGraphicFramePr>
            <a:graphicFrameLocks noGrp="1"/>
          </p:cNvGraphicFramePr>
          <p:nvPr>
            <p:ph idx="1"/>
            <p:extLst>
              <p:ext uri="{D42A27DB-BD31-4B8C-83A1-F6EECF244321}">
                <p14:modId xmlns:p14="http://schemas.microsoft.com/office/powerpoint/2010/main" val="1602798718"/>
              </p:ext>
            </p:extLst>
          </p:nvPr>
        </p:nvGraphicFramePr>
        <p:xfrm>
          <a:off x="237170" y="1540876"/>
          <a:ext cx="4182430" cy="3945524"/>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p:cNvSpPr>
            <a:spLocks noGrp="1"/>
          </p:cNvSpPr>
          <p:nvPr>
            <p:ph type="title"/>
          </p:nvPr>
        </p:nvSpPr>
        <p:spPr>
          <a:xfrm>
            <a:off x="91440" y="76200"/>
            <a:ext cx="8961120" cy="914400"/>
          </a:xfrm>
        </p:spPr>
        <p:txBody>
          <a:bodyPr/>
          <a:lstStyle/>
          <a:p>
            <a:r>
              <a:rPr lang="en-US" sz="2200" dirty="0" smtClean="0">
                <a:solidFill>
                  <a:schemeClr val="tx1"/>
                </a:solidFill>
                <a:latin typeface="Arial" pitchFamily="34" charset="0"/>
                <a:cs typeface="Arial" pitchFamily="34" charset="0"/>
              </a:rPr>
              <a:t>10. Most Uninsured Hispanics are at Income Levels that Qualify for Medicaid Expansion or Subsidies</a:t>
            </a:r>
            <a:endParaRPr lang="en-US" sz="2200" dirty="0">
              <a:solidFill>
                <a:schemeClr val="tx1"/>
              </a:solidFill>
              <a:latin typeface="Arial" pitchFamily="34" charset="0"/>
              <a:cs typeface="Arial" pitchFamily="34" charset="0"/>
            </a:endParaRPr>
          </a:p>
        </p:txBody>
      </p:sp>
      <p:sp>
        <p:nvSpPr>
          <p:cNvPr id="556" name="TextBox 1063"/>
          <p:cNvSpPr txBox="1"/>
          <p:nvPr/>
        </p:nvSpPr>
        <p:spPr>
          <a:xfrm>
            <a:off x="2890060" y="3448547"/>
            <a:ext cx="1278513" cy="338554"/>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lgn="ctr"/>
            <a:r>
              <a:rPr lang="en-US" sz="1600" dirty="0" smtClean="0">
                <a:solidFill>
                  <a:schemeClr val="bg1"/>
                </a:solidFill>
                <a:latin typeface="+mn-lt"/>
              </a:rPr>
              <a:t>Uninsured</a:t>
            </a:r>
          </a:p>
        </p:txBody>
      </p:sp>
      <p:sp>
        <p:nvSpPr>
          <p:cNvPr id="557" name="TextBox 1063"/>
          <p:cNvSpPr txBox="1"/>
          <p:nvPr/>
        </p:nvSpPr>
        <p:spPr>
          <a:xfrm>
            <a:off x="1600200" y="4470053"/>
            <a:ext cx="1553867" cy="335476"/>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lgn="ctr"/>
            <a:r>
              <a:rPr lang="en-US" sz="1580" dirty="0" smtClean="0">
                <a:solidFill>
                  <a:schemeClr val="bg1"/>
                </a:solidFill>
                <a:latin typeface="+mn-lt"/>
              </a:rPr>
              <a:t>Medicaid*</a:t>
            </a:r>
          </a:p>
        </p:txBody>
      </p:sp>
      <p:sp>
        <p:nvSpPr>
          <p:cNvPr id="584" name="Right Brace 583"/>
          <p:cNvSpPr/>
          <p:nvPr/>
        </p:nvSpPr>
        <p:spPr>
          <a:xfrm>
            <a:off x="4345704" y="3181451"/>
            <a:ext cx="454896" cy="1923949"/>
          </a:xfrm>
          <a:prstGeom prst="rightBrace">
            <a:avLst>
              <a:gd name="adj1" fmla="val 147669"/>
              <a:gd name="adj2" fmla="val 49223"/>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6" name="Title 3"/>
          <p:cNvSpPr txBox="1">
            <a:spLocks/>
          </p:cNvSpPr>
          <p:nvPr/>
        </p:nvSpPr>
        <p:spPr bwMode="auto">
          <a:xfrm>
            <a:off x="-76200" y="1066800"/>
            <a:ext cx="5304223" cy="3220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2600" b="1" i="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pPr algn="ctr"/>
            <a:r>
              <a:rPr lang="en-US" sz="1600" dirty="0" smtClean="0">
                <a:latin typeface="+mn-lt"/>
              </a:rPr>
              <a:t>Health Insurance Status among the 49.2 Million                                 Non-Elderly Hispanics in the U.S.</a:t>
            </a:r>
          </a:p>
        </p:txBody>
      </p:sp>
      <p:sp>
        <p:nvSpPr>
          <p:cNvPr id="833" name="Rectangle 832"/>
          <p:cNvSpPr/>
          <p:nvPr/>
        </p:nvSpPr>
        <p:spPr>
          <a:xfrm>
            <a:off x="5105400" y="1019196"/>
            <a:ext cx="3642939" cy="584775"/>
          </a:xfrm>
          <a:prstGeom prst="rect">
            <a:avLst/>
          </a:prstGeom>
        </p:spPr>
        <p:txBody>
          <a:bodyPr wrap="square">
            <a:spAutoFit/>
          </a:bodyPr>
          <a:lstStyle/>
          <a:p>
            <a:pPr algn="ctr"/>
            <a:r>
              <a:rPr lang="en-US" sz="1600" b="1" dirty="0" smtClean="0"/>
              <a:t>15.5 Million Non Elderly Uninsured Hispanics By Income Level</a:t>
            </a:r>
            <a:endParaRPr lang="en-US" sz="1600" b="1" dirty="0"/>
          </a:p>
        </p:txBody>
      </p:sp>
      <p:grpSp>
        <p:nvGrpSpPr>
          <p:cNvPr id="865" name="Group 864"/>
          <p:cNvGrpSpPr/>
          <p:nvPr/>
        </p:nvGrpSpPr>
        <p:grpSpPr>
          <a:xfrm>
            <a:off x="5697013" y="1767942"/>
            <a:ext cx="175654" cy="332090"/>
            <a:chOff x="3654345" y="2923878"/>
            <a:chExt cx="890975" cy="1986999"/>
          </a:xfrm>
          <a:solidFill>
            <a:schemeClr val="bg1"/>
          </a:solidFill>
        </p:grpSpPr>
        <p:sp>
          <p:nvSpPr>
            <p:cNvPr id="866" name="Oval 865"/>
            <p:cNvSpPr/>
            <p:nvPr/>
          </p:nvSpPr>
          <p:spPr>
            <a:xfrm>
              <a:off x="3939816" y="2923878"/>
              <a:ext cx="320040" cy="320040"/>
            </a:xfrm>
            <a:prstGeom prst="ellipse">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sp>
          <p:nvSpPr>
            <p:cNvPr id="867" name="Rounded Rectangle 866"/>
            <p:cNvSpPr/>
            <p:nvPr/>
          </p:nvSpPr>
          <p:spPr>
            <a:xfrm>
              <a:off x="3899017" y="3975391"/>
              <a:ext cx="182880" cy="935486"/>
            </a:xfrm>
            <a:prstGeom prst="roundRect">
              <a:avLst>
                <a:gd name="adj" fmla="val 50000"/>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sp>
          <p:nvSpPr>
            <p:cNvPr id="868" name="Rounded Rectangle 867"/>
            <p:cNvSpPr/>
            <p:nvPr/>
          </p:nvSpPr>
          <p:spPr>
            <a:xfrm>
              <a:off x="4118571" y="3975391"/>
              <a:ext cx="182880" cy="935486"/>
            </a:xfrm>
            <a:prstGeom prst="roundRect">
              <a:avLst>
                <a:gd name="adj" fmla="val 50000"/>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sp>
          <p:nvSpPr>
            <p:cNvPr id="869" name="Round Same Side Corner Rectangle 868"/>
            <p:cNvSpPr/>
            <p:nvPr/>
          </p:nvSpPr>
          <p:spPr>
            <a:xfrm>
              <a:off x="3781110" y="3303696"/>
              <a:ext cx="637455" cy="256031"/>
            </a:xfrm>
            <a:prstGeom prst="round2SameRect">
              <a:avLst>
                <a:gd name="adj1" fmla="val 50000"/>
                <a:gd name="adj2" fmla="val 0"/>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grpSp>
          <p:nvGrpSpPr>
            <p:cNvPr id="870" name="Group 869"/>
            <p:cNvGrpSpPr/>
            <p:nvPr/>
          </p:nvGrpSpPr>
          <p:grpSpPr>
            <a:xfrm>
              <a:off x="3654345" y="3333672"/>
              <a:ext cx="890975" cy="712285"/>
              <a:chOff x="3654345" y="3350339"/>
              <a:chExt cx="890975" cy="712285"/>
            </a:xfrm>
            <a:grpFill/>
          </p:grpSpPr>
          <p:sp>
            <p:nvSpPr>
              <p:cNvPr id="872" name="Rounded Rectangle 871"/>
              <p:cNvSpPr/>
              <p:nvPr/>
            </p:nvSpPr>
            <p:spPr>
              <a:xfrm rot="17700000" flipH="1">
                <a:off x="3380498" y="3624186"/>
                <a:ext cx="712285" cy="164591"/>
              </a:xfrm>
              <a:prstGeom prst="roundRect">
                <a:avLst>
                  <a:gd name="adj" fmla="val 50000"/>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sp>
            <p:nvSpPr>
              <p:cNvPr id="873" name="Rounded Rectangle 872"/>
              <p:cNvSpPr/>
              <p:nvPr/>
            </p:nvSpPr>
            <p:spPr>
              <a:xfrm rot="3900000">
                <a:off x="4106882" y="3624185"/>
                <a:ext cx="712284" cy="164592"/>
              </a:xfrm>
              <a:prstGeom prst="roundRect">
                <a:avLst>
                  <a:gd name="adj" fmla="val 50000"/>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grpSp>
        <p:sp>
          <p:nvSpPr>
            <p:cNvPr id="871" name="Rounded Rectangle 870"/>
            <p:cNvSpPr/>
            <p:nvPr/>
          </p:nvSpPr>
          <p:spPr>
            <a:xfrm>
              <a:off x="3898619" y="3339864"/>
              <a:ext cx="402435" cy="858307"/>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grpSp>
      <p:sp>
        <p:nvSpPr>
          <p:cNvPr id="874" name="Rectangle 873"/>
          <p:cNvSpPr/>
          <p:nvPr/>
        </p:nvSpPr>
        <p:spPr>
          <a:xfrm>
            <a:off x="7412001" y="2128468"/>
            <a:ext cx="1274799" cy="438582"/>
          </a:xfrm>
          <a:prstGeom prst="rect">
            <a:avLst/>
          </a:prstGeom>
        </p:spPr>
        <p:txBody>
          <a:bodyPr wrap="square">
            <a:spAutoFit/>
          </a:bodyPr>
          <a:lstStyle/>
          <a:p>
            <a:pPr algn="ctr"/>
            <a:r>
              <a:rPr lang="en-US" sz="1130" b="1" dirty="0" smtClean="0"/>
              <a:t>≤138% FPL </a:t>
            </a:r>
          </a:p>
          <a:p>
            <a:pPr algn="ctr"/>
            <a:r>
              <a:rPr lang="en-US" sz="1130" b="1" dirty="0" smtClean="0"/>
              <a:t>Medicaid (57%)</a:t>
            </a:r>
            <a:endParaRPr lang="en-US" sz="1130" b="1" dirty="0"/>
          </a:p>
        </p:txBody>
      </p:sp>
      <p:grpSp>
        <p:nvGrpSpPr>
          <p:cNvPr id="875" name="Group 874"/>
          <p:cNvGrpSpPr/>
          <p:nvPr/>
        </p:nvGrpSpPr>
        <p:grpSpPr>
          <a:xfrm>
            <a:off x="7965196" y="1767942"/>
            <a:ext cx="201872" cy="344223"/>
            <a:chOff x="3654352" y="2923878"/>
            <a:chExt cx="890968" cy="1986999"/>
          </a:xfrm>
          <a:solidFill>
            <a:schemeClr val="accent3"/>
          </a:solidFill>
        </p:grpSpPr>
        <p:sp>
          <p:nvSpPr>
            <p:cNvPr id="876" name="Oval 875"/>
            <p:cNvSpPr/>
            <p:nvPr/>
          </p:nvSpPr>
          <p:spPr>
            <a:xfrm>
              <a:off x="3939817" y="2923878"/>
              <a:ext cx="320039" cy="3200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1400"/>
            </a:p>
          </p:txBody>
        </p:sp>
        <p:sp>
          <p:nvSpPr>
            <p:cNvPr id="877" name="Rounded Rectangle 876"/>
            <p:cNvSpPr/>
            <p:nvPr/>
          </p:nvSpPr>
          <p:spPr>
            <a:xfrm>
              <a:off x="3899017" y="3975391"/>
              <a:ext cx="182880" cy="93548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1400"/>
            </a:p>
          </p:txBody>
        </p:sp>
        <p:sp>
          <p:nvSpPr>
            <p:cNvPr id="878" name="Rounded Rectangle 877"/>
            <p:cNvSpPr/>
            <p:nvPr/>
          </p:nvSpPr>
          <p:spPr>
            <a:xfrm>
              <a:off x="4118571" y="3975391"/>
              <a:ext cx="182880" cy="93548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1400"/>
            </a:p>
          </p:txBody>
        </p:sp>
        <p:sp>
          <p:nvSpPr>
            <p:cNvPr id="879" name="Rounded Rectangle 878"/>
            <p:cNvSpPr/>
            <p:nvPr/>
          </p:nvSpPr>
          <p:spPr>
            <a:xfrm>
              <a:off x="3898619" y="3475015"/>
              <a:ext cx="402434" cy="73098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1400"/>
            </a:p>
          </p:txBody>
        </p:sp>
        <p:sp>
          <p:nvSpPr>
            <p:cNvPr id="880" name="Round Same Side Corner Rectangle 879"/>
            <p:cNvSpPr/>
            <p:nvPr/>
          </p:nvSpPr>
          <p:spPr>
            <a:xfrm>
              <a:off x="3781109" y="3303697"/>
              <a:ext cx="637454" cy="256032"/>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1400"/>
            </a:p>
          </p:txBody>
        </p:sp>
        <p:grpSp>
          <p:nvGrpSpPr>
            <p:cNvPr id="881" name="Group 880"/>
            <p:cNvGrpSpPr/>
            <p:nvPr/>
          </p:nvGrpSpPr>
          <p:grpSpPr>
            <a:xfrm>
              <a:off x="3654352" y="3333672"/>
              <a:ext cx="890968" cy="712284"/>
              <a:chOff x="3654352" y="3350339"/>
              <a:chExt cx="890968" cy="712284"/>
            </a:xfrm>
            <a:grpFill/>
          </p:grpSpPr>
          <p:sp>
            <p:nvSpPr>
              <p:cNvPr id="882" name="Rounded Rectangle 881"/>
              <p:cNvSpPr/>
              <p:nvPr/>
            </p:nvSpPr>
            <p:spPr>
              <a:xfrm rot="17700000" flipH="1">
                <a:off x="3380506" y="3624185"/>
                <a:ext cx="712284" cy="16459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1400"/>
              </a:p>
            </p:txBody>
          </p:sp>
          <p:sp>
            <p:nvSpPr>
              <p:cNvPr id="883" name="Rounded Rectangle 882"/>
              <p:cNvSpPr/>
              <p:nvPr/>
            </p:nvSpPr>
            <p:spPr>
              <a:xfrm rot="3900000">
                <a:off x="4106882" y="3624185"/>
                <a:ext cx="712284" cy="16459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1400"/>
              </a:p>
            </p:txBody>
          </p:sp>
        </p:grpSp>
      </p:grpSp>
      <p:grpSp>
        <p:nvGrpSpPr>
          <p:cNvPr id="884" name="Group 883"/>
          <p:cNvGrpSpPr/>
          <p:nvPr/>
        </p:nvGrpSpPr>
        <p:grpSpPr>
          <a:xfrm>
            <a:off x="6791374" y="1767942"/>
            <a:ext cx="171303" cy="360906"/>
            <a:chOff x="5287084" y="2926861"/>
            <a:chExt cx="792991" cy="1970728"/>
          </a:xfrm>
          <a:solidFill>
            <a:schemeClr val="tx2"/>
          </a:solidFill>
        </p:grpSpPr>
        <p:sp>
          <p:nvSpPr>
            <p:cNvPr id="885" name="Oval 884"/>
            <p:cNvSpPr/>
            <p:nvPr/>
          </p:nvSpPr>
          <p:spPr>
            <a:xfrm>
              <a:off x="5523559" y="2926861"/>
              <a:ext cx="320040" cy="32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grpSp>
          <p:nvGrpSpPr>
            <p:cNvPr id="886" name="Group 885"/>
            <p:cNvGrpSpPr/>
            <p:nvPr/>
          </p:nvGrpSpPr>
          <p:grpSpPr>
            <a:xfrm>
              <a:off x="5508901" y="4114392"/>
              <a:ext cx="349356" cy="783197"/>
              <a:chOff x="5351796" y="5908768"/>
              <a:chExt cx="349356" cy="783197"/>
            </a:xfrm>
            <a:grpFill/>
          </p:grpSpPr>
          <p:sp>
            <p:nvSpPr>
              <p:cNvPr id="892" name="Rounded Rectangle 891"/>
              <p:cNvSpPr/>
              <p:nvPr/>
            </p:nvSpPr>
            <p:spPr>
              <a:xfrm>
                <a:off x="5351796" y="5908768"/>
                <a:ext cx="146304" cy="78319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sp>
            <p:nvSpPr>
              <p:cNvPr id="893" name="Rounded Rectangle 892"/>
              <p:cNvSpPr/>
              <p:nvPr/>
            </p:nvSpPr>
            <p:spPr>
              <a:xfrm>
                <a:off x="5554848" y="5908768"/>
                <a:ext cx="146304" cy="78319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grpSp>
        <p:sp>
          <p:nvSpPr>
            <p:cNvPr id="887" name="Trapezoid 886"/>
            <p:cNvSpPr/>
            <p:nvPr/>
          </p:nvSpPr>
          <p:spPr>
            <a:xfrm>
              <a:off x="5340195" y="3459869"/>
              <a:ext cx="686768" cy="884395"/>
            </a:xfrm>
            <a:prstGeom prst="trapezoid">
              <a:avLst>
                <a:gd name="adj" fmla="val 253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sp>
          <p:nvSpPr>
            <p:cNvPr id="888" name="Rounded Rectangle 887"/>
            <p:cNvSpPr/>
            <p:nvPr/>
          </p:nvSpPr>
          <p:spPr>
            <a:xfrm>
              <a:off x="5427132" y="3342174"/>
              <a:ext cx="512895" cy="21755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grpSp>
          <p:nvGrpSpPr>
            <p:cNvPr id="889" name="Group 888"/>
            <p:cNvGrpSpPr/>
            <p:nvPr/>
          </p:nvGrpSpPr>
          <p:grpSpPr>
            <a:xfrm>
              <a:off x="5287084" y="3357795"/>
              <a:ext cx="792991" cy="712285"/>
              <a:chOff x="5287084" y="3357795"/>
              <a:chExt cx="792991" cy="712285"/>
            </a:xfrm>
            <a:grpFill/>
          </p:grpSpPr>
          <p:sp>
            <p:nvSpPr>
              <p:cNvPr id="890" name="Rounded Rectangle 889"/>
              <p:cNvSpPr/>
              <p:nvPr/>
            </p:nvSpPr>
            <p:spPr>
              <a:xfrm rot="17700000" flipH="1">
                <a:off x="4994949" y="3649930"/>
                <a:ext cx="712285" cy="12801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sp>
            <p:nvSpPr>
              <p:cNvPr id="891" name="Rounded Rectangle 890"/>
              <p:cNvSpPr/>
              <p:nvPr/>
            </p:nvSpPr>
            <p:spPr>
              <a:xfrm rot="3900000">
                <a:off x="5659924" y="3649930"/>
                <a:ext cx="712285" cy="12801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a:p>
            </p:txBody>
          </p:sp>
        </p:grpSp>
      </p:grpSp>
      <p:sp>
        <p:nvSpPr>
          <p:cNvPr id="894" name="Rectangle 893"/>
          <p:cNvSpPr/>
          <p:nvPr/>
        </p:nvSpPr>
        <p:spPr>
          <a:xfrm>
            <a:off x="6324600" y="2128468"/>
            <a:ext cx="1228310" cy="438582"/>
          </a:xfrm>
          <a:prstGeom prst="rect">
            <a:avLst/>
          </a:prstGeom>
        </p:spPr>
        <p:txBody>
          <a:bodyPr wrap="square">
            <a:spAutoFit/>
          </a:bodyPr>
          <a:lstStyle/>
          <a:p>
            <a:pPr algn="ctr"/>
            <a:r>
              <a:rPr lang="en-US" sz="1130" b="1" dirty="0" smtClean="0"/>
              <a:t>139-399% FPL </a:t>
            </a:r>
          </a:p>
          <a:p>
            <a:pPr algn="ctr"/>
            <a:r>
              <a:rPr lang="en-US" sz="1130" b="1" dirty="0" smtClean="0"/>
              <a:t>Subsidies (38%)</a:t>
            </a:r>
            <a:endParaRPr lang="en-US" sz="1130" b="1" dirty="0"/>
          </a:p>
        </p:txBody>
      </p:sp>
      <p:sp>
        <p:nvSpPr>
          <p:cNvPr id="895" name="Rectangle 894"/>
          <p:cNvSpPr/>
          <p:nvPr/>
        </p:nvSpPr>
        <p:spPr>
          <a:xfrm>
            <a:off x="5334000" y="2128468"/>
            <a:ext cx="969214" cy="438582"/>
          </a:xfrm>
          <a:prstGeom prst="rect">
            <a:avLst/>
          </a:prstGeom>
        </p:spPr>
        <p:txBody>
          <a:bodyPr wrap="square">
            <a:spAutoFit/>
          </a:bodyPr>
          <a:lstStyle/>
          <a:p>
            <a:pPr algn="ctr"/>
            <a:r>
              <a:rPr lang="en-US" sz="1130" b="1" dirty="0" smtClean="0"/>
              <a:t>≥</a:t>
            </a:r>
            <a:r>
              <a:rPr lang="en-US" sz="1130" b="1" dirty="0"/>
              <a:t>400% </a:t>
            </a:r>
            <a:r>
              <a:rPr lang="en-US" sz="1130" b="1" dirty="0" smtClean="0"/>
              <a:t>FPL </a:t>
            </a:r>
          </a:p>
          <a:p>
            <a:pPr algn="ctr"/>
            <a:r>
              <a:rPr lang="en-US" sz="1130" b="1" dirty="0" smtClean="0"/>
              <a:t>(</a:t>
            </a:r>
            <a:r>
              <a:rPr lang="en-US" sz="1130" b="1" dirty="0"/>
              <a:t>5</a:t>
            </a:r>
            <a:r>
              <a:rPr lang="en-US" sz="1130" b="1" dirty="0" smtClean="0"/>
              <a:t>%)</a:t>
            </a:r>
            <a:endParaRPr lang="en-US" sz="1130" b="1" dirty="0"/>
          </a:p>
        </p:txBody>
      </p:sp>
      <p:sp>
        <p:nvSpPr>
          <p:cNvPr id="569" name="Rectangle 568"/>
          <p:cNvSpPr/>
          <p:nvPr/>
        </p:nvSpPr>
        <p:spPr>
          <a:xfrm>
            <a:off x="6649594" y="3785047"/>
            <a:ext cx="152807" cy="19510"/>
          </a:xfrm>
          <a:prstGeom prst="rect">
            <a:avLst/>
          </a:prstGeom>
          <a:solidFill>
            <a:srgbClr val="FFFFFF"/>
          </a:solidFill>
          <a:ln w="254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sp>
        <p:nvSpPr>
          <p:cNvPr id="721" name="Rectangle 720"/>
          <p:cNvSpPr/>
          <p:nvPr/>
        </p:nvSpPr>
        <p:spPr>
          <a:xfrm>
            <a:off x="5722210" y="3222151"/>
            <a:ext cx="135878" cy="6503"/>
          </a:xfrm>
          <a:prstGeom prst="rect">
            <a:avLst/>
          </a:prstGeom>
          <a:solidFill>
            <a:srgbClr val="FFFFFF"/>
          </a:solidFill>
          <a:ln w="254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sp>
        <p:nvSpPr>
          <p:cNvPr id="722" name="Rectangle 721"/>
          <p:cNvSpPr/>
          <p:nvPr/>
        </p:nvSpPr>
        <p:spPr>
          <a:xfrm>
            <a:off x="5406650" y="3216069"/>
            <a:ext cx="152807" cy="19510"/>
          </a:xfrm>
          <a:prstGeom prst="rect">
            <a:avLst/>
          </a:prstGeom>
          <a:solidFill>
            <a:srgbClr val="FFFFFF"/>
          </a:solidFill>
          <a:ln w="254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sp>
        <p:nvSpPr>
          <p:cNvPr id="723" name="Rectangle 722"/>
          <p:cNvSpPr/>
          <p:nvPr/>
        </p:nvSpPr>
        <p:spPr>
          <a:xfrm>
            <a:off x="5696020" y="2629924"/>
            <a:ext cx="135878" cy="6503"/>
          </a:xfrm>
          <a:prstGeom prst="rect">
            <a:avLst/>
          </a:prstGeom>
          <a:solidFill>
            <a:srgbClr val="FFFFFF"/>
          </a:solidFill>
          <a:ln w="254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sp>
        <p:nvSpPr>
          <p:cNvPr id="724" name="Rectangle 723"/>
          <p:cNvSpPr/>
          <p:nvPr/>
        </p:nvSpPr>
        <p:spPr>
          <a:xfrm>
            <a:off x="5380461" y="2623842"/>
            <a:ext cx="152807" cy="19510"/>
          </a:xfrm>
          <a:prstGeom prst="rect">
            <a:avLst/>
          </a:prstGeom>
          <a:solidFill>
            <a:srgbClr val="FFFFFF"/>
          </a:solidFill>
          <a:ln w="254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sp>
        <p:nvSpPr>
          <p:cNvPr id="725" name="Rectangle 724"/>
          <p:cNvSpPr/>
          <p:nvPr/>
        </p:nvSpPr>
        <p:spPr>
          <a:xfrm>
            <a:off x="7990857" y="4076319"/>
            <a:ext cx="152807" cy="19510"/>
          </a:xfrm>
          <a:prstGeom prst="rect">
            <a:avLst/>
          </a:prstGeom>
          <a:solidFill>
            <a:srgbClr val="FFFFFF"/>
          </a:solidFill>
          <a:ln w="254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sp>
        <p:nvSpPr>
          <p:cNvPr id="726" name="Rectangle 725"/>
          <p:cNvSpPr/>
          <p:nvPr/>
        </p:nvSpPr>
        <p:spPr>
          <a:xfrm>
            <a:off x="6683522" y="3212986"/>
            <a:ext cx="152807" cy="19510"/>
          </a:xfrm>
          <a:prstGeom prst="rect">
            <a:avLst/>
          </a:prstGeom>
          <a:solidFill>
            <a:srgbClr val="FFFFFF"/>
          </a:solidFill>
          <a:ln w="254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sp>
        <p:nvSpPr>
          <p:cNvPr id="727" name="Rectangle 726"/>
          <p:cNvSpPr/>
          <p:nvPr/>
        </p:nvSpPr>
        <p:spPr>
          <a:xfrm>
            <a:off x="6032963" y="3218899"/>
            <a:ext cx="152807" cy="19510"/>
          </a:xfrm>
          <a:prstGeom prst="rect">
            <a:avLst/>
          </a:prstGeom>
          <a:solidFill>
            <a:srgbClr val="FFFFFF"/>
          </a:solidFill>
          <a:ln w="254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sp>
        <p:nvSpPr>
          <p:cNvPr id="804" name="Rectangle 803"/>
          <p:cNvSpPr/>
          <p:nvPr/>
        </p:nvSpPr>
        <p:spPr>
          <a:xfrm>
            <a:off x="6049311" y="2647125"/>
            <a:ext cx="135878" cy="6503"/>
          </a:xfrm>
          <a:prstGeom prst="rect">
            <a:avLst/>
          </a:prstGeom>
          <a:solidFill>
            <a:srgbClr val="FFFFFF"/>
          </a:solidFill>
          <a:ln w="127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sp>
        <p:nvSpPr>
          <p:cNvPr id="805" name="Rectangle 804"/>
          <p:cNvSpPr/>
          <p:nvPr/>
        </p:nvSpPr>
        <p:spPr>
          <a:xfrm>
            <a:off x="5733752" y="2641044"/>
            <a:ext cx="152807" cy="19510"/>
          </a:xfrm>
          <a:prstGeom prst="rect">
            <a:avLst/>
          </a:prstGeom>
          <a:solidFill>
            <a:srgbClr val="FFFFFF"/>
          </a:solidFill>
          <a:ln w="12700" cap="flat" cmpd="sng" algn="ctr">
            <a:solidFill>
              <a:srgbClr val="FFFFFF"/>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ea typeface="+mn-ea"/>
              <a:cs typeface="+mn-cs"/>
            </a:endParaRPr>
          </a:p>
        </p:txBody>
      </p:sp>
      <p:cxnSp>
        <p:nvCxnSpPr>
          <p:cNvPr id="552" name="Straight Connector 551"/>
          <p:cNvCxnSpPr/>
          <p:nvPr/>
        </p:nvCxnSpPr>
        <p:spPr>
          <a:xfrm>
            <a:off x="205296" y="9906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29" name="Content Placeholder 528"/>
          <p:cNvGraphicFramePr>
            <a:graphicFrameLocks noGrp="1"/>
          </p:cNvGraphicFramePr>
          <p:nvPr>
            <p:ph sz="quarter" idx="12"/>
            <p:extLst>
              <p:ext uri="{D42A27DB-BD31-4B8C-83A1-F6EECF244321}">
                <p14:modId xmlns:p14="http://schemas.microsoft.com/office/powerpoint/2010/main" val="2179803563"/>
              </p:ext>
            </p:extLst>
          </p:nvPr>
        </p:nvGraphicFramePr>
        <p:xfrm>
          <a:off x="91440" y="1645920"/>
          <a:ext cx="4191000" cy="4338638"/>
        </p:xfrm>
        <a:graphic>
          <a:graphicData uri="http://schemas.openxmlformats.org/drawingml/2006/chart">
            <c:chart xmlns:c="http://schemas.openxmlformats.org/drawingml/2006/chart" xmlns:r="http://schemas.openxmlformats.org/officeDocument/2006/relationships" r:id="rId3"/>
          </a:graphicData>
        </a:graphic>
      </p:graphicFrame>
      <p:sp>
        <p:nvSpPr>
          <p:cNvPr id="630" name="TextBox 1063"/>
          <p:cNvSpPr txBox="1"/>
          <p:nvPr/>
        </p:nvSpPr>
        <p:spPr>
          <a:xfrm>
            <a:off x="889610" y="2490969"/>
            <a:ext cx="2438400" cy="584775"/>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r>
              <a:rPr lang="en-US" sz="1600" dirty="0" smtClean="0">
                <a:solidFill>
                  <a:srgbClr val="000000"/>
                </a:solidFill>
                <a:latin typeface="Calibri"/>
              </a:rPr>
              <a:t>Employer-Sponsored </a:t>
            </a:r>
          </a:p>
          <a:p>
            <a:r>
              <a:rPr lang="en-US" sz="1600" dirty="0" smtClean="0">
                <a:solidFill>
                  <a:srgbClr val="000000"/>
                </a:solidFill>
                <a:latin typeface="Calibri"/>
              </a:rPr>
              <a:t>Coverage/Other Private</a:t>
            </a:r>
          </a:p>
        </p:txBody>
      </p:sp>
      <p:sp>
        <p:nvSpPr>
          <p:cNvPr id="631" name="TextBox 1063"/>
          <p:cNvSpPr txBox="1"/>
          <p:nvPr/>
        </p:nvSpPr>
        <p:spPr>
          <a:xfrm>
            <a:off x="2869820" y="3859439"/>
            <a:ext cx="1278513" cy="338554"/>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r>
              <a:rPr lang="en-US" sz="1600" dirty="0" smtClean="0">
                <a:solidFill>
                  <a:srgbClr val="FFFFFF"/>
                </a:solidFill>
                <a:latin typeface="Calibri"/>
              </a:rPr>
              <a:t>Uninsured</a:t>
            </a:r>
          </a:p>
        </p:txBody>
      </p:sp>
      <p:sp>
        <p:nvSpPr>
          <p:cNvPr id="632" name="TextBox 1063"/>
          <p:cNvSpPr txBox="1"/>
          <p:nvPr/>
        </p:nvSpPr>
        <p:spPr>
          <a:xfrm>
            <a:off x="868828" y="4030802"/>
            <a:ext cx="1346810" cy="578620"/>
          </a:xfrm>
          <a:prstGeom prst="rect">
            <a:avLst/>
          </a:prstGeom>
          <a:noFill/>
        </p:spPr>
        <p:txBody>
          <a:bodyPr wrap="square" rtlCol="0">
            <a:spAutoFit/>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r>
              <a:rPr lang="en-US" sz="1580" dirty="0" smtClean="0">
                <a:solidFill>
                  <a:srgbClr val="FFFFFF"/>
                </a:solidFill>
                <a:latin typeface="Calibri"/>
              </a:rPr>
              <a:t>Medicaid/ Other Public</a:t>
            </a:r>
          </a:p>
        </p:txBody>
      </p:sp>
      <p:grpSp>
        <p:nvGrpSpPr>
          <p:cNvPr id="634" name="Group 633"/>
          <p:cNvGrpSpPr/>
          <p:nvPr/>
        </p:nvGrpSpPr>
        <p:grpSpPr>
          <a:xfrm>
            <a:off x="5370626" y="4353337"/>
            <a:ext cx="582545" cy="550396"/>
            <a:chOff x="3654352" y="2923878"/>
            <a:chExt cx="1782870" cy="1986999"/>
          </a:xfrm>
          <a:solidFill>
            <a:srgbClr val="0070C0"/>
          </a:solidFill>
        </p:grpSpPr>
        <p:grpSp>
          <p:nvGrpSpPr>
            <p:cNvPr id="635" name="Group 634"/>
            <p:cNvGrpSpPr/>
            <p:nvPr/>
          </p:nvGrpSpPr>
          <p:grpSpPr>
            <a:xfrm>
              <a:off x="3654352" y="2923878"/>
              <a:ext cx="890968" cy="1986999"/>
              <a:chOff x="3654352" y="2923878"/>
              <a:chExt cx="890968" cy="1986999"/>
            </a:xfrm>
            <a:grpFill/>
          </p:grpSpPr>
          <p:sp>
            <p:nvSpPr>
              <p:cNvPr id="646" name="Oval 645"/>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47" name="Rounded Rectangle 646"/>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48" name="Rounded Rectangle 647"/>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49" name="Rounded Rectangle 648"/>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50" name="Round Same Side Corner Rectangle 649"/>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51" name="Group 650"/>
              <p:cNvGrpSpPr/>
              <p:nvPr/>
            </p:nvGrpSpPr>
            <p:grpSpPr>
              <a:xfrm>
                <a:off x="3654352" y="3333672"/>
                <a:ext cx="890968" cy="712284"/>
                <a:chOff x="3654352" y="3350339"/>
                <a:chExt cx="890968" cy="712284"/>
              </a:xfrm>
              <a:grpFill/>
            </p:grpSpPr>
            <p:sp>
              <p:nvSpPr>
                <p:cNvPr id="652" name="Rounded Rectangle 651"/>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53" name="Rounded Rectangle 652"/>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636" name="Group 635"/>
            <p:cNvGrpSpPr/>
            <p:nvPr/>
          </p:nvGrpSpPr>
          <p:grpSpPr>
            <a:xfrm>
              <a:off x="4644231" y="2940149"/>
              <a:ext cx="792991" cy="1970728"/>
              <a:chOff x="5287084" y="2926861"/>
              <a:chExt cx="792991" cy="1970728"/>
            </a:xfrm>
            <a:grpFill/>
          </p:grpSpPr>
          <p:sp>
            <p:nvSpPr>
              <p:cNvPr id="637" name="Oval 636"/>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38" name="Group 637"/>
              <p:cNvGrpSpPr/>
              <p:nvPr/>
            </p:nvGrpSpPr>
            <p:grpSpPr>
              <a:xfrm>
                <a:off x="5508901" y="4114392"/>
                <a:ext cx="349356" cy="783197"/>
                <a:chOff x="5351796" y="5908768"/>
                <a:chExt cx="349356" cy="783197"/>
              </a:xfrm>
              <a:grpFill/>
            </p:grpSpPr>
            <p:sp>
              <p:nvSpPr>
                <p:cNvPr id="644" name="Rounded Rectangle 643"/>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45" name="Rounded Rectangle 644"/>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639" name="Trapezoid 638"/>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40" name="Rounded Rectangle 639"/>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41" name="Group 640"/>
              <p:cNvGrpSpPr/>
              <p:nvPr/>
            </p:nvGrpSpPr>
            <p:grpSpPr>
              <a:xfrm>
                <a:off x="5287084" y="3357795"/>
                <a:ext cx="792991" cy="712285"/>
                <a:chOff x="5287084" y="3357795"/>
                <a:chExt cx="792991" cy="712285"/>
              </a:xfrm>
              <a:grpFill/>
            </p:grpSpPr>
            <p:sp>
              <p:nvSpPr>
                <p:cNvPr id="642" name="Rounded Rectangle 641"/>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43" name="Rounded Rectangle 642"/>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654" name="Group 653"/>
          <p:cNvGrpSpPr/>
          <p:nvPr/>
        </p:nvGrpSpPr>
        <p:grpSpPr>
          <a:xfrm>
            <a:off x="5989803" y="4352776"/>
            <a:ext cx="582545" cy="550396"/>
            <a:chOff x="3654352" y="2923878"/>
            <a:chExt cx="1782870" cy="1986999"/>
          </a:xfrm>
          <a:solidFill>
            <a:srgbClr val="0070C0"/>
          </a:solidFill>
        </p:grpSpPr>
        <p:grpSp>
          <p:nvGrpSpPr>
            <p:cNvPr id="655" name="Group 654"/>
            <p:cNvGrpSpPr/>
            <p:nvPr/>
          </p:nvGrpSpPr>
          <p:grpSpPr>
            <a:xfrm>
              <a:off x="3654352" y="2923878"/>
              <a:ext cx="890968" cy="1986999"/>
              <a:chOff x="3654352" y="2923878"/>
              <a:chExt cx="890968" cy="1986999"/>
            </a:xfrm>
            <a:grpFill/>
          </p:grpSpPr>
          <p:sp>
            <p:nvSpPr>
              <p:cNvPr id="666" name="Oval 665"/>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67" name="Rounded Rectangle 666"/>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68" name="Rounded Rectangle 667"/>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69" name="Rounded Rectangle 668"/>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70" name="Round Same Side Corner Rectangle 669"/>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71" name="Group 670"/>
              <p:cNvGrpSpPr/>
              <p:nvPr/>
            </p:nvGrpSpPr>
            <p:grpSpPr>
              <a:xfrm>
                <a:off x="3654352" y="3333672"/>
                <a:ext cx="890968" cy="712284"/>
                <a:chOff x="3654352" y="3350339"/>
                <a:chExt cx="890968" cy="712284"/>
              </a:xfrm>
              <a:grpFill/>
            </p:grpSpPr>
            <p:sp>
              <p:nvSpPr>
                <p:cNvPr id="672" name="Rounded Rectangle 671"/>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73" name="Rounded Rectangle 672"/>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656" name="Group 655"/>
            <p:cNvGrpSpPr/>
            <p:nvPr/>
          </p:nvGrpSpPr>
          <p:grpSpPr>
            <a:xfrm>
              <a:off x="4644231" y="2940149"/>
              <a:ext cx="792991" cy="1970728"/>
              <a:chOff x="5287084" y="2926861"/>
              <a:chExt cx="792991" cy="1970728"/>
            </a:xfrm>
            <a:grpFill/>
          </p:grpSpPr>
          <p:sp>
            <p:nvSpPr>
              <p:cNvPr id="657" name="Oval 656"/>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58" name="Group 657"/>
              <p:cNvGrpSpPr/>
              <p:nvPr/>
            </p:nvGrpSpPr>
            <p:grpSpPr>
              <a:xfrm>
                <a:off x="5508901" y="4114392"/>
                <a:ext cx="349356" cy="783197"/>
                <a:chOff x="5351796" y="5908768"/>
                <a:chExt cx="349356" cy="783197"/>
              </a:xfrm>
              <a:grpFill/>
            </p:grpSpPr>
            <p:sp>
              <p:nvSpPr>
                <p:cNvPr id="664" name="Rounded Rectangle 663"/>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65" name="Rounded Rectangle 664"/>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659" name="Trapezoid 658"/>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60" name="Rounded Rectangle 659"/>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61" name="Group 660"/>
              <p:cNvGrpSpPr/>
              <p:nvPr/>
            </p:nvGrpSpPr>
            <p:grpSpPr>
              <a:xfrm>
                <a:off x="5287084" y="3357795"/>
                <a:ext cx="792991" cy="712285"/>
                <a:chOff x="5287084" y="3357795"/>
                <a:chExt cx="792991" cy="712285"/>
              </a:xfrm>
              <a:grpFill/>
            </p:grpSpPr>
            <p:sp>
              <p:nvSpPr>
                <p:cNvPr id="662" name="Rounded Rectangle 661"/>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63" name="Rounded Rectangle 662"/>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674" name="Group 673"/>
          <p:cNvGrpSpPr/>
          <p:nvPr/>
        </p:nvGrpSpPr>
        <p:grpSpPr>
          <a:xfrm>
            <a:off x="6619750" y="4346991"/>
            <a:ext cx="582545" cy="550396"/>
            <a:chOff x="3654352" y="2923878"/>
            <a:chExt cx="1782870" cy="1986999"/>
          </a:xfrm>
          <a:solidFill>
            <a:srgbClr val="0070C0"/>
          </a:solidFill>
        </p:grpSpPr>
        <p:grpSp>
          <p:nvGrpSpPr>
            <p:cNvPr id="675" name="Group 674"/>
            <p:cNvGrpSpPr/>
            <p:nvPr/>
          </p:nvGrpSpPr>
          <p:grpSpPr>
            <a:xfrm>
              <a:off x="3654352" y="2923878"/>
              <a:ext cx="890968" cy="1986999"/>
              <a:chOff x="3654352" y="2923878"/>
              <a:chExt cx="890968" cy="1986999"/>
            </a:xfrm>
            <a:grpFill/>
          </p:grpSpPr>
          <p:sp>
            <p:nvSpPr>
              <p:cNvPr id="686" name="Oval 685"/>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87" name="Rounded Rectangle 686"/>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88" name="Rounded Rectangle 687"/>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89" name="Rounded Rectangle 688"/>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90" name="Round Same Side Corner Rectangle 689"/>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91" name="Group 690"/>
              <p:cNvGrpSpPr/>
              <p:nvPr/>
            </p:nvGrpSpPr>
            <p:grpSpPr>
              <a:xfrm>
                <a:off x="3654352" y="3333672"/>
                <a:ext cx="890968" cy="712284"/>
                <a:chOff x="3654352" y="3350339"/>
                <a:chExt cx="890968" cy="712284"/>
              </a:xfrm>
              <a:grpFill/>
            </p:grpSpPr>
            <p:sp>
              <p:nvSpPr>
                <p:cNvPr id="692" name="Rounded Rectangle 691"/>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93" name="Rounded Rectangle 692"/>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676" name="Group 675"/>
            <p:cNvGrpSpPr/>
            <p:nvPr/>
          </p:nvGrpSpPr>
          <p:grpSpPr>
            <a:xfrm>
              <a:off x="4644231" y="2940149"/>
              <a:ext cx="792991" cy="1970728"/>
              <a:chOff x="5287084" y="2926861"/>
              <a:chExt cx="792991" cy="1970728"/>
            </a:xfrm>
            <a:grpFill/>
          </p:grpSpPr>
          <p:sp>
            <p:nvSpPr>
              <p:cNvPr id="677" name="Oval 676"/>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78" name="Group 677"/>
              <p:cNvGrpSpPr/>
              <p:nvPr/>
            </p:nvGrpSpPr>
            <p:grpSpPr>
              <a:xfrm>
                <a:off x="5508901" y="4114392"/>
                <a:ext cx="349356" cy="783197"/>
                <a:chOff x="5351796" y="5908768"/>
                <a:chExt cx="349356" cy="783197"/>
              </a:xfrm>
              <a:grpFill/>
            </p:grpSpPr>
            <p:sp>
              <p:nvSpPr>
                <p:cNvPr id="684" name="Rounded Rectangle 683"/>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85" name="Rounded Rectangle 684"/>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679" name="Trapezoid 678"/>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80" name="Rounded Rectangle 679"/>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81" name="Group 680"/>
              <p:cNvGrpSpPr/>
              <p:nvPr/>
            </p:nvGrpSpPr>
            <p:grpSpPr>
              <a:xfrm>
                <a:off x="5287084" y="3357795"/>
                <a:ext cx="792991" cy="712285"/>
                <a:chOff x="5287084" y="3357795"/>
                <a:chExt cx="792991" cy="712285"/>
              </a:xfrm>
              <a:grpFill/>
            </p:grpSpPr>
            <p:sp>
              <p:nvSpPr>
                <p:cNvPr id="682" name="Rounded Rectangle 681"/>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83" name="Rounded Rectangle 682"/>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733" name="Group 732"/>
          <p:cNvGrpSpPr/>
          <p:nvPr/>
        </p:nvGrpSpPr>
        <p:grpSpPr>
          <a:xfrm>
            <a:off x="7871164" y="4346430"/>
            <a:ext cx="582544" cy="550396"/>
            <a:chOff x="3654352" y="2923878"/>
            <a:chExt cx="1782870" cy="1986999"/>
          </a:xfrm>
          <a:solidFill>
            <a:schemeClr val="accent3"/>
          </a:solidFill>
        </p:grpSpPr>
        <p:grpSp>
          <p:nvGrpSpPr>
            <p:cNvPr id="734" name="Group 733"/>
            <p:cNvGrpSpPr/>
            <p:nvPr/>
          </p:nvGrpSpPr>
          <p:grpSpPr>
            <a:xfrm>
              <a:off x="3654352" y="2923878"/>
              <a:ext cx="890968" cy="1986999"/>
              <a:chOff x="3654352" y="2923878"/>
              <a:chExt cx="890968" cy="1986999"/>
            </a:xfrm>
            <a:grpFill/>
          </p:grpSpPr>
          <p:sp>
            <p:nvSpPr>
              <p:cNvPr id="745" name="Oval 744"/>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46" name="Rounded Rectangle 745"/>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47" name="Rounded Rectangle 746"/>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48" name="Rounded Rectangle 747"/>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49" name="Round Same Side Corner Rectangle 748"/>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50" name="Group 749"/>
              <p:cNvGrpSpPr/>
              <p:nvPr/>
            </p:nvGrpSpPr>
            <p:grpSpPr>
              <a:xfrm>
                <a:off x="3654352" y="3333672"/>
                <a:ext cx="890968" cy="712284"/>
                <a:chOff x="3654352" y="3350339"/>
                <a:chExt cx="890968" cy="712284"/>
              </a:xfrm>
              <a:grpFill/>
            </p:grpSpPr>
            <p:sp>
              <p:nvSpPr>
                <p:cNvPr id="751" name="Rounded Rectangle 750"/>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52" name="Rounded Rectangle 751"/>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735" name="Group 734"/>
            <p:cNvGrpSpPr/>
            <p:nvPr/>
          </p:nvGrpSpPr>
          <p:grpSpPr>
            <a:xfrm>
              <a:off x="4644231" y="2940149"/>
              <a:ext cx="792991" cy="1970728"/>
              <a:chOff x="5287084" y="2926861"/>
              <a:chExt cx="792991" cy="1970728"/>
            </a:xfrm>
            <a:grpFill/>
          </p:grpSpPr>
          <p:sp>
            <p:nvSpPr>
              <p:cNvPr id="736" name="Oval 735"/>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37" name="Group 736"/>
              <p:cNvGrpSpPr/>
              <p:nvPr/>
            </p:nvGrpSpPr>
            <p:grpSpPr>
              <a:xfrm>
                <a:off x="5508901" y="4114392"/>
                <a:ext cx="349354" cy="783197"/>
                <a:chOff x="5351796" y="5908768"/>
                <a:chExt cx="349354" cy="783197"/>
              </a:xfrm>
              <a:grpFill/>
            </p:grpSpPr>
            <p:sp>
              <p:nvSpPr>
                <p:cNvPr id="743" name="Rounded Rectangle 742"/>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44" name="Rounded Rectangle 743"/>
                <p:cNvSpPr/>
                <p:nvPr/>
              </p:nvSpPr>
              <p:spPr>
                <a:xfrm>
                  <a:off x="5554845" y="5908768"/>
                  <a:ext cx="146305"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738" name="Trapezoid 737"/>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39" name="Rounded Rectangle 738"/>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40" name="Group 739"/>
              <p:cNvGrpSpPr/>
              <p:nvPr/>
            </p:nvGrpSpPr>
            <p:grpSpPr>
              <a:xfrm>
                <a:off x="5287084" y="3357795"/>
                <a:ext cx="792991" cy="712285"/>
                <a:chOff x="5287084" y="3357795"/>
                <a:chExt cx="792991" cy="712285"/>
              </a:xfrm>
              <a:grpFill/>
            </p:grpSpPr>
            <p:sp>
              <p:nvSpPr>
                <p:cNvPr id="741" name="Rounded Rectangle 740"/>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42" name="Rounded Rectangle 741"/>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753" name="Group 752"/>
          <p:cNvGrpSpPr/>
          <p:nvPr/>
        </p:nvGrpSpPr>
        <p:grpSpPr>
          <a:xfrm>
            <a:off x="5381063" y="4912655"/>
            <a:ext cx="582545" cy="550396"/>
            <a:chOff x="3654352" y="2923878"/>
            <a:chExt cx="1782870" cy="1986999"/>
          </a:xfrm>
          <a:solidFill>
            <a:schemeClr val="accent3"/>
          </a:solidFill>
        </p:grpSpPr>
        <p:grpSp>
          <p:nvGrpSpPr>
            <p:cNvPr id="754" name="Group 753"/>
            <p:cNvGrpSpPr/>
            <p:nvPr/>
          </p:nvGrpSpPr>
          <p:grpSpPr>
            <a:xfrm>
              <a:off x="3654352" y="2923878"/>
              <a:ext cx="890968" cy="1986999"/>
              <a:chOff x="3654352" y="2923878"/>
              <a:chExt cx="890968" cy="1986999"/>
            </a:xfrm>
            <a:grpFill/>
          </p:grpSpPr>
          <p:sp>
            <p:nvSpPr>
              <p:cNvPr id="765" name="Oval 764"/>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66" name="Rounded Rectangle 765"/>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67" name="Rounded Rectangle 766"/>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68" name="Rounded Rectangle 767"/>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69" name="Round Same Side Corner Rectangle 768"/>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70" name="Group 769"/>
              <p:cNvGrpSpPr/>
              <p:nvPr/>
            </p:nvGrpSpPr>
            <p:grpSpPr>
              <a:xfrm>
                <a:off x="3654352" y="3333672"/>
                <a:ext cx="890968" cy="712284"/>
                <a:chOff x="3654352" y="3350339"/>
                <a:chExt cx="890968" cy="712284"/>
              </a:xfrm>
              <a:grpFill/>
            </p:grpSpPr>
            <p:sp>
              <p:nvSpPr>
                <p:cNvPr id="771" name="Rounded Rectangle 770"/>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72" name="Rounded Rectangle 771"/>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755" name="Group 754"/>
            <p:cNvGrpSpPr/>
            <p:nvPr/>
          </p:nvGrpSpPr>
          <p:grpSpPr>
            <a:xfrm>
              <a:off x="4644231" y="2940149"/>
              <a:ext cx="792991" cy="1970728"/>
              <a:chOff x="5287084" y="2926861"/>
              <a:chExt cx="792991" cy="1970728"/>
            </a:xfrm>
            <a:grpFill/>
          </p:grpSpPr>
          <p:sp>
            <p:nvSpPr>
              <p:cNvPr id="756" name="Oval 755"/>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57" name="Group 756"/>
              <p:cNvGrpSpPr/>
              <p:nvPr/>
            </p:nvGrpSpPr>
            <p:grpSpPr>
              <a:xfrm>
                <a:off x="5508901" y="4114392"/>
                <a:ext cx="349356" cy="783197"/>
                <a:chOff x="5351796" y="5908768"/>
                <a:chExt cx="349356" cy="783197"/>
              </a:xfrm>
              <a:grpFill/>
            </p:grpSpPr>
            <p:sp>
              <p:nvSpPr>
                <p:cNvPr id="763" name="Rounded Rectangle 762"/>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64" name="Rounded Rectangle 763"/>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758" name="Trapezoid 757"/>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59" name="Rounded Rectangle 758"/>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60" name="Group 759"/>
              <p:cNvGrpSpPr/>
              <p:nvPr/>
            </p:nvGrpSpPr>
            <p:grpSpPr>
              <a:xfrm>
                <a:off x="5287084" y="3357795"/>
                <a:ext cx="792991" cy="712285"/>
                <a:chOff x="5287084" y="3357795"/>
                <a:chExt cx="792991" cy="712285"/>
              </a:xfrm>
              <a:grpFill/>
            </p:grpSpPr>
            <p:sp>
              <p:nvSpPr>
                <p:cNvPr id="761" name="Rounded Rectangle 760"/>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62" name="Rounded Rectangle 761"/>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773" name="Group 772"/>
          <p:cNvGrpSpPr/>
          <p:nvPr/>
        </p:nvGrpSpPr>
        <p:grpSpPr>
          <a:xfrm>
            <a:off x="6000240" y="4912094"/>
            <a:ext cx="582545" cy="550396"/>
            <a:chOff x="3654352" y="2923878"/>
            <a:chExt cx="1782870" cy="1986999"/>
          </a:xfrm>
          <a:solidFill>
            <a:schemeClr val="accent3"/>
          </a:solidFill>
        </p:grpSpPr>
        <p:grpSp>
          <p:nvGrpSpPr>
            <p:cNvPr id="774" name="Group 773"/>
            <p:cNvGrpSpPr/>
            <p:nvPr/>
          </p:nvGrpSpPr>
          <p:grpSpPr>
            <a:xfrm>
              <a:off x="3654352" y="2923878"/>
              <a:ext cx="890968" cy="1986999"/>
              <a:chOff x="3654352" y="2923878"/>
              <a:chExt cx="890968" cy="1986999"/>
            </a:xfrm>
            <a:grpFill/>
          </p:grpSpPr>
          <p:sp>
            <p:nvSpPr>
              <p:cNvPr id="785" name="Oval 784"/>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86" name="Rounded Rectangle 785"/>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87" name="Rounded Rectangle 786"/>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88" name="Rounded Rectangle 787"/>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89" name="Round Same Side Corner Rectangle 788"/>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91" name="Group 790"/>
              <p:cNvGrpSpPr/>
              <p:nvPr/>
            </p:nvGrpSpPr>
            <p:grpSpPr>
              <a:xfrm>
                <a:off x="3654352" y="3333672"/>
                <a:ext cx="890968" cy="712284"/>
                <a:chOff x="3654352" y="3350339"/>
                <a:chExt cx="890968" cy="712284"/>
              </a:xfrm>
              <a:grpFill/>
            </p:grpSpPr>
            <p:sp>
              <p:nvSpPr>
                <p:cNvPr id="792" name="Rounded Rectangle 791"/>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93" name="Rounded Rectangle 792"/>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775" name="Group 774"/>
            <p:cNvGrpSpPr/>
            <p:nvPr/>
          </p:nvGrpSpPr>
          <p:grpSpPr>
            <a:xfrm>
              <a:off x="4644231" y="2940149"/>
              <a:ext cx="792991" cy="1970728"/>
              <a:chOff x="5287084" y="2926861"/>
              <a:chExt cx="792991" cy="1970728"/>
            </a:xfrm>
            <a:grpFill/>
          </p:grpSpPr>
          <p:sp>
            <p:nvSpPr>
              <p:cNvPr id="776" name="Oval 775"/>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77" name="Group 776"/>
              <p:cNvGrpSpPr/>
              <p:nvPr/>
            </p:nvGrpSpPr>
            <p:grpSpPr>
              <a:xfrm>
                <a:off x="5508901" y="4114392"/>
                <a:ext cx="349356" cy="783197"/>
                <a:chOff x="5351796" y="5908768"/>
                <a:chExt cx="349356" cy="783197"/>
              </a:xfrm>
              <a:grpFill/>
            </p:grpSpPr>
            <p:sp>
              <p:nvSpPr>
                <p:cNvPr id="783" name="Rounded Rectangle 782"/>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84" name="Rounded Rectangle 783"/>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778" name="Trapezoid 777"/>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79" name="Rounded Rectangle 778"/>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80" name="Group 779"/>
              <p:cNvGrpSpPr/>
              <p:nvPr/>
            </p:nvGrpSpPr>
            <p:grpSpPr>
              <a:xfrm>
                <a:off x="5287084" y="3357795"/>
                <a:ext cx="792991" cy="712285"/>
                <a:chOff x="5287084" y="3357795"/>
                <a:chExt cx="792991" cy="712285"/>
              </a:xfrm>
              <a:grpFill/>
            </p:grpSpPr>
            <p:sp>
              <p:nvSpPr>
                <p:cNvPr id="781" name="Rounded Rectangle 780"/>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782" name="Rounded Rectangle 781"/>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794" name="Group 793"/>
          <p:cNvGrpSpPr/>
          <p:nvPr/>
        </p:nvGrpSpPr>
        <p:grpSpPr>
          <a:xfrm>
            <a:off x="6630188" y="4906309"/>
            <a:ext cx="582545" cy="550396"/>
            <a:chOff x="3654352" y="2923878"/>
            <a:chExt cx="1782870" cy="1986999"/>
          </a:xfrm>
          <a:solidFill>
            <a:schemeClr val="accent3"/>
          </a:solidFill>
        </p:grpSpPr>
        <p:grpSp>
          <p:nvGrpSpPr>
            <p:cNvPr id="795" name="Group 794"/>
            <p:cNvGrpSpPr/>
            <p:nvPr/>
          </p:nvGrpSpPr>
          <p:grpSpPr>
            <a:xfrm>
              <a:off x="3654352" y="2923878"/>
              <a:ext cx="890968" cy="1986999"/>
              <a:chOff x="3654352" y="2923878"/>
              <a:chExt cx="890968" cy="1986999"/>
            </a:xfrm>
            <a:grpFill/>
          </p:grpSpPr>
          <p:sp>
            <p:nvSpPr>
              <p:cNvPr id="824" name="Oval 823"/>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25" name="Rounded Rectangle 824"/>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26" name="Rounded Rectangle 825"/>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27" name="Rounded Rectangle 826"/>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28" name="Round Same Side Corner Rectangle 827"/>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829" name="Group 828"/>
              <p:cNvGrpSpPr/>
              <p:nvPr/>
            </p:nvGrpSpPr>
            <p:grpSpPr>
              <a:xfrm>
                <a:off x="3654352" y="3333672"/>
                <a:ext cx="890968" cy="712284"/>
                <a:chOff x="3654352" y="3350339"/>
                <a:chExt cx="890968" cy="712284"/>
              </a:xfrm>
              <a:grpFill/>
            </p:grpSpPr>
            <p:sp>
              <p:nvSpPr>
                <p:cNvPr id="840" name="Rounded Rectangle 839"/>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41" name="Rounded Rectangle 840"/>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796" name="Group 795"/>
            <p:cNvGrpSpPr/>
            <p:nvPr/>
          </p:nvGrpSpPr>
          <p:grpSpPr>
            <a:xfrm>
              <a:off x="4644231" y="2940149"/>
              <a:ext cx="792991" cy="1970728"/>
              <a:chOff x="5287084" y="2926861"/>
              <a:chExt cx="792991" cy="1970728"/>
            </a:xfrm>
            <a:grpFill/>
          </p:grpSpPr>
          <p:sp>
            <p:nvSpPr>
              <p:cNvPr id="797" name="Oval 796"/>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798" name="Group 797"/>
              <p:cNvGrpSpPr/>
              <p:nvPr/>
            </p:nvGrpSpPr>
            <p:grpSpPr>
              <a:xfrm>
                <a:off x="5508901" y="4114392"/>
                <a:ext cx="349356" cy="783197"/>
                <a:chOff x="5351796" y="5908768"/>
                <a:chExt cx="349356" cy="783197"/>
              </a:xfrm>
              <a:grpFill/>
            </p:grpSpPr>
            <p:sp>
              <p:nvSpPr>
                <p:cNvPr id="822" name="Rounded Rectangle 821"/>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23" name="Rounded Rectangle 822"/>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799" name="Trapezoid 798"/>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00" name="Rounded Rectangle 799"/>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803" name="Group 802"/>
              <p:cNvGrpSpPr/>
              <p:nvPr/>
            </p:nvGrpSpPr>
            <p:grpSpPr>
              <a:xfrm>
                <a:off x="5287084" y="3357795"/>
                <a:ext cx="792991" cy="712285"/>
                <a:chOff x="5287084" y="3357795"/>
                <a:chExt cx="792991" cy="712285"/>
              </a:xfrm>
              <a:grpFill/>
            </p:grpSpPr>
            <p:sp>
              <p:nvSpPr>
                <p:cNvPr id="810" name="Rounded Rectangle 809"/>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12" name="Rounded Rectangle 811"/>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842" name="Group 841"/>
          <p:cNvGrpSpPr/>
          <p:nvPr/>
        </p:nvGrpSpPr>
        <p:grpSpPr>
          <a:xfrm>
            <a:off x="7259954" y="4905748"/>
            <a:ext cx="582545" cy="550396"/>
            <a:chOff x="3654352" y="2923878"/>
            <a:chExt cx="1782870" cy="1986999"/>
          </a:xfrm>
          <a:solidFill>
            <a:schemeClr val="accent3"/>
          </a:solidFill>
        </p:grpSpPr>
        <p:grpSp>
          <p:nvGrpSpPr>
            <p:cNvPr id="843" name="Group 842"/>
            <p:cNvGrpSpPr/>
            <p:nvPr/>
          </p:nvGrpSpPr>
          <p:grpSpPr>
            <a:xfrm>
              <a:off x="3654352" y="2923878"/>
              <a:ext cx="890968" cy="1986999"/>
              <a:chOff x="3654352" y="2923878"/>
              <a:chExt cx="890968" cy="1986999"/>
            </a:xfrm>
            <a:grpFill/>
          </p:grpSpPr>
          <p:sp>
            <p:nvSpPr>
              <p:cNvPr id="950" name="Oval 949"/>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51" name="Rounded Rectangle 950"/>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52" name="Rounded Rectangle 951"/>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53" name="Rounded Rectangle 952"/>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54" name="Round Same Side Corner Rectangle 953"/>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013" name="Group 1012"/>
              <p:cNvGrpSpPr/>
              <p:nvPr/>
            </p:nvGrpSpPr>
            <p:grpSpPr>
              <a:xfrm>
                <a:off x="3654352" y="3333672"/>
                <a:ext cx="890968" cy="712284"/>
                <a:chOff x="3654352" y="3350339"/>
                <a:chExt cx="890968" cy="712284"/>
              </a:xfrm>
              <a:grpFill/>
            </p:grpSpPr>
            <p:sp>
              <p:nvSpPr>
                <p:cNvPr id="1014" name="Rounded Rectangle 1013"/>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015" name="Rounded Rectangle 1014"/>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844" name="Group 843"/>
            <p:cNvGrpSpPr/>
            <p:nvPr/>
          </p:nvGrpSpPr>
          <p:grpSpPr>
            <a:xfrm>
              <a:off x="4644231" y="2940149"/>
              <a:ext cx="792991" cy="1970728"/>
              <a:chOff x="5287084" y="2926861"/>
              <a:chExt cx="792991" cy="1970728"/>
            </a:xfrm>
            <a:grpFill/>
          </p:grpSpPr>
          <p:sp>
            <p:nvSpPr>
              <p:cNvPr id="845" name="Oval 844"/>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846" name="Group 845"/>
              <p:cNvGrpSpPr/>
              <p:nvPr/>
            </p:nvGrpSpPr>
            <p:grpSpPr>
              <a:xfrm>
                <a:off x="5508901" y="4114392"/>
                <a:ext cx="349356" cy="783197"/>
                <a:chOff x="5351796" y="5908768"/>
                <a:chExt cx="349356" cy="783197"/>
              </a:xfrm>
              <a:grpFill/>
            </p:grpSpPr>
            <p:sp>
              <p:nvSpPr>
                <p:cNvPr id="948" name="Rounded Rectangle 947"/>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49" name="Rounded Rectangle 948"/>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847" name="Trapezoid 846"/>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48" name="Rounded Rectangle 847"/>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849" name="Group 848"/>
              <p:cNvGrpSpPr/>
              <p:nvPr/>
            </p:nvGrpSpPr>
            <p:grpSpPr>
              <a:xfrm>
                <a:off x="5287084" y="3357795"/>
                <a:ext cx="792991" cy="712285"/>
                <a:chOff x="5287084" y="3357795"/>
                <a:chExt cx="792991" cy="712285"/>
              </a:xfrm>
              <a:grpFill/>
            </p:grpSpPr>
            <p:sp>
              <p:nvSpPr>
                <p:cNvPr id="946" name="Rounded Rectangle 945"/>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47" name="Rounded Rectangle 946"/>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1016" name="Group 1015"/>
          <p:cNvGrpSpPr/>
          <p:nvPr/>
        </p:nvGrpSpPr>
        <p:grpSpPr>
          <a:xfrm>
            <a:off x="8205040" y="4910255"/>
            <a:ext cx="259106" cy="545889"/>
            <a:chOff x="5287084" y="2926861"/>
            <a:chExt cx="792991" cy="1970728"/>
          </a:xfrm>
          <a:solidFill>
            <a:schemeClr val="accent3"/>
          </a:solidFill>
        </p:grpSpPr>
        <p:sp>
          <p:nvSpPr>
            <p:cNvPr id="1017" name="Oval 1016"/>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018" name="Group 1017"/>
            <p:cNvGrpSpPr/>
            <p:nvPr/>
          </p:nvGrpSpPr>
          <p:grpSpPr>
            <a:xfrm>
              <a:off x="5508901" y="4114392"/>
              <a:ext cx="349354" cy="783197"/>
              <a:chOff x="5351796" y="5908768"/>
              <a:chExt cx="349354" cy="783197"/>
            </a:xfrm>
            <a:grpFill/>
          </p:grpSpPr>
          <p:sp>
            <p:nvSpPr>
              <p:cNvPr id="1024" name="Rounded Rectangle 1023"/>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025" name="Rounded Rectangle 1024"/>
              <p:cNvSpPr/>
              <p:nvPr/>
            </p:nvSpPr>
            <p:spPr>
              <a:xfrm>
                <a:off x="5554845" y="5908768"/>
                <a:ext cx="146305"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019" name="Trapezoid 1018"/>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020" name="Rounded Rectangle 1019"/>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021" name="Group 1020"/>
            <p:cNvGrpSpPr/>
            <p:nvPr/>
          </p:nvGrpSpPr>
          <p:grpSpPr>
            <a:xfrm>
              <a:off x="5287084" y="3357795"/>
              <a:ext cx="792991" cy="712285"/>
              <a:chOff x="5287084" y="3357795"/>
              <a:chExt cx="792991" cy="712285"/>
            </a:xfrm>
            <a:grpFill/>
          </p:grpSpPr>
          <p:sp>
            <p:nvSpPr>
              <p:cNvPr id="1022" name="Rounded Rectangle 1021"/>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023" name="Rounded Rectangle 1022"/>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027" name="Group 1026"/>
          <p:cNvGrpSpPr/>
          <p:nvPr/>
        </p:nvGrpSpPr>
        <p:grpSpPr>
          <a:xfrm>
            <a:off x="5385507" y="3808279"/>
            <a:ext cx="291120" cy="550396"/>
            <a:chOff x="3654352" y="2923878"/>
            <a:chExt cx="890968" cy="1986999"/>
          </a:xfrm>
          <a:solidFill>
            <a:schemeClr val="tx2"/>
          </a:solidFill>
        </p:grpSpPr>
        <p:sp>
          <p:nvSpPr>
            <p:cNvPr id="1323" name="Oval 1322"/>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24" name="Rounded Rectangle 1323"/>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25" name="Rounded Rectangle 1324"/>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26" name="Rounded Rectangle 1325"/>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27" name="Round Same Side Corner Rectangle 1326"/>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28" name="Group 1327"/>
            <p:cNvGrpSpPr/>
            <p:nvPr/>
          </p:nvGrpSpPr>
          <p:grpSpPr>
            <a:xfrm>
              <a:off x="3654352" y="3333672"/>
              <a:ext cx="890968" cy="712284"/>
              <a:chOff x="3654352" y="3350339"/>
              <a:chExt cx="890968" cy="712284"/>
            </a:xfrm>
            <a:grpFill/>
          </p:grpSpPr>
          <p:sp>
            <p:nvSpPr>
              <p:cNvPr id="1329" name="Rounded Rectangle 1328"/>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30" name="Rounded Rectangle 1329"/>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028" name="Group 1027"/>
          <p:cNvGrpSpPr/>
          <p:nvPr/>
        </p:nvGrpSpPr>
        <p:grpSpPr>
          <a:xfrm>
            <a:off x="5708946" y="3812786"/>
            <a:ext cx="259106" cy="545889"/>
            <a:chOff x="5287084" y="2926861"/>
            <a:chExt cx="792991" cy="1970728"/>
          </a:xfrm>
          <a:solidFill>
            <a:schemeClr val="tx2"/>
          </a:solidFill>
        </p:grpSpPr>
        <p:sp>
          <p:nvSpPr>
            <p:cNvPr id="1029" name="Oval 1028"/>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030" name="Group 1029"/>
            <p:cNvGrpSpPr/>
            <p:nvPr/>
          </p:nvGrpSpPr>
          <p:grpSpPr>
            <a:xfrm>
              <a:off x="5508901" y="4114392"/>
              <a:ext cx="349356" cy="783197"/>
              <a:chOff x="5351796" y="5908768"/>
              <a:chExt cx="349356" cy="783197"/>
            </a:xfrm>
            <a:grpFill/>
          </p:grpSpPr>
          <p:sp>
            <p:nvSpPr>
              <p:cNvPr id="1321" name="Rounded Rectangle 1320"/>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22" name="Rounded Rectangle 1321"/>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031" name="Trapezoid 1030"/>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17" name="Rounded Rectangle 1316"/>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18" name="Group 1317"/>
            <p:cNvGrpSpPr/>
            <p:nvPr/>
          </p:nvGrpSpPr>
          <p:grpSpPr>
            <a:xfrm>
              <a:off x="5287084" y="3357795"/>
              <a:ext cx="792991" cy="712285"/>
              <a:chOff x="5287084" y="3357795"/>
              <a:chExt cx="792991" cy="712285"/>
            </a:xfrm>
            <a:grpFill/>
          </p:grpSpPr>
          <p:sp>
            <p:nvSpPr>
              <p:cNvPr id="1319" name="Rounded Rectangle 1318"/>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20" name="Rounded Rectangle 1319"/>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331" name="Group 1330"/>
          <p:cNvGrpSpPr/>
          <p:nvPr/>
        </p:nvGrpSpPr>
        <p:grpSpPr>
          <a:xfrm>
            <a:off x="5398411" y="3223150"/>
            <a:ext cx="582545" cy="550396"/>
            <a:chOff x="3654352" y="2923878"/>
            <a:chExt cx="1782870" cy="1986999"/>
          </a:xfrm>
          <a:solidFill>
            <a:srgbClr val="FF8811"/>
          </a:solidFill>
        </p:grpSpPr>
        <p:grpSp>
          <p:nvGrpSpPr>
            <p:cNvPr id="1332" name="Group 1331"/>
            <p:cNvGrpSpPr/>
            <p:nvPr/>
          </p:nvGrpSpPr>
          <p:grpSpPr>
            <a:xfrm>
              <a:off x="3654352" y="2923878"/>
              <a:ext cx="890968" cy="1986999"/>
              <a:chOff x="3654352" y="2923878"/>
              <a:chExt cx="890968" cy="1986999"/>
            </a:xfrm>
            <a:grpFill/>
          </p:grpSpPr>
          <p:sp>
            <p:nvSpPr>
              <p:cNvPr id="1343" name="Oval 1342"/>
              <p:cNvSpPr/>
              <p:nvPr/>
            </p:nvSpPr>
            <p:spPr>
              <a:xfrm>
                <a:off x="3939816" y="2923878"/>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44" name="Rounded Rectangle 1343"/>
              <p:cNvSpPr/>
              <p:nvPr/>
            </p:nvSpPr>
            <p:spPr>
              <a:xfrm>
                <a:off x="3899017"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45" name="Rounded Rectangle 1344"/>
              <p:cNvSpPr/>
              <p:nvPr/>
            </p:nvSpPr>
            <p:spPr>
              <a:xfrm>
                <a:off x="4118571"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46" name="Rounded Rectangle 1345"/>
              <p:cNvSpPr/>
              <p:nvPr/>
            </p:nvSpPr>
            <p:spPr>
              <a:xfrm>
                <a:off x="3898619" y="3475015"/>
                <a:ext cx="402434" cy="730983"/>
              </a:xfrm>
              <a:prstGeom prst="roundRect">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47" name="Round Same Side Corner Rectangle 1346"/>
              <p:cNvSpPr/>
              <p:nvPr/>
            </p:nvSpPr>
            <p:spPr>
              <a:xfrm>
                <a:off x="3781109" y="3303697"/>
                <a:ext cx="637454" cy="256032"/>
              </a:xfrm>
              <a:prstGeom prst="round2SameRect">
                <a:avLst>
                  <a:gd name="adj1" fmla="val 50000"/>
                  <a:gd name="adj2" fmla="val 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48" name="Group 1347"/>
              <p:cNvGrpSpPr/>
              <p:nvPr/>
            </p:nvGrpSpPr>
            <p:grpSpPr>
              <a:xfrm>
                <a:off x="3654352" y="3333672"/>
                <a:ext cx="890968" cy="712284"/>
                <a:chOff x="3654352" y="3350339"/>
                <a:chExt cx="890968" cy="712284"/>
              </a:xfrm>
              <a:grpFill/>
            </p:grpSpPr>
            <p:sp>
              <p:nvSpPr>
                <p:cNvPr id="1349" name="Rounded Rectangle 1348"/>
                <p:cNvSpPr/>
                <p:nvPr/>
              </p:nvSpPr>
              <p:spPr>
                <a:xfrm rot="17700000" flipH="1">
                  <a:off x="3380506"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50" name="Rounded Rectangle 1349"/>
                <p:cNvSpPr/>
                <p:nvPr/>
              </p:nvSpPr>
              <p:spPr>
                <a:xfrm rot="3900000">
                  <a:off x="4106882"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333" name="Group 1332"/>
            <p:cNvGrpSpPr/>
            <p:nvPr/>
          </p:nvGrpSpPr>
          <p:grpSpPr>
            <a:xfrm>
              <a:off x="4644231" y="2940149"/>
              <a:ext cx="792991" cy="1970728"/>
              <a:chOff x="5287084" y="2926861"/>
              <a:chExt cx="792991" cy="1970728"/>
            </a:xfrm>
            <a:grpFill/>
          </p:grpSpPr>
          <p:sp>
            <p:nvSpPr>
              <p:cNvPr id="1334" name="Oval 1333"/>
              <p:cNvSpPr/>
              <p:nvPr/>
            </p:nvSpPr>
            <p:spPr>
              <a:xfrm>
                <a:off x="5523559" y="2926861"/>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35" name="Group 1334"/>
              <p:cNvGrpSpPr/>
              <p:nvPr/>
            </p:nvGrpSpPr>
            <p:grpSpPr>
              <a:xfrm>
                <a:off x="5508901" y="4114392"/>
                <a:ext cx="349356" cy="783197"/>
                <a:chOff x="5351796" y="5908768"/>
                <a:chExt cx="349356" cy="783197"/>
              </a:xfrm>
              <a:grpFill/>
            </p:grpSpPr>
            <p:sp>
              <p:nvSpPr>
                <p:cNvPr id="1341" name="Rounded Rectangle 1340"/>
                <p:cNvSpPr/>
                <p:nvPr/>
              </p:nvSpPr>
              <p:spPr>
                <a:xfrm>
                  <a:off x="5351796"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42" name="Rounded Rectangle 1341"/>
                <p:cNvSpPr/>
                <p:nvPr/>
              </p:nvSpPr>
              <p:spPr>
                <a:xfrm>
                  <a:off x="5554848"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336" name="Trapezoid 1335"/>
              <p:cNvSpPr/>
              <p:nvPr/>
            </p:nvSpPr>
            <p:spPr>
              <a:xfrm>
                <a:off x="5340195" y="3459869"/>
                <a:ext cx="686768" cy="884395"/>
              </a:xfrm>
              <a:prstGeom prst="trapezoid">
                <a:avLst>
                  <a:gd name="adj" fmla="val 25329"/>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37" name="Rounded Rectangle 1336"/>
              <p:cNvSpPr/>
              <p:nvPr/>
            </p:nvSpPr>
            <p:spPr>
              <a:xfrm>
                <a:off x="5427132" y="3342174"/>
                <a:ext cx="512895" cy="217555"/>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38" name="Group 1337"/>
              <p:cNvGrpSpPr/>
              <p:nvPr/>
            </p:nvGrpSpPr>
            <p:grpSpPr>
              <a:xfrm>
                <a:off x="5287084" y="3357795"/>
                <a:ext cx="792991" cy="712285"/>
                <a:chOff x="5287084" y="3357795"/>
                <a:chExt cx="792991" cy="712285"/>
              </a:xfrm>
              <a:grpFill/>
            </p:grpSpPr>
            <p:sp>
              <p:nvSpPr>
                <p:cNvPr id="1339" name="Rounded Rectangle 1338"/>
                <p:cNvSpPr/>
                <p:nvPr/>
              </p:nvSpPr>
              <p:spPr>
                <a:xfrm rot="17700000" flipH="1">
                  <a:off x="4994949"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40" name="Rounded Rectangle 1339"/>
                <p:cNvSpPr/>
                <p:nvPr/>
              </p:nvSpPr>
              <p:spPr>
                <a:xfrm rot="3900000">
                  <a:off x="5659924"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1371" name="Group 1370"/>
          <p:cNvGrpSpPr/>
          <p:nvPr/>
        </p:nvGrpSpPr>
        <p:grpSpPr>
          <a:xfrm>
            <a:off x="6647535" y="3216804"/>
            <a:ext cx="582545" cy="550396"/>
            <a:chOff x="3654352" y="2923878"/>
            <a:chExt cx="1782870" cy="1986999"/>
          </a:xfrm>
          <a:solidFill>
            <a:schemeClr val="tx2"/>
          </a:solidFill>
        </p:grpSpPr>
        <p:grpSp>
          <p:nvGrpSpPr>
            <p:cNvPr id="1372" name="Group 1371"/>
            <p:cNvGrpSpPr/>
            <p:nvPr/>
          </p:nvGrpSpPr>
          <p:grpSpPr>
            <a:xfrm>
              <a:off x="3654352" y="2923878"/>
              <a:ext cx="890968" cy="1986999"/>
              <a:chOff x="3654352" y="2923878"/>
              <a:chExt cx="890968" cy="1986999"/>
            </a:xfrm>
            <a:grpFill/>
          </p:grpSpPr>
          <p:sp>
            <p:nvSpPr>
              <p:cNvPr id="1383" name="Oval 1382"/>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84" name="Rounded Rectangle 1383"/>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85" name="Rounded Rectangle 1384"/>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86" name="Rounded Rectangle 1385"/>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87" name="Round Same Side Corner Rectangle 1386"/>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88" name="Group 1387"/>
              <p:cNvGrpSpPr/>
              <p:nvPr/>
            </p:nvGrpSpPr>
            <p:grpSpPr>
              <a:xfrm>
                <a:off x="3654352" y="3333672"/>
                <a:ext cx="890968" cy="712284"/>
                <a:chOff x="3654352" y="3350339"/>
                <a:chExt cx="890968" cy="712284"/>
              </a:xfrm>
              <a:grpFill/>
            </p:grpSpPr>
            <p:sp>
              <p:nvSpPr>
                <p:cNvPr id="1389" name="Rounded Rectangle 1388"/>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90" name="Rounded Rectangle 1389"/>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373" name="Group 1372"/>
            <p:cNvGrpSpPr/>
            <p:nvPr/>
          </p:nvGrpSpPr>
          <p:grpSpPr>
            <a:xfrm>
              <a:off x="4644231" y="2940149"/>
              <a:ext cx="792991" cy="1970728"/>
              <a:chOff x="5287084" y="2926861"/>
              <a:chExt cx="792991" cy="1970728"/>
            </a:xfrm>
            <a:grpFill/>
          </p:grpSpPr>
          <p:sp>
            <p:nvSpPr>
              <p:cNvPr id="1374" name="Oval 1373"/>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75" name="Group 1374"/>
              <p:cNvGrpSpPr/>
              <p:nvPr/>
            </p:nvGrpSpPr>
            <p:grpSpPr>
              <a:xfrm>
                <a:off x="5508901" y="4114392"/>
                <a:ext cx="349356" cy="783197"/>
                <a:chOff x="5351796" y="5908768"/>
                <a:chExt cx="349356" cy="783197"/>
              </a:xfrm>
              <a:grpFill/>
            </p:grpSpPr>
            <p:sp>
              <p:nvSpPr>
                <p:cNvPr id="1381" name="Rounded Rectangle 1380"/>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82" name="Rounded Rectangle 1381"/>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376" name="Trapezoid 1375"/>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77" name="Rounded Rectangle 1376"/>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78" name="Group 1377"/>
              <p:cNvGrpSpPr/>
              <p:nvPr/>
            </p:nvGrpSpPr>
            <p:grpSpPr>
              <a:xfrm>
                <a:off x="5287084" y="3357795"/>
                <a:ext cx="792991" cy="712285"/>
                <a:chOff x="5287084" y="3357795"/>
                <a:chExt cx="792991" cy="712285"/>
              </a:xfrm>
              <a:grpFill/>
            </p:grpSpPr>
            <p:sp>
              <p:nvSpPr>
                <p:cNvPr id="1379" name="Rounded Rectangle 1378"/>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80" name="Rounded Rectangle 1379"/>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1391" name="Group 1390"/>
          <p:cNvGrpSpPr/>
          <p:nvPr/>
        </p:nvGrpSpPr>
        <p:grpSpPr>
          <a:xfrm>
            <a:off x="7277301" y="3216243"/>
            <a:ext cx="582545" cy="550396"/>
            <a:chOff x="3654352" y="2923878"/>
            <a:chExt cx="1782870" cy="1986999"/>
          </a:xfrm>
          <a:solidFill>
            <a:schemeClr val="tx2"/>
          </a:solidFill>
        </p:grpSpPr>
        <p:grpSp>
          <p:nvGrpSpPr>
            <p:cNvPr id="1392" name="Group 1391"/>
            <p:cNvGrpSpPr/>
            <p:nvPr/>
          </p:nvGrpSpPr>
          <p:grpSpPr>
            <a:xfrm>
              <a:off x="3654352" y="2923878"/>
              <a:ext cx="890968" cy="1986999"/>
              <a:chOff x="3654352" y="2923878"/>
              <a:chExt cx="890968" cy="1986999"/>
            </a:xfrm>
            <a:grpFill/>
          </p:grpSpPr>
          <p:sp>
            <p:nvSpPr>
              <p:cNvPr id="1403" name="Oval 1402"/>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04" name="Rounded Rectangle 1403"/>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05" name="Rounded Rectangle 1404"/>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06" name="Rounded Rectangle 1405"/>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07" name="Round Same Side Corner Rectangle 1406"/>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08" name="Group 1407"/>
              <p:cNvGrpSpPr/>
              <p:nvPr/>
            </p:nvGrpSpPr>
            <p:grpSpPr>
              <a:xfrm>
                <a:off x="3654352" y="3333672"/>
                <a:ext cx="890968" cy="712284"/>
                <a:chOff x="3654352" y="3350339"/>
                <a:chExt cx="890968" cy="712284"/>
              </a:xfrm>
              <a:grpFill/>
            </p:grpSpPr>
            <p:sp>
              <p:nvSpPr>
                <p:cNvPr id="1409" name="Rounded Rectangle 1408"/>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10" name="Rounded Rectangle 1409"/>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393" name="Group 1392"/>
            <p:cNvGrpSpPr/>
            <p:nvPr/>
          </p:nvGrpSpPr>
          <p:grpSpPr>
            <a:xfrm>
              <a:off x="4644231" y="2940149"/>
              <a:ext cx="792991" cy="1970728"/>
              <a:chOff x="5287084" y="2926861"/>
              <a:chExt cx="792991" cy="1970728"/>
            </a:xfrm>
            <a:grpFill/>
          </p:grpSpPr>
          <p:sp>
            <p:nvSpPr>
              <p:cNvPr id="1394" name="Oval 1393"/>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95" name="Group 1394"/>
              <p:cNvGrpSpPr/>
              <p:nvPr/>
            </p:nvGrpSpPr>
            <p:grpSpPr>
              <a:xfrm>
                <a:off x="5508901" y="4114392"/>
                <a:ext cx="349356" cy="783197"/>
                <a:chOff x="5351796" y="5908768"/>
                <a:chExt cx="349356" cy="783197"/>
              </a:xfrm>
              <a:grpFill/>
            </p:grpSpPr>
            <p:sp>
              <p:nvSpPr>
                <p:cNvPr id="1401" name="Rounded Rectangle 1400"/>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02" name="Rounded Rectangle 1401"/>
                <p:cNvSpPr/>
                <p:nvPr/>
              </p:nvSpPr>
              <p:spPr>
                <a:xfrm>
                  <a:off x="5554848"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396" name="Trapezoid 1395"/>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397" name="Rounded Rectangle 1396"/>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398" name="Group 1397"/>
              <p:cNvGrpSpPr/>
              <p:nvPr/>
            </p:nvGrpSpPr>
            <p:grpSpPr>
              <a:xfrm>
                <a:off x="5287084" y="3357795"/>
                <a:ext cx="792991" cy="712285"/>
                <a:chOff x="5287084" y="3357795"/>
                <a:chExt cx="792991" cy="712285"/>
              </a:xfrm>
              <a:grpFill/>
            </p:grpSpPr>
            <p:sp>
              <p:nvSpPr>
                <p:cNvPr id="1399" name="Rounded Rectangle 1398"/>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00" name="Rounded Rectangle 1399"/>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1411" name="Group 1410"/>
          <p:cNvGrpSpPr/>
          <p:nvPr/>
        </p:nvGrpSpPr>
        <p:grpSpPr>
          <a:xfrm>
            <a:off x="7898949" y="3216243"/>
            <a:ext cx="582544" cy="550396"/>
            <a:chOff x="3654352" y="2923878"/>
            <a:chExt cx="1782870" cy="1986999"/>
          </a:xfrm>
          <a:solidFill>
            <a:schemeClr val="tx2"/>
          </a:solidFill>
        </p:grpSpPr>
        <p:grpSp>
          <p:nvGrpSpPr>
            <p:cNvPr id="1412" name="Group 1411"/>
            <p:cNvGrpSpPr/>
            <p:nvPr/>
          </p:nvGrpSpPr>
          <p:grpSpPr>
            <a:xfrm>
              <a:off x="3654352" y="2923878"/>
              <a:ext cx="890968" cy="1986999"/>
              <a:chOff x="3654352" y="2923878"/>
              <a:chExt cx="890968" cy="1986999"/>
            </a:xfrm>
            <a:grpFill/>
          </p:grpSpPr>
          <p:sp>
            <p:nvSpPr>
              <p:cNvPr id="1423" name="Oval 1422"/>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24" name="Rounded Rectangle 1423"/>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25" name="Rounded Rectangle 1424"/>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26" name="Rounded Rectangle 1425"/>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27" name="Round Same Side Corner Rectangle 1426"/>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28" name="Group 1427"/>
              <p:cNvGrpSpPr/>
              <p:nvPr/>
            </p:nvGrpSpPr>
            <p:grpSpPr>
              <a:xfrm>
                <a:off x="3654352" y="3333672"/>
                <a:ext cx="890968" cy="712284"/>
                <a:chOff x="3654352" y="3350339"/>
                <a:chExt cx="890968" cy="712284"/>
              </a:xfrm>
              <a:grpFill/>
            </p:grpSpPr>
            <p:sp>
              <p:nvSpPr>
                <p:cNvPr id="1429" name="Rounded Rectangle 1428"/>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30" name="Rounded Rectangle 1429"/>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413" name="Group 1412"/>
            <p:cNvGrpSpPr/>
            <p:nvPr/>
          </p:nvGrpSpPr>
          <p:grpSpPr>
            <a:xfrm>
              <a:off x="4644231" y="2940149"/>
              <a:ext cx="792991" cy="1970728"/>
              <a:chOff x="5287084" y="2926861"/>
              <a:chExt cx="792991" cy="1970728"/>
            </a:xfrm>
            <a:grpFill/>
          </p:grpSpPr>
          <p:sp>
            <p:nvSpPr>
              <p:cNvPr id="1414" name="Oval 1413"/>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15" name="Group 1414"/>
              <p:cNvGrpSpPr/>
              <p:nvPr/>
            </p:nvGrpSpPr>
            <p:grpSpPr>
              <a:xfrm>
                <a:off x="5508901" y="4114392"/>
                <a:ext cx="349354" cy="783197"/>
                <a:chOff x="5351796" y="5908768"/>
                <a:chExt cx="349354" cy="783197"/>
              </a:xfrm>
              <a:grpFill/>
            </p:grpSpPr>
            <p:sp>
              <p:nvSpPr>
                <p:cNvPr id="1421" name="Rounded Rectangle 1420"/>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22" name="Rounded Rectangle 1421"/>
                <p:cNvSpPr/>
                <p:nvPr/>
              </p:nvSpPr>
              <p:spPr>
                <a:xfrm>
                  <a:off x="5554845" y="5908768"/>
                  <a:ext cx="146305"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416" name="Trapezoid 1415"/>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17" name="Rounded Rectangle 1416"/>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18" name="Group 1417"/>
              <p:cNvGrpSpPr/>
              <p:nvPr/>
            </p:nvGrpSpPr>
            <p:grpSpPr>
              <a:xfrm>
                <a:off x="5287084" y="3357795"/>
                <a:ext cx="792991" cy="712285"/>
                <a:chOff x="5287084" y="3357795"/>
                <a:chExt cx="792991" cy="712285"/>
              </a:xfrm>
              <a:grpFill/>
            </p:grpSpPr>
            <p:sp>
              <p:nvSpPr>
                <p:cNvPr id="1419" name="Rounded Rectangle 1418"/>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20" name="Rounded Rectangle 1419"/>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1431" name="Group 1430"/>
          <p:cNvGrpSpPr/>
          <p:nvPr/>
        </p:nvGrpSpPr>
        <p:grpSpPr>
          <a:xfrm flipH="1">
            <a:off x="6980904" y="3787650"/>
            <a:ext cx="259696" cy="547132"/>
            <a:chOff x="5287084" y="2926861"/>
            <a:chExt cx="792991" cy="1970728"/>
          </a:xfrm>
          <a:solidFill>
            <a:srgbClr val="0070C0"/>
          </a:solidFill>
        </p:grpSpPr>
        <p:sp>
          <p:nvSpPr>
            <p:cNvPr id="1432" name="Oval 1431"/>
            <p:cNvSpPr/>
            <p:nvPr/>
          </p:nvSpPr>
          <p:spPr>
            <a:xfrm>
              <a:off x="5523559" y="2926861"/>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33" name="Group 1432"/>
            <p:cNvGrpSpPr/>
            <p:nvPr/>
          </p:nvGrpSpPr>
          <p:grpSpPr>
            <a:xfrm>
              <a:off x="5508901" y="4114392"/>
              <a:ext cx="349356" cy="783197"/>
              <a:chOff x="5351796" y="5908768"/>
              <a:chExt cx="349356" cy="783197"/>
            </a:xfrm>
            <a:grpFill/>
          </p:grpSpPr>
          <p:sp>
            <p:nvSpPr>
              <p:cNvPr id="1439" name="Rounded Rectangle 1438"/>
              <p:cNvSpPr/>
              <p:nvPr/>
            </p:nvSpPr>
            <p:spPr>
              <a:xfrm>
                <a:off x="5351796"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40" name="Rounded Rectangle 1439"/>
              <p:cNvSpPr/>
              <p:nvPr/>
            </p:nvSpPr>
            <p:spPr>
              <a:xfrm>
                <a:off x="5554848"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434" name="Trapezoid 1433"/>
            <p:cNvSpPr/>
            <p:nvPr/>
          </p:nvSpPr>
          <p:spPr>
            <a:xfrm>
              <a:off x="5340195" y="3459869"/>
              <a:ext cx="686768" cy="884395"/>
            </a:xfrm>
            <a:prstGeom prst="trapezoid">
              <a:avLst>
                <a:gd name="adj" fmla="val 25329"/>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35" name="Rounded Rectangle 1434"/>
            <p:cNvSpPr/>
            <p:nvPr/>
          </p:nvSpPr>
          <p:spPr>
            <a:xfrm>
              <a:off x="5427132" y="3342174"/>
              <a:ext cx="512895" cy="217555"/>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36" name="Group 1435"/>
            <p:cNvGrpSpPr/>
            <p:nvPr/>
          </p:nvGrpSpPr>
          <p:grpSpPr>
            <a:xfrm>
              <a:off x="5287084" y="3357795"/>
              <a:ext cx="792991" cy="712285"/>
              <a:chOff x="5287084" y="3357795"/>
              <a:chExt cx="792991" cy="712285"/>
            </a:xfrm>
            <a:grpFill/>
          </p:grpSpPr>
          <p:sp>
            <p:nvSpPr>
              <p:cNvPr id="1437" name="Rounded Rectangle 1436"/>
              <p:cNvSpPr/>
              <p:nvPr/>
            </p:nvSpPr>
            <p:spPr>
              <a:xfrm rot="17700000" flipH="1">
                <a:off x="4994949"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38" name="Rounded Rectangle 1437"/>
              <p:cNvSpPr/>
              <p:nvPr/>
            </p:nvSpPr>
            <p:spPr>
              <a:xfrm rot="3900000">
                <a:off x="5659924"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461" name="Group 1460"/>
          <p:cNvGrpSpPr/>
          <p:nvPr/>
        </p:nvGrpSpPr>
        <p:grpSpPr>
          <a:xfrm>
            <a:off x="7573520" y="2646271"/>
            <a:ext cx="582545" cy="550396"/>
            <a:chOff x="3654352" y="2923878"/>
            <a:chExt cx="1782870" cy="1986999"/>
          </a:xfrm>
          <a:solidFill>
            <a:srgbClr val="FF8811"/>
          </a:solidFill>
        </p:grpSpPr>
        <p:grpSp>
          <p:nvGrpSpPr>
            <p:cNvPr id="1462" name="Group 1461"/>
            <p:cNvGrpSpPr/>
            <p:nvPr/>
          </p:nvGrpSpPr>
          <p:grpSpPr>
            <a:xfrm>
              <a:off x="3654352" y="2923878"/>
              <a:ext cx="890968" cy="1986999"/>
              <a:chOff x="3654352" y="2923878"/>
              <a:chExt cx="890968" cy="1986999"/>
            </a:xfrm>
            <a:grpFill/>
          </p:grpSpPr>
          <p:sp>
            <p:nvSpPr>
              <p:cNvPr id="1473" name="Oval 1472"/>
              <p:cNvSpPr/>
              <p:nvPr/>
            </p:nvSpPr>
            <p:spPr>
              <a:xfrm>
                <a:off x="3939816" y="2923878"/>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74" name="Rounded Rectangle 1473"/>
              <p:cNvSpPr/>
              <p:nvPr/>
            </p:nvSpPr>
            <p:spPr>
              <a:xfrm>
                <a:off x="3899017"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75" name="Rounded Rectangle 1474"/>
              <p:cNvSpPr/>
              <p:nvPr/>
            </p:nvSpPr>
            <p:spPr>
              <a:xfrm>
                <a:off x="4118571"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76" name="Rounded Rectangle 1475"/>
              <p:cNvSpPr/>
              <p:nvPr/>
            </p:nvSpPr>
            <p:spPr>
              <a:xfrm>
                <a:off x="3898619" y="3475015"/>
                <a:ext cx="402434" cy="730983"/>
              </a:xfrm>
              <a:prstGeom prst="roundRect">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77" name="Round Same Side Corner Rectangle 1476"/>
              <p:cNvSpPr/>
              <p:nvPr/>
            </p:nvSpPr>
            <p:spPr>
              <a:xfrm>
                <a:off x="3781109" y="3303697"/>
                <a:ext cx="637454" cy="256032"/>
              </a:xfrm>
              <a:prstGeom prst="round2SameRect">
                <a:avLst>
                  <a:gd name="adj1" fmla="val 50000"/>
                  <a:gd name="adj2" fmla="val 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78" name="Group 1477"/>
              <p:cNvGrpSpPr/>
              <p:nvPr/>
            </p:nvGrpSpPr>
            <p:grpSpPr>
              <a:xfrm>
                <a:off x="3654352" y="3333672"/>
                <a:ext cx="890968" cy="712284"/>
                <a:chOff x="3654352" y="3350339"/>
                <a:chExt cx="890968" cy="712284"/>
              </a:xfrm>
              <a:grpFill/>
            </p:grpSpPr>
            <p:sp>
              <p:nvSpPr>
                <p:cNvPr id="1479" name="Rounded Rectangle 1478"/>
                <p:cNvSpPr/>
                <p:nvPr/>
              </p:nvSpPr>
              <p:spPr>
                <a:xfrm rot="17700000" flipH="1">
                  <a:off x="3380506"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80" name="Rounded Rectangle 1479"/>
                <p:cNvSpPr/>
                <p:nvPr/>
              </p:nvSpPr>
              <p:spPr>
                <a:xfrm rot="3900000">
                  <a:off x="4106882"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463" name="Group 1462"/>
            <p:cNvGrpSpPr/>
            <p:nvPr/>
          </p:nvGrpSpPr>
          <p:grpSpPr>
            <a:xfrm>
              <a:off x="4644231" y="2940149"/>
              <a:ext cx="792991" cy="1970728"/>
              <a:chOff x="5287084" y="2926861"/>
              <a:chExt cx="792991" cy="1970728"/>
            </a:xfrm>
            <a:grpFill/>
          </p:grpSpPr>
          <p:sp>
            <p:nvSpPr>
              <p:cNvPr id="1464" name="Oval 1463"/>
              <p:cNvSpPr/>
              <p:nvPr/>
            </p:nvSpPr>
            <p:spPr>
              <a:xfrm>
                <a:off x="5523559" y="2926861"/>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65" name="Group 1464"/>
              <p:cNvGrpSpPr/>
              <p:nvPr/>
            </p:nvGrpSpPr>
            <p:grpSpPr>
              <a:xfrm>
                <a:off x="5508901" y="4114392"/>
                <a:ext cx="349356" cy="783197"/>
                <a:chOff x="5351796" y="5908768"/>
                <a:chExt cx="349356" cy="783197"/>
              </a:xfrm>
              <a:grpFill/>
            </p:grpSpPr>
            <p:sp>
              <p:nvSpPr>
                <p:cNvPr id="1471" name="Rounded Rectangle 1470"/>
                <p:cNvSpPr/>
                <p:nvPr/>
              </p:nvSpPr>
              <p:spPr>
                <a:xfrm>
                  <a:off x="5351796"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72" name="Rounded Rectangle 1471"/>
                <p:cNvSpPr/>
                <p:nvPr/>
              </p:nvSpPr>
              <p:spPr>
                <a:xfrm>
                  <a:off x="5554848"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466" name="Trapezoid 1465"/>
              <p:cNvSpPr/>
              <p:nvPr/>
            </p:nvSpPr>
            <p:spPr>
              <a:xfrm>
                <a:off x="5340195" y="3459869"/>
                <a:ext cx="686768" cy="884395"/>
              </a:xfrm>
              <a:prstGeom prst="trapezoid">
                <a:avLst>
                  <a:gd name="adj" fmla="val 25329"/>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67" name="Rounded Rectangle 1466"/>
              <p:cNvSpPr/>
              <p:nvPr/>
            </p:nvSpPr>
            <p:spPr>
              <a:xfrm>
                <a:off x="5427132" y="3342174"/>
                <a:ext cx="512895" cy="217555"/>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68" name="Group 1467"/>
              <p:cNvGrpSpPr/>
              <p:nvPr/>
            </p:nvGrpSpPr>
            <p:grpSpPr>
              <a:xfrm>
                <a:off x="5287084" y="3357795"/>
                <a:ext cx="792991" cy="712285"/>
                <a:chOff x="5287084" y="3357795"/>
                <a:chExt cx="792991" cy="712285"/>
              </a:xfrm>
              <a:grpFill/>
            </p:grpSpPr>
            <p:sp>
              <p:nvSpPr>
                <p:cNvPr id="1469" name="Rounded Rectangle 1468"/>
                <p:cNvSpPr/>
                <p:nvPr/>
              </p:nvSpPr>
              <p:spPr>
                <a:xfrm rot="17700000" flipH="1">
                  <a:off x="4994949"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70" name="Rounded Rectangle 1469"/>
                <p:cNvSpPr/>
                <p:nvPr/>
              </p:nvSpPr>
              <p:spPr>
                <a:xfrm rot="3900000">
                  <a:off x="5659924"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1481" name="Group 1480"/>
          <p:cNvGrpSpPr/>
          <p:nvPr/>
        </p:nvGrpSpPr>
        <p:grpSpPr>
          <a:xfrm>
            <a:off x="6048156" y="3244483"/>
            <a:ext cx="291120" cy="550396"/>
            <a:chOff x="3654352" y="2923878"/>
            <a:chExt cx="890968" cy="1986999"/>
          </a:xfrm>
          <a:solidFill>
            <a:srgbClr val="FF8811"/>
          </a:solidFill>
        </p:grpSpPr>
        <p:sp>
          <p:nvSpPr>
            <p:cNvPr id="1482" name="Oval 1481"/>
            <p:cNvSpPr/>
            <p:nvPr/>
          </p:nvSpPr>
          <p:spPr>
            <a:xfrm>
              <a:off x="3939816" y="2923878"/>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83" name="Rounded Rectangle 1482"/>
            <p:cNvSpPr/>
            <p:nvPr/>
          </p:nvSpPr>
          <p:spPr>
            <a:xfrm>
              <a:off x="3899017"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84" name="Rounded Rectangle 1483"/>
            <p:cNvSpPr/>
            <p:nvPr/>
          </p:nvSpPr>
          <p:spPr>
            <a:xfrm>
              <a:off x="4118571"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85" name="Rounded Rectangle 1484"/>
            <p:cNvSpPr/>
            <p:nvPr/>
          </p:nvSpPr>
          <p:spPr>
            <a:xfrm>
              <a:off x="3898619" y="3475015"/>
              <a:ext cx="402434" cy="730983"/>
            </a:xfrm>
            <a:prstGeom prst="roundRect">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86" name="Round Same Side Corner Rectangle 1485"/>
            <p:cNvSpPr/>
            <p:nvPr/>
          </p:nvSpPr>
          <p:spPr>
            <a:xfrm>
              <a:off x="3781109" y="3303697"/>
              <a:ext cx="637454" cy="256032"/>
            </a:xfrm>
            <a:prstGeom prst="round2SameRect">
              <a:avLst>
                <a:gd name="adj1" fmla="val 50000"/>
                <a:gd name="adj2" fmla="val 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487" name="Group 1486"/>
            <p:cNvGrpSpPr/>
            <p:nvPr/>
          </p:nvGrpSpPr>
          <p:grpSpPr>
            <a:xfrm>
              <a:off x="3654352" y="3333672"/>
              <a:ext cx="890968" cy="712284"/>
              <a:chOff x="3654352" y="3350339"/>
              <a:chExt cx="890968" cy="712284"/>
            </a:xfrm>
            <a:grpFill/>
          </p:grpSpPr>
          <p:sp>
            <p:nvSpPr>
              <p:cNvPr id="1488" name="Rounded Rectangle 1487"/>
              <p:cNvSpPr/>
              <p:nvPr/>
            </p:nvSpPr>
            <p:spPr>
              <a:xfrm rot="17700000" flipH="1">
                <a:off x="3380506"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489" name="Rounded Rectangle 1488"/>
              <p:cNvSpPr/>
              <p:nvPr/>
            </p:nvSpPr>
            <p:spPr>
              <a:xfrm rot="3900000">
                <a:off x="4106882"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490" name="Group 1489"/>
          <p:cNvGrpSpPr/>
          <p:nvPr/>
        </p:nvGrpSpPr>
        <p:grpSpPr>
          <a:xfrm>
            <a:off x="6318600" y="2653960"/>
            <a:ext cx="259107" cy="545889"/>
            <a:chOff x="5287084" y="2926861"/>
            <a:chExt cx="792992" cy="1970728"/>
          </a:xfrm>
          <a:solidFill>
            <a:schemeClr val="tx2"/>
          </a:solidFill>
        </p:grpSpPr>
        <p:sp>
          <p:nvSpPr>
            <p:cNvPr id="1491" name="Rounded Rectangle 1490"/>
            <p:cNvSpPr/>
            <p:nvPr/>
          </p:nvSpPr>
          <p:spPr>
            <a:xfrm>
              <a:off x="5420813" y="3418424"/>
              <a:ext cx="519214" cy="483640"/>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492" name="Oval 1491"/>
            <p:cNvSpPr/>
            <p:nvPr/>
          </p:nvSpPr>
          <p:spPr>
            <a:xfrm>
              <a:off x="5523559" y="2926861"/>
              <a:ext cx="320040" cy="320040"/>
            </a:xfrm>
            <a:prstGeom prst="ellipse">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nvGrpSpPr>
            <p:cNvPr id="1493" name="Group 1492"/>
            <p:cNvGrpSpPr/>
            <p:nvPr/>
          </p:nvGrpSpPr>
          <p:grpSpPr>
            <a:xfrm>
              <a:off x="5508901" y="4114392"/>
              <a:ext cx="349354" cy="783197"/>
              <a:chOff x="5351796" y="5908768"/>
              <a:chExt cx="349354" cy="783197"/>
            </a:xfrm>
            <a:grpFill/>
          </p:grpSpPr>
          <p:sp>
            <p:nvSpPr>
              <p:cNvPr id="1498" name="Rounded Rectangle 1497"/>
              <p:cNvSpPr/>
              <p:nvPr/>
            </p:nvSpPr>
            <p:spPr>
              <a:xfrm>
                <a:off x="5351796" y="5908768"/>
                <a:ext cx="146304" cy="783197"/>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499" name="Rounded Rectangle 1498"/>
              <p:cNvSpPr/>
              <p:nvPr/>
            </p:nvSpPr>
            <p:spPr>
              <a:xfrm>
                <a:off x="5554845" y="5908768"/>
                <a:ext cx="146305" cy="783197"/>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1494" name="Group 1493"/>
            <p:cNvGrpSpPr/>
            <p:nvPr/>
          </p:nvGrpSpPr>
          <p:grpSpPr>
            <a:xfrm>
              <a:off x="5287084" y="3328085"/>
              <a:ext cx="792992" cy="712285"/>
              <a:chOff x="5287084" y="3328085"/>
              <a:chExt cx="792992" cy="712285"/>
            </a:xfrm>
            <a:grpFill/>
          </p:grpSpPr>
          <p:sp>
            <p:nvSpPr>
              <p:cNvPr id="1496" name="Rounded Rectangle 1495"/>
              <p:cNvSpPr/>
              <p:nvPr/>
            </p:nvSpPr>
            <p:spPr>
              <a:xfrm rot="3900000">
                <a:off x="5659925" y="3620220"/>
                <a:ext cx="712285" cy="128016"/>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497" name="Rounded Rectangle 1496"/>
              <p:cNvSpPr/>
              <p:nvPr/>
            </p:nvSpPr>
            <p:spPr>
              <a:xfrm rot="17700000" flipH="1">
                <a:off x="4994949" y="3620220"/>
                <a:ext cx="712285" cy="128016"/>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sp>
          <p:nvSpPr>
            <p:cNvPr id="1495" name="Trapezoid 1494"/>
            <p:cNvSpPr/>
            <p:nvPr/>
          </p:nvSpPr>
          <p:spPr>
            <a:xfrm>
              <a:off x="5340195" y="3364112"/>
              <a:ext cx="686769" cy="980150"/>
            </a:xfrm>
            <a:prstGeom prst="trapezoid">
              <a:avLst>
                <a:gd name="adj" fmla="val 25329"/>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1500" name="Group 1499"/>
          <p:cNvGrpSpPr/>
          <p:nvPr/>
        </p:nvGrpSpPr>
        <p:grpSpPr>
          <a:xfrm>
            <a:off x="5401138" y="2663217"/>
            <a:ext cx="291123" cy="550396"/>
            <a:chOff x="3654345" y="2923878"/>
            <a:chExt cx="890975" cy="1986999"/>
          </a:xfrm>
          <a:solidFill>
            <a:srgbClr val="FFFFFF"/>
          </a:solidFill>
        </p:grpSpPr>
        <p:sp>
          <p:nvSpPr>
            <p:cNvPr id="1501" name="Oval 1500"/>
            <p:cNvSpPr/>
            <p:nvPr/>
          </p:nvSpPr>
          <p:spPr>
            <a:xfrm>
              <a:off x="3939816" y="2923878"/>
              <a:ext cx="320040" cy="320040"/>
            </a:xfrm>
            <a:prstGeom prst="ellipse">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502" name="Rounded Rectangle 1501"/>
            <p:cNvSpPr/>
            <p:nvPr/>
          </p:nvSpPr>
          <p:spPr>
            <a:xfrm>
              <a:off x="3899017" y="3975391"/>
              <a:ext cx="182880" cy="935486"/>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503" name="Rounded Rectangle 1502"/>
            <p:cNvSpPr/>
            <p:nvPr/>
          </p:nvSpPr>
          <p:spPr>
            <a:xfrm>
              <a:off x="4118571" y="3975391"/>
              <a:ext cx="182880" cy="935486"/>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504" name="Round Same Side Corner Rectangle 1503"/>
            <p:cNvSpPr/>
            <p:nvPr/>
          </p:nvSpPr>
          <p:spPr>
            <a:xfrm>
              <a:off x="3781110" y="3303696"/>
              <a:ext cx="637455" cy="256031"/>
            </a:xfrm>
            <a:prstGeom prst="round2SameRect">
              <a:avLst>
                <a:gd name="adj1" fmla="val 50000"/>
                <a:gd name="adj2" fmla="val 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nvGrpSpPr>
            <p:cNvPr id="1505" name="Group 1504"/>
            <p:cNvGrpSpPr/>
            <p:nvPr/>
          </p:nvGrpSpPr>
          <p:grpSpPr>
            <a:xfrm>
              <a:off x="3654345" y="3333672"/>
              <a:ext cx="890975" cy="712285"/>
              <a:chOff x="3654345" y="3350339"/>
              <a:chExt cx="890975" cy="712285"/>
            </a:xfrm>
            <a:grpFill/>
          </p:grpSpPr>
          <p:sp>
            <p:nvSpPr>
              <p:cNvPr id="1507" name="Rounded Rectangle 1506"/>
              <p:cNvSpPr/>
              <p:nvPr/>
            </p:nvSpPr>
            <p:spPr>
              <a:xfrm rot="17700000" flipH="1">
                <a:off x="3380498" y="3624186"/>
                <a:ext cx="712285" cy="164591"/>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508" name="Rounded Rectangle 1507"/>
              <p:cNvSpPr/>
              <p:nvPr/>
            </p:nvSpPr>
            <p:spPr>
              <a:xfrm rot="3900000">
                <a:off x="4106882" y="3624185"/>
                <a:ext cx="712284" cy="164592"/>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sp>
          <p:nvSpPr>
            <p:cNvPr id="1506" name="Rounded Rectangle 1505"/>
            <p:cNvSpPr/>
            <p:nvPr/>
          </p:nvSpPr>
          <p:spPr>
            <a:xfrm>
              <a:off x="3898619" y="3339864"/>
              <a:ext cx="402435" cy="858307"/>
            </a:xfrm>
            <a:prstGeom prst="roundRect">
              <a:avLst/>
            </a:prstGeom>
            <a:solidFill>
              <a:srgbClr val="FFFFFF"/>
            </a:solid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1509" name="Group 1508"/>
          <p:cNvGrpSpPr/>
          <p:nvPr/>
        </p:nvGrpSpPr>
        <p:grpSpPr>
          <a:xfrm>
            <a:off x="6012516" y="3795006"/>
            <a:ext cx="582545" cy="550396"/>
            <a:chOff x="3654352" y="2923878"/>
            <a:chExt cx="1782870" cy="1986999"/>
          </a:xfrm>
          <a:solidFill>
            <a:srgbClr val="0070C0"/>
          </a:solidFill>
        </p:grpSpPr>
        <p:grpSp>
          <p:nvGrpSpPr>
            <p:cNvPr id="1510" name="Group 1509"/>
            <p:cNvGrpSpPr/>
            <p:nvPr/>
          </p:nvGrpSpPr>
          <p:grpSpPr>
            <a:xfrm>
              <a:off x="3654352" y="2923878"/>
              <a:ext cx="890968" cy="1986999"/>
              <a:chOff x="3654352" y="2923878"/>
              <a:chExt cx="890968" cy="1986999"/>
            </a:xfrm>
            <a:grpFill/>
          </p:grpSpPr>
          <p:sp>
            <p:nvSpPr>
              <p:cNvPr id="1521" name="Oval 1520"/>
              <p:cNvSpPr/>
              <p:nvPr/>
            </p:nvSpPr>
            <p:spPr>
              <a:xfrm>
                <a:off x="3939816" y="2923878"/>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22" name="Rounded Rectangle 1521"/>
              <p:cNvSpPr/>
              <p:nvPr/>
            </p:nvSpPr>
            <p:spPr>
              <a:xfrm>
                <a:off x="3899017"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23" name="Rounded Rectangle 1522"/>
              <p:cNvSpPr/>
              <p:nvPr/>
            </p:nvSpPr>
            <p:spPr>
              <a:xfrm>
                <a:off x="4118571"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24" name="Rounded Rectangle 1523"/>
              <p:cNvSpPr/>
              <p:nvPr/>
            </p:nvSpPr>
            <p:spPr>
              <a:xfrm>
                <a:off x="3898619" y="3475015"/>
                <a:ext cx="402434" cy="730983"/>
              </a:xfrm>
              <a:prstGeom prst="roundRect">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25" name="Round Same Side Corner Rectangle 1524"/>
              <p:cNvSpPr/>
              <p:nvPr/>
            </p:nvSpPr>
            <p:spPr>
              <a:xfrm>
                <a:off x="3781109" y="3303697"/>
                <a:ext cx="637454" cy="256032"/>
              </a:xfrm>
              <a:prstGeom prst="round2SameRect">
                <a:avLst>
                  <a:gd name="adj1" fmla="val 50000"/>
                  <a:gd name="adj2" fmla="val 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526" name="Group 1525"/>
              <p:cNvGrpSpPr/>
              <p:nvPr/>
            </p:nvGrpSpPr>
            <p:grpSpPr>
              <a:xfrm>
                <a:off x="3654352" y="3333672"/>
                <a:ext cx="890968" cy="712284"/>
                <a:chOff x="3654352" y="3350339"/>
                <a:chExt cx="890968" cy="712284"/>
              </a:xfrm>
              <a:grpFill/>
            </p:grpSpPr>
            <p:sp>
              <p:nvSpPr>
                <p:cNvPr id="1527" name="Rounded Rectangle 1526"/>
                <p:cNvSpPr/>
                <p:nvPr/>
              </p:nvSpPr>
              <p:spPr>
                <a:xfrm rot="17700000" flipH="1">
                  <a:off x="3380506"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28" name="Rounded Rectangle 1527"/>
                <p:cNvSpPr/>
                <p:nvPr/>
              </p:nvSpPr>
              <p:spPr>
                <a:xfrm rot="3900000">
                  <a:off x="4106882"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511" name="Group 1510"/>
            <p:cNvGrpSpPr/>
            <p:nvPr/>
          </p:nvGrpSpPr>
          <p:grpSpPr>
            <a:xfrm>
              <a:off x="4644231" y="2940149"/>
              <a:ext cx="792991" cy="1970728"/>
              <a:chOff x="5287084" y="2926861"/>
              <a:chExt cx="792991" cy="1970728"/>
            </a:xfrm>
            <a:grpFill/>
          </p:grpSpPr>
          <p:sp>
            <p:nvSpPr>
              <p:cNvPr id="1512" name="Oval 1511"/>
              <p:cNvSpPr/>
              <p:nvPr/>
            </p:nvSpPr>
            <p:spPr>
              <a:xfrm>
                <a:off x="5523559" y="2926861"/>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513" name="Group 1512"/>
              <p:cNvGrpSpPr/>
              <p:nvPr/>
            </p:nvGrpSpPr>
            <p:grpSpPr>
              <a:xfrm>
                <a:off x="5508901" y="4114392"/>
                <a:ext cx="349356" cy="783197"/>
                <a:chOff x="5351796" y="5908768"/>
                <a:chExt cx="349356" cy="783197"/>
              </a:xfrm>
              <a:grpFill/>
            </p:grpSpPr>
            <p:sp>
              <p:nvSpPr>
                <p:cNvPr id="1519" name="Rounded Rectangle 1518"/>
                <p:cNvSpPr/>
                <p:nvPr/>
              </p:nvSpPr>
              <p:spPr>
                <a:xfrm>
                  <a:off x="5351796"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20" name="Rounded Rectangle 1519"/>
                <p:cNvSpPr/>
                <p:nvPr/>
              </p:nvSpPr>
              <p:spPr>
                <a:xfrm>
                  <a:off x="5554848"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514" name="Trapezoid 1513"/>
              <p:cNvSpPr/>
              <p:nvPr/>
            </p:nvSpPr>
            <p:spPr>
              <a:xfrm>
                <a:off x="5340195" y="3459869"/>
                <a:ext cx="686768" cy="884395"/>
              </a:xfrm>
              <a:prstGeom prst="trapezoid">
                <a:avLst>
                  <a:gd name="adj" fmla="val 25329"/>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15" name="Rounded Rectangle 1514"/>
              <p:cNvSpPr/>
              <p:nvPr/>
            </p:nvSpPr>
            <p:spPr>
              <a:xfrm>
                <a:off x="5427132" y="3342174"/>
                <a:ext cx="512895" cy="217555"/>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516" name="Group 1515"/>
              <p:cNvGrpSpPr/>
              <p:nvPr/>
            </p:nvGrpSpPr>
            <p:grpSpPr>
              <a:xfrm>
                <a:off x="5287084" y="3357795"/>
                <a:ext cx="792991" cy="712285"/>
                <a:chOff x="5287084" y="3357795"/>
                <a:chExt cx="792991" cy="712285"/>
              </a:xfrm>
              <a:grpFill/>
            </p:grpSpPr>
            <p:sp>
              <p:nvSpPr>
                <p:cNvPr id="1517" name="Rounded Rectangle 1516"/>
                <p:cNvSpPr/>
                <p:nvPr/>
              </p:nvSpPr>
              <p:spPr>
                <a:xfrm rot="17700000" flipH="1">
                  <a:off x="4994949"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18" name="Rounded Rectangle 1517"/>
                <p:cNvSpPr/>
                <p:nvPr/>
              </p:nvSpPr>
              <p:spPr>
                <a:xfrm rot="3900000">
                  <a:off x="5659924"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1549" name="Group 1548"/>
          <p:cNvGrpSpPr/>
          <p:nvPr/>
        </p:nvGrpSpPr>
        <p:grpSpPr>
          <a:xfrm>
            <a:off x="7877045" y="3794445"/>
            <a:ext cx="582544" cy="550396"/>
            <a:chOff x="3654352" y="2923878"/>
            <a:chExt cx="1782870" cy="1986999"/>
          </a:xfrm>
          <a:solidFill>
            <a:srgbClr val="0070C0"/>
          </a:solidFill>
        </p:grpSpPr>
        <p:grpSp>
          <p:nvGrpSpPr>
            <p:cNvPr id="1550" name="Group 1549"/>
            <p:cNvGrpSpPr/>
            <p:nvPr/>
          </p:nvGrpSpPr>
          <p:grpSpPr>
            <a:xfrm>
              <a:off x="3654352" y="2923878"/>
              <a:ext cx="890968" cy="1986999"/>
              <a:chOff x="3654352" y="2923878"/>
              <a:chExt cx="890968" cy="1986999"/>
            </a:xfrm>
            <a:grpFill/>
          </p:grpSpPr>
          <p:sp>
            <p:nvSpPr>
              <p:cNvPr id="1561" name="Oval 1560"/>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62" name="Rounded Rectangle 1561"/>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63" name="Rounded Rectangle 1562"/>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64" name="Rounded Rectangle 1563"/>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65" name="Round Same Side Corner Rectangle 1564"/>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566" name="Group 1565"/>
              <p:cNvGrpSpPr/>
              <p:nvPr/>
            </p:nvGrpSpPr>
            <p:grpSpPr>
              <a:xfrm>
                <a:off x="3654352" y="3333672"/>
                <a:ext cx="890968" cy="712284"/>
                <a:chOff x="3654352" y="3350339"/>
                <a:chExt cx="890968" cy="712284"/>
              </a:xfrm>
              <a:grpFill/>
            </p:grpSpPr>
            <p:sp>
              <p:nvSpPr>
                <p:cNvPr id="1567" name="Rounded Rectangle 1566"/>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68" name="Rounded Rectangle 1567"/>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1551" name="Group 1550"/>
            <p:cNvGrpSpPr/>
            <p:nvPr/>
          </p:nvGrpSpPr>
          <p:grpSpPr>
            <a:xfrm>
              <a:off x="4644231" y="2940149"/>
              <a:ext cx="792991" cy="1970728"/>
              <a:chOff x="5287084" y="2926861"/>
              <a:chExt cx="792991" cy="1970728"/>
            </a:xfrm>
            <a:grpFill/>
          </p:grpSpPr>
          <p:sp>
            <p:nvSpPr>
              <p:cNvPr id="1552" name="Oval 1551"/>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553" name="Group 1552"/>
              <p:cNvGrpSpPr/>
              <p:nvPr/>
            </p:nvGrpSpPr>
            <p:grpSpPr>
              <a:xfrm>
                <a:off x="5508901" y="4114392"/>
                <a:ext cx="349354" cy="783197"/>
                <a:chOff x="5351796" y="5908768"/>
                <a:chExt cx="349354" cy="783197"/>
              </a:xfrm>
              <a:grpFill/>
            </p:grpSpPr>
            <p:sp>
              <p:nvSpPr>
                <p:cNvPr id="1559" name="Rounded Rectangle 1558"/>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60" name="Rounded Rectangle 1559"/>
                <p:cNvSpPr/>
                <p:nvPr/>
              </p:nvSpPr>
              <p:spPr>
                <a:xfrm>
                  <a:off x="5554845" y="5908768"/>
                  <a:ext cx="146305"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1554" name="Trapezoid 1553"/>
              <p:cNvSpPr/>
              <p:nvPr/>
            </p:nvSpPr>
            <p:spPr>
              <a:xfrm>
                <a:off x="5340195" y="3459869"/>
                <a:ext cx="686768" cy="884395"/>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55" name="Rounded Rectangle 1554"/>
              <p:cNvSpPr/>
              <p:nvPr/>
            </p:nvSpPr>
            <p:spPr>
              <a:xfrm>
                <a:off x="5427132" y="3342174"/>
                <a:ext cx="512895" cy="217555"/>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1556" name="Group 1555"/>
              <p:cNvGrpSpPr/>
              <p:nvPr/>
            </p:nvGrpSpPr>
            <p:grpSpPr>
              <a:xfrm>
                <a:off x="5287084" y="3357795"/>
                <a:ext cx="792991" cy="712285"/>
                <a:chOff x="5287084" y="3357795"/>
                <a:chExt cx="792991" cy="712285"/>
              </a:xfrm>
              <a:grpFill/>
            </p:grpSpPr>
            <p:sp>
              <p:nvSpPr>
                <p:cNvPr id="1557" name="Rounded Rectangle 1556"/>
                <p:cNvSpPr/>
                <p:nvPr/>
              </p:nvSpPr>
              <p:spPr>
                <a:xfrm rot="17700000" flipH="1">
                  <a:off x="4994949"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1558" name="Rounded Rectangle 1557"/>
                <p:cNvSpPr/>
                <p:nvPr/>
              </p:nvSpPr>
              <p:spPr>
                <a:xfrm rot="3900000">
                  <a:off x="5659924" y="364993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grpSp>
        <p:nvGrpSpPr>
          <p:cNvPr id="1580" name="Group 1579"/>
          <p:cNvGrpSpPr/>
          <p:nvPr/>
        </p:nvGrpSpPr>
        <p:grpSpPr>
          <a:xfrm>
            <a:off x="5731120" y="2670037"/>
            <a:ext cx="259107" cy="545889"/>
            <a:chOff x="5287084" y="2926861"/>
            <a:chExt cx="792992" cy="1970728"/>
          </a:xfrm>
          <a:solidFill>
            <a:srgbClr val="FFFFFF"/>
          </a:solidFill>
        </p:grpSpPr>
        <p:sp>
          <p:nvSpPr>
            <p:cNvPr id="1581" name="Rounded Rectangle 1580"/>
            <p:cNvSpPr/>
            <p:nvPr/>
          </p:nvSpPr>
          <p:spPr>
            <a:xfrm>
              <a:off x="5420813" y="3418424"/>
              <a:ext cx="519214" cy="483640"/>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582" name="Oval 1581"/>
            <p:cNvSpPr/>
            <p:nvPr/>
          </p:nvSpPr>
          <p:spPr>
            <a:xfrm>
              <a:off x="5523559" y="2926861"/>
              <a:ext cx="320040" cy="320040"/>
            </a:xfrm>
            <a:prstGeom prst="ellipse">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nvGrpSpPr>
            <p:cNvPr id="1583" name="Group 1582"/>
            <p:cNvGrpSpPr/>
            <p:nvPr/>
          </p:nvGrpSpPr>
          <p:grpSpPr>
            <a:xfrm>
              <a:off x="5508901" y="4114392"/>
              <a:ext cx="349354" cy="783197"/>
              <a:chOff x="5351796" y="5908768"/>
              <a:chExt cx="349354" cy="783197"/>
            </a:xfrm>
            <a:grpFill/>
          </p:grpSpPr>
          <p:sp>
            <p:nvSpPr>
              <p:cNvPr id="1588" name="Rounded Rectangle 1587"/>
              <p:cNvSpPr/>
              <p:nvPr/>
            </p:nvSpPr>
            <p:spPr>
              <a:xfrm>
                <a:off x="5351796" y="5908768"/>
                <a:ext cx="146304" cy="783197"/>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589" name="Rounded Rectangle 1588"/>
              <p:cNvSpPr/>
              <p:nvPr/>
            </p:nvSpPr>
            <p:spPr>
              <a:xfrm>
                <a:off x="5554845" y="5908768"/>
                <a:ext cx="146305" cy="783197"/>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1584" name="Group 1583"/>
            <p:cNvGrpSpPr/>
            <p:nvPr/>
          </p:nvGrpSpPr>
          <p:grpSpPr>
            <a:xfrm>
              <a:off x="5287084" y="3328085"/>
              <a:ext cx="792992" cy="712285"/>
              <a:chOff x="5287084" y="3328085"/>
              <a:chExt cx="792992" cy="712285"/>
            </a:xfrm>
            <a:grpFill/>
          </p:grpSpPr>
          <p:sp>
            <p:nvSpPr>
              <p:cNvPr id="1586" name="Rounded Rectangle 1585"/>
              <p:cNvSpPr/>
              <p:nvPr/>
            </p:nvSpPr>
            <p:spPr>
              <a:xfrm rot="3900000">
                <a:off x="5659925" y="3620220"/>
                <a:ext cx="712285" cy="128016"/>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587" name="Rounded Rectangle 1586"/>
              <p:cNvSpPr/>
              <p:nvPr/>
            </p:nvSpPr>
            <p:spPr>
              <a:xfrm rot="17700000" flipH="1">
                <a:off x="4994949" y="3620220"/>
                <a:ext cx="712285" cy="128016"/>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sp>
          <p:nvSpPr>
            <p:cNvPr id="1585" name="Trapezoid 1584"/>
            <p:cNvSpPr/>
            <p:nvPr/>
          </p:nvSpPr>
          <p:spPr>
            <a:xfrm>
              <a:off x="5340195" y="3364112"/>
              <a:ext cx="686769" cy="980150"/>
            </a:xfrm>
            <a:prstGeom prst="trapezoid">
              <a:avLst>
                <a:gd name="adj" fmla="val 25329"/>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1599" name="Group 1598"/>
          <p:cNvGrpSpPr/>
          <p:nvPr/>
        </p:nvGrpSpPr>
        <p:grpSpPr>
          <a:xfrm>
            <a:off x="6630093" y="2635630"/>
            <a:ext cx="291123" cy="550396"/>
            <a:chOff x="3654345" y="2923878"/>
            <a:chExt cx="890975" cy="1986999"/>
          </a:xfrm>
          <a:solidFill>
            <a:schemeClr val="tx2"/>
          </a:solidFill>
        </p:grpSpPr>
        <p:sp>
          <p:nvSpPr>
            <p:cNvPr id="1600" name="Oval 1599"/>
            <p:cNvSpPr/>
            <p:nvPr/>
          </p:nvSpPr>
          <p:spPr>
            <a:xfrm>
              <a:off x="3939816" y="2923878"/>
              <a:ext cx="320040" cy="320040"/>
            </a:xfrm>
            <a:prstGeom prst="ellipse">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601" name="Rounded Rectangle 1600"/>
            <p:cNvSpPr/>
            <p:nvPr/>
          </p:nvSpPr>
          <p:spPr>
            <a:xfrm>
              <a:off x="3899017" y="3975391"/>
              <a:ext cx="182880" cy="935486"/>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602" name="Rounded Rectangle 1601"/>
            <p:cNvSpPr/>
            <p:nvPr/>
          </p:nvSpPr>
          <p:spPr>
            <a:xfrm>
              <a:off x="4118571" y="3975391"/>
              <a:ext cx="182880" cy="935486"/>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603" name="Round Same Side Corner Rectangle 1602"/>
            <p:cNvSpPr/>
            <p:nvPr/>
          </p:nvSpPr>
          <p:spPr>
            <a:xfrm>
              <a:off x="3781110" y="3303696"/>
              <a:ext cx="637455" cy="256031"/>
            </a:xfrm>
            <a:prstGeom prst="round2SameRect">
              <a:avLst>
                <a:gd name="adj1" fmla="val 50000"/>
                <a:gd name="adj2" fmla="val 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nvGrpSpPr>
            <p:cNvPr id="1604" name="Group 1603"/>
            <p:cNvGrpSpPr/>
            <p:nvPr/>
          </p:nvGrpSpPr>
          <p:grpSpPr>
            <a:xfrm>
              <a:off x="3654345" y="3333672"/>
              <a:ext cx="890975" cy="712285"/>
              <a:chOff x="3654345" y="3350339"/>
              <a:chExt cx="890975" cy="712285"/>
            </a:xfrm>
            <a:grpFill/>
          </p:grpSpPr>
          <p:sp>
            <p:nvSpPr>
              <p:cNvPr id="1606" name="Rounded Rectangle 1605"/>
              <p:cNvSpPr/>
              <p:nvPr/>
            </p:nvSpPr>
            <p:spPr>
              <a:xfrm rot="17700000" flipH="1">
                <a:off x="3380498" y="3624186"/>
                <a:ext cx="712285" cy="164591"/>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1607" name="Rounded Rectangle 1606"/>
              <p:cNvSpPr/>
              <p:nvPr/>
            </p:nvSpPr>
            <p:spPr>
              <a:xfrm rot="3900000">
                <a:off x="4106882" y="3624185"/>
                <a:ext cx="712284" cy="164592"/>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sp>
          <p:nvSpPr>
            <p:cNvPr id="1605" name="Rounded Rectangle 1604"/>
            <p:cNvSpPr/>
            <p:nvPr/>
          </p:nvSpPr>
          <p:spPr>
            <a:xfrm>
              <a:off x="3898619" y="3339864"/>
              <a:ext cx="402435" cy="858307"/>
            </a:xfrm>
            <a:prstGeom prst="roundRect">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555" name="Group 554"/>
          <p:cNvGrpSpPr/>
          <p:nvPr/>
        </p:nvGrpSpPr>
        <p:grpSpPr>
          <a:xfrm>
            <a:off x="6962570" y="2661580"/>
            <a:ext cx="259107" cy="545889"/>
            <a:chOff x="5287084" y="2926861"/>
            <a:chExt cx="792992" cy="1970728"/>
          </a:xfrm>
          <a:solidFill>
            <a:schemeClr val="tx2"/>
          </a:solidFill>
        </p:grpSpPr>
        <p:sp>
          <p:nvSpPr>
            <p:cNvPr id="558" name="Rounded Rectangle 557"/>
            <p:cNvSpPr/>
            <p:nvPr/>
          </p:nvSpPr>
          <p:spPr>
            <a:xfrm>
              <a:off x="5420813" y="3418424"/>
              <a:ext cx="519214" cy="483640"/>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559" name="Oval 558"/>
            <p:cNvSpPr/>
            <p:nvPr/>
          </p:nvSpPr>
          <p:spPr>
            <a:xfrm>
              <a:off x="5523559" y="2926861"/>
              <a:ext cx="320040" cy="320040"/>
            </a:xfrm>
            <a:prstGeom prst="ellipse">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nvGrpSpPr>
            <p:cNvPr id="560" name="Group 559"/>
            <p:cNvGrpSpPr/>
            <p:nvPr/>
          </p:nvGrpSpPr>
          <p:grpSpPr>
            <a:xfrm>
              <a:off x="5508901" y="4114392"/>
              <a:ext cx="349354" cy="783197"/>
              <a:chOff x="5351796" y="5908768"/>
              <a:chExt cx="349354" cy="783197"/>
            </a:xfrm>
            <a:grpFill/>
          </p:grpSpPr>
          <p:sp>
            <p:nvSpPr>
              <p:cNvPr id="565" name="Rounded Rectangle 564"/>
              <p:cNvSpPr/>
              <p:nvPr/>
            </p:nvSpPr>
            <p:spPr>
              <a:xfrm>
                <a:off x="5351796" y="5908768"/>
                <a:ext cx="146304" cy="783197"/>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566" name="Rounded Rectangle 565"/>
              <p:cNvSpPr/>
              <p:nvPr/>
            </p:nvSpPr>
            <p:spPr>
              <a:xfrm>
                <a:off x="5554845" y="5908768"/>
                <a:ext cx="146305" cy="783197"/>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561" name="Group 560"/>
            <p:cNvGrpSpPr/>
            <p:nvPr/>
          </p:nvGrpSpPr>
          <p:grpSpPr>
            <a:xfrm>
              <a:off x="5287084" y="3328085"/>
              <a:ext cx="792992" cy="712285"/>
              <a:chOff x="5287084" y="3328085"/>
              <a:chExt cx="792992" cy="712285"/>
            </a:xfrm>
            <a:grpFill/>
          </p:grpSpPr>
          <p:sp>
            <p:nvSpPr>
              <p:cNvPr id="563" name="Rounded Rectangle 562"/>
              <p:cNvSpPr/>
              <p:nvPr/>
            </p:nvSpPr>
            <p:spPr>
              <a:xfrm rot="3900000">
                <a:off x="5659925" y="3620220"/>
                <a:ext cx="712285" cy="128016"/>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564" name="Rounded Rectangle 563"/>
              <p:cNvSpPr/>
              <p:nvPr/>
            </p:nvSpPr>
            <p:spPr>
              <a:xfrm rot="17700000" flipH="1">
                <a:off x="4994949" y="3620220"/>
                <a:ext cx="712285" cy="128016"/>
              </a:xfrm>
              <a:prstGeom prst="roundRect">
                <a:avLst>
                  <a:gd name="adj" fmla="val 50000"/>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sp>
          <p:nvSpPr>
            <p:cNvPr id="562" name="Trapezoid 561"/>
            <p:cNvSpPr/>
            <p:nvPr/>
          </p:nvSpPr>
          <p:spPr>
            <a:xfrm>
              <a:off x="5340195" y="3364112"/>
              <a:ext cx="686769" cy="980150"/>
            </a:xfrm>
            <a:prstGeom prst="trapezoid">
              <a:avLst>
                <a:gd name="adj" fmla="val 25329"/>
              </a:avLst>
            </a:prstGeom>
            <a:grpFill/>
            <a:ln w="127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577" name="Group 576"/>
          <p:cNvGrpSpPr/>
          <p:nvPr/>
        </p:nvGrpSpPr>
        <p:grpSpPr>
          <a:xfrm>
            <a:off x="7260386" y="2661879"/>
            <a:ext cx="291120" cy="550396"/>
            <a:chOff x="3654352" y="2923878"/>
            <a:chExt cx="890968" cy="1986999"/>
          </a:xfrm>
          <a:solidFill>
            <a:srgbClr val="FF8811"/>
          </a:solidFill>
        </p:grpSpPr>
        <p:sp>
          <p:nvSpPr>
            <p:cNvPr id="578" name="Oval 577"/>
            <p:cNvSpPr/>
            <p:nvPr/>
          </p:nvSpPr>
          <p:spPr>
            <a:xfrm>
              <a:off x="3939816" y="2923878"/>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79" name="Rounded Rectangle 578"/>
            <p:cNvSpPr/>
            <p:nvPr/>
          </p:nvSpPr>
          <p:spPr>
            <a:xfrm>
              <a:off x="3899017"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80" name="Rounded Rectangle 579"/>
            <p:cNvSpPr/>
            <p:nvPr/>
          </p:nvSpPr>
          <p:spPr>
            <a:xfrm>
              <a:off x="4118571"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81" name="Rounded Rectangle 580"/>
            <p:cNvSpPr/>
            <p:nvPr/>
          </p:nvSpPr>
          <p:spPr>
            <a:xfrm>
              <a:off x="3898619" y="3475015"/>
              <a:ext cx="402434" cy="730983"/>
            </a:xfrm>
            <a:prstGeom prst="roundRect">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82" name="Round Same Side Corner Rectangle 581"/>
            <p:cNvSpPr/>
            <p:nvPr/>
          </p:nvSpPr>
          <p:spPr>
            <a:xfrm>
              <a:off x="3781109" y="3303697"/>
              <a:ext cx="637454" cy="256032"/>
            </a:xfrm>
            <a:prstGeom prst="round2SameRect">
              <a:avLst>
                <a:gd name="adj1" fmla="val 50000"/>
                <a:gd name="adj2" fmla="val 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583" name="Group 582"/>
            <p:cNvGrpSpPr/>
            <p:nvPr/>
          </p:nvGrpSpPr>
          <p:grpSpPr>
            <a:xfrm>
              <a:off x="3654352" y="3333672"/>
              <a:ext cx="890968" cy="712284"/>
              <a:chOff x="3654352" y="3350339"/>
              <a:chExt cx="890968" cy="712284"/>
            </a:xfrm>
            <a:grpFill/>
          </p:grpSpPr>
          <p:sp>
            <p:nvSpPr>
              <p:cNvPr id="585" name="Rounded Rectangle 584"/>
              <p:cNvSpPr/>
              <p:nvPr/>
            </p:nvSpPr>
            <p:spPr>
              <a:xfrm rot="17700000" flipH="1">
                <a:off x="3380506"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86" name="Rounded Rectangle 585"/>
              <p:cNvSpPr/>
              <p:nvPr/>
            </p:nvSpPr>
            <p:spPr>
              <a:xfrm rot="3900000">
                <a:off x="4106882"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587" name="Group 586"/>
          <p:cNvGrpSpPr/>
          <p:nvPr/>
        </p:nvGrpSpPr>
        <p:grpSpPr>
          <a:xfrm>
            <a:off x="6650786" y="3798125"/>
            <a:ext cx="291120" cy="550396"/>
            <a:chOff x="3654352" y="2923878"/>
            <a:chExt cx="890968" cy="1986999"/>
          </a:xfrm>
          <a:solidFill>
            <a:srgbClr val="0070C0"/>
          </a:solidFill>
        </p:grpSpPr>
        <p:sp>
          <p:nvSpPr>
            <p:cNvPr id="588" name="Oval 587"/>
            <p:cNvSpPr/>
            <p:nvPr/>
          </p:nvSpPr>
          <p:spPr>
            <a:xfrm>
              <a:off x="3939816" y="2923878"/>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89" name="Rounded Rectangle 588"/>
            <p:cNvSpPr/>
            <p:nvPr/>
          </p:nvSpPr>
          <p:spPr>
            <a:xfrm>
              <a:off x="3899017"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90" name="Rounded Rectangle 589"/>
            <p:cNvSpPr/>
            <p:nvPr/>
          </p:nvSpPr>
          <p:spPr>
            <a:xfrm>
              <a:off x="4118571"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91" name="Rounded Rectangle 590"/>
            <p:cNvSpPr/>
            <p:nvPr/>
          </p:nvSpPr>
          <p:spPr>
            <a:xfrm>
              <a:off x="3898619" y="3475015"/>
              <a:ext cx="402434" cy="730983"/>
            </a:xfrm>
            <a:prstGeom prst="roundRect">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92" name="Round Same Side Corner Rectangle 591"/>
            <p:cNvSpPr/>
            <p:nvPr/>
          </p:nvSpPr>
          <p:spPr>
            <a:xfrm>
              <a:off x="3781109" y="3303697"/>
              <a:ext cx="637454" cy="256032"/>
            </a:xfrm>
            <a:prstGeom prst="round2SameRect">
              <a:avLst>
                <a:gd name="adj1" fmla="val 50000"/>
                <a:gd name="adj2" fmla="val 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593" name="Group 592"/>
            <p:cNvGrpSpPr/>
            <p:nvPr/>
          </p:nvGrpSpPr>
          <p:grpSpPr>
            <a:xfrm>
              <a:off x="3654352" y="3333672"/>
              <a:ext cx="890968" cy="712284"/>
              <a:chOff x="3654352" y="3350339"/>
              <a:chExt cx="890968" cy="712284"/>
            </a:xfrm>
            <a:grpFill/>
          </p:grpSpPr>
          <p:sp>
            <p:nvSpPr>
              <p:cNvPr id="594" name="Rounded Rectangle 593"/>
              <p:cNvSpPr/>
              <p:nvPr/>
            </p:nvSpPr>
            <p:spPr>
              <a:xfrm rot="17700000" flipH="1">
                <a:off x="3380506"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595" name="Rounded Rectangle 594"/>
              <p:cNvSpPr/>
              <p:nvPr/>
            </p:nvSpPr>
            <p:spPr>
              <a:xfrm rot="3900000">
                <a:off x="4106882"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596" name="Group 595"/>
          <p:cNvGrpSpPr/>
          <p:nvPr/>
        </p:nvGrpSpPr>
        <p:grpSpPr>
          <a:xfrm>
            <a:off x="7610879" y="3814336"/>
            <a:ext cx="259107" cy="545889"/>
            <a:chOff x="5287084" y="2926861"/>
            <a:chExt cx="792992" cy="1970728"/>
          </a:xfrm>
          <a:solidFill>
            <a:srgbClr val="0070C0"/>
          </a:solidFill>
        </p:grpSpPr>
        <p:sp>
          <p:nvSpPr>
            <p:cNvPr id="597" name="Rounded Rectangle 596"/>
            <p:cNvSpPr/>
            <p:nvPr/>
          </p:nvSpPr>
          <p:spPr>
            <a:xfrm>
              <a:off x="5420813" y="3418424"/>
              <a:ext cx="519214" cy="483640"/>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598" name="Oval 597"/>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nvGrpSpPr>
            <p:cNvPr id="599" name="Group 598"/>
            <p:cNvGrpSpPr/>
            <p:nvPr/>
          </p:nvGrpSpPr>
          <p:grpSpPr>
            <a:xfrm>
              <a:off x="5508901" y="4114392"/>
              <a:ext cx="349354" cy="783197"/>
              <a:chOff x="5351796" y="5908768"/>
              <a:chExt cx="349354" cy="783197"/>
            </a:xfrm>
            <a:grpFill/>
          </p:grpSpPr>
          <p:sp>
            <p:nvSpPr>
              <p:cNvPr id="604" name="Rounded Rectangle 603"/>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605" name="Rounded Rectangle 604"/>
              <p:cNvSpPr/>
              <p:nvPr/>
            </p:nvSpPr>
            <p:spPr>
              <a:xfrm>
                <a:off x="5554845" y="5908768"/>
                <a:ext cx="146305"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600" name="Group 599"/>
            <p:cNvGrpSpPr/>
            <p:nvPr/>
          </p:nvGrpSpPr>
          <p:grpSpPr>
            <a:xfrm>
              <a:off x="5287084" y="3328085"/>
              <a:ext cx="792992" cy="712285"/>
              <a:chOff x="5287084" y="3328085"/>
              <a:chExt cx="792992" cy="712285"/>
            </a:xfrm>
            <a:grpFill/>
          </p:grpSpPr>
          <p:sp>
            <p:nvSpPr>
              <p:cNvPr id="602" name="Rounded Rectangle 601"/>
              <p:cNvSpPr/>
              <p:nvPr/>
            </p:nvSpPr>
            <p:spPr>
              <a:xfrm rot="3900000">
                <a:off x="5659925" y="362022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603" name="Rounded Rectangle 602"/>
              <p:cNvSpPr/>
              <p:nvPr/>
            </p:nvSpPr>
            <p:spPr>
              <a:xfrm rot="17700000" flipH="1">
                <a:off x="4994949" y="362022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sp>
          <p:nvSpPr>
            <p:cNvPr id="601" name="Trapezoid 600"/>
            <p:cNvSpPr/>
            <p:nvPr/>
          </p:nvSpPr>
          <p:spPr>
            <a:xfrm>
              <a:off x="5340195" y="3364112"/>
              <a:ext cx="686769" cy="980150"/>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615" name="Group 614"/>
          <p:cNvGrpSpPr/>
          <p:nvPr/>
        </p:nvGrpSpPr>
        <p:grpSpPr>
          <a:xfrm>
            <a:off x="7260386" y="3809829"/>
            <a:ext cx="291120" cy="550396"/>
            <a:chOff x="3654352" y="2923878"/>
            <a:chExt cx="890968" cy="1986999"/>
          </a:xfrm>
          <a:solidFill>
            <a:srgbClr val="0070C0"/>
          </a:solidFill>
        </p:grpSpPr>
        <p:sp>
          <p:nvSpPr>
            <p:cNvPr id="616" name="Oval 615"/>
            <p:cNvSpPr/>
            <p:nvPr/>
          </p:nvSpPr>
          <p:spPr>
            <a:xfrm>
              <a:off x="3939816" y="2923878"/>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17" name="Rounded Rectangle 616"/>
            <p:cNvSpPr/>
            <p:nvPr/>
          </p:nvSpPr>
          <p:spPr>
            <a:xfrm>
              <a:off x="3899017"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18" name="Rounded Rectangle 617"/>
            <p:cNvSpPr/>
            <p:nvPr/>
          </p:nvSpPr>
          <p:spPr>
            <a:xfrm>
              <a:off x="4118571"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19" name="Rounded Rectangle 618"/>
            <p:cNvSpPr/>
            <p:nvPr/>
          </p:nvSpPr>
          <p:spPr>
            <a:xfrm>
              <a:off x="3898619" y="3475015"/>
              <a:ext cx="402434" cy="730983"/>
            </a:xfrm>
            <a:prstGeom prst="roundRect">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20" name="Round Same Side Corner Rectangle 619"/>
            <p:cNvSpPr/>
            <p:nvPr/>
          </p:nvSpPr>
          <p:spPr>
            <a:xfrm>
              <a:off x="3781109" y="3303697"/>
              <a:ext cx="637454" cy="256032"/>
            </a:xfrm>
            <a:prstGeom prst="round2SameRect">
              <a:avLst>
                <a:gd name="adj1" fmla="val 50000"/>
                <a:gd name="adj2" fmla="val 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621" name="Group 620"/>
            <p:cNvGrpSpPr/>
            <p:nvPr/>
          </p:nvGrpSpPr>
          <p:grpSpPr>
            <a:xfrm>
              <a:off x="3654352" y="3333672"/>
              <a:ext cx="890968" cy="712284"/>
              <a:chOff x="3654352" y="3350339"/>
              <a:chExt cx="890968" cy="712284"/>
            </a:xfrm>
            <a:grpFill/>
          </p:grpSpPr>
          <p:sp>
            <p:nvSpPr>
              <p:cNvPr id="622" name="Rounded Rectangle 621"/>
              <p:cNvSpPr/>
              <p:nvPr/>
            </p:nvSpPr>
            <p:spPr>
              <a:xfrm rot="17700000" flipH="1">
                <a:off x="3380506"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623" name="Rounded Rectangle 622"/>
              <p:cNvSpPr/>
              <p:nvPr/>
            </p:nvSpPr>
            <p:spPr>
              <a:xfrm rot="3900000">
                <a:off x="4106882"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837" name="Group 836"/>
          <p:cNvGrpSpPr/>
          <p:nvPr/>
        </p:nvGrpSpPr>
        <p:grpSpPr>
          <a:xfrm>
            <a:off x="7257568" y="4358675"/>
            <a:ext cx="259106" cy="545889"/>
            <a:chOff x="5287084" y="2926861"/>
            <a:chExt cx="792991" cy="1970728"/>
          </a:xfrm>
          <a:solidFill>
            <a:srgbClr val="0072C0"/>
          </a:solidFill>
        </p:grpSpPr>
        <p:sp>
          <p:nvSpPr>
            <p:cNvPr id="838" name="Oval 837"/>
            <p:cNvSpPr/>
            <p:nvPr/>
          </p:nvSpPr>
          <p:spPr>
            <a:xfrm>
              <a:off x="5523559" y="2926861"/>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839" name="Group 838"/>
            <p:cNvGrpSpPr/>
            <p:nvPr/>
          </p:nvGrpSpPr>
          <p:grpSpPr>
            <a:xfrm>
              <a:off x="5508901" y="4114392"/>
              <a:ext cx="349354" cy="783197"/>
              <a:chOff x="5351796" y="5908768"/>
              <a:chExt cx="349354" cy="783197"/>
            </a:xfrm>
            <a:grpFill/>
          </p:grpSpPr>
          <p:sp>
            <p:nvSpPr>
              <p:cNvPr id="855" name="Rounded Rectangle 854"/>
              <p:cNvSpPr/>
              <p:nvPr/>
            </p:nvSpPr>
            <p:spPr>
              <a:xfrm>
                <a:off x="5351796" y="5908768"/>
                <a:ext cx="146304"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56" name="Rounded Rectangle 855"/>
              <p:cNvSpPr/>
              <p:nvPr/>
            </p:nvSpPr>
            <p:spPr>
              <a:xfrm>
                <a:off x="5554845" y="5908768"/>
                <a:ext cx="146305" cy="783197"/>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sp>
          <p:nvSpPr>
            <p:cNvPr id="850" name="Trapezoid 849"/>
            <p:cNvSpPr/>
            <p:nvPr/>
          </p:nvSpPr>
          <p:spPr>
            <a:xfrm>
              <a:off x="5340195" y="3459869"/>
              <a:ext cx="686768" cy="884395"/>
            </a:xfrm>
            <a:prstGeom prst="trapezoid">
              <a:avLst>
                <a:gd name="adj" fmla="val 25329"/>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51" name="Rounded Rectangle 850"/>
            <p:cNvSpPr/>
            <p:nvPr/>
          </p:nvSpPr>
          <p:spPr>
            <a:xfrm>
              <a:off x="5427132" y="3342174"/>
              <a:ext cx="512895" cy="217555"/>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852" name="Group 851"/>
            <p:cNvGrpSpPr/>
            <p:nvPr/>
          </p:nvGrpSpPr>
          <p:grpSpPr>
            <a:xfrm>
              <a:off x="5287084" y="3357795"/>
              <a:ext cx="792991" cy="712285"/>
              <a:chOff x="5287084" y="3357795"/>
              <a:chExt cx="792991" cy="712285"/>
            </a:xfrm>
            <a:grpFill/>
          </p:grpSpPr>
          <p:sp>
            <p:nvSpPr>
              <p:cNvPr id="853" name="Rounded Rectangle 852"/>
              <p:cNvSpPr/>
              <p:nvPr/>
            </p:nvSpPr>
            <p:spPr>
              <a:xfrm rot="17700000" flipH="1">
                <a:off x="4994949"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854" name="Rounded Rectangle 853"/>
              <p:cNvSpPr/>
              <p:nvPr/>
            </p:nvSpPr>
            <p:spPr>
              <a:xfrm rot="3900000">
                <a:off x="5659924" y="3649930"/>
                <a:ext cx="712285" cy="12801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937" name="Group 936"/>
          <p:cNvGrpSpPr/>
          <p:nvPr/>
        </p:nvGrpSpPr>
        <p:grpSpPr>
          <a:xfrm>
            <a:off x="8207337" y="2635630"/>
            <a:ext cx="291120" cy="550396"/>
            <a:chOff x="3654352" y="2923878"/>
            <a:chExt cx="890968" cy="1986999"/>
          </a:xfrm>
          <a:solidFill>
            <a:srgbClr val="FF8811"/>
          </a:solidFill>
        </p:grpSpPr>
        <p:sp>
          <p:nvSpPr>
            <p:cNvPr id="938" name="Oval 937"/>
            <p:cNvSpPr/>
            <p:nvPr/>
          </p:nvSpPr>
          <p:spPr>
            <a:xfrm>
              <a:off x="3939816" y="2923878"/>
              <a:ext cx="320040" cy="320040"/>
            </a:xfrm>
            <a:prstGeom prst="ellipse">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39" name="Rounded Rectangle 938"/>
            <p:cNvSpPr/>
            <p:nvPr/>
          </p:nvSpPr>
          <p:spPr>
            <a:xfrm>
              <a:off x="3899017"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40" name="Rounded Rectangle 939"/>
            <p:cNvSpPr/>
            <p:nvPr/>
          </p:nvSpPr>
          <p:spPr>
            <a:xfrm>
              <a:off x="4118571" y="3975391"/>
              <a:ext cx="182880" cy="935486"/>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41" name="Rounded Rectangle 940"/>
            <p:cNvSpPr/>
            <p:nvPr/>
          </p:nvSpPr>
          <p:spPr>
            <a:xfrm>
              <a:off x="3898619" y="3475015"/>
              <a:ext cx="402434" cy="730983"/>
            </a:xfrm>
            <a:prstGeom prst="roundRect">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42" name="Round Same Side Corner Rectangle 941"/>
            <p:cNvSpPr/>
            <p:nvPr/>
          </p:nvSpPr>
          <p:spPr>
            <a:xfrm>
              <a:off x="3781109" y="3303697"/>
              <a:ext cx="637454" cy="256032"/>
            </a:xfrm>
            <a:prstGeom prst="round2SameRect">
              <a:avLst>
                <a:gd name="adj1" fmla="val 50000"/>
                <a:gd name="adj2" fmla="val 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943" name="Group 942"/>
            <p:cNvGrpSpPr/>
            <p:nvPr/>
          </p:nvGrpSpPr>
          <p:grpSpPr>
            <a:xfrm>
              <a:off x="3654352" y="3333672"/>
              <a:ext cx="890968" cy="712284"/>
              <a:chOff x="3654352" y="3350339"/>
              <a:chExt cx="890968" cy="712284"/>
            </a:xfrm>
            <a:grpFill/>
          </p:grpSpPr>
          <p:sp>
            <p:nvSpPr>
              <p:cNvPr id="944" name="Rounded Rectangle 943"/>
              <p:cNvSpPr/>
              <p:nvPr/>
            </p:nvSpPr>
            <p:spPr>
              <a:xfrm rot="17700000" flipH="1">
                <a:off x="3380506"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45" name="Rounded Rectangle 944"/>
              <p:cNvSpPr/>
              <p:nvPr/>
            </p:nvSpPr>
            <p:spPr>
              <a:xfrm rot="3900000">
                <a:off x="4106882" y="3624185"/>
                <a:ext cx="712284" cy="164592"/>
              </a:xfrm>
              <a:prstGeom prst="roundRect">
                <a:avLst>
                  <a:gd name="adj" fmla="val 50000"/>
                </a:avLst>
              </a:prstGeom>
              <a:grpFill/>
              <a:ln w="2540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955" name="Group 954"/>
          <p:cNvGrpSpPr/>
          <p:nvPr/>
        </p:nvGrpSpPr>
        <p:grpSpPr>
          <a:xfrm>
            <a:off x="6357861" y="3228486"/>
            <a:ext cx="259107" cy="545889"/>
            <a:chOff x="5287084" y="2926861"/>
            <a:chExt cx="792992" cy="1970728"/>
          </a:xfrm>
          <a:solidFill>
            <a:schemeClr val="tx2"/>
          </a:solidFill>
        </p:grpSpPr>
        <p:sp>
          <p:nvSpPr>
            <p:cNvPr id="956" name="Rounded Rectangle 955"/>
            <p:cNvSpPr/>
            <p:nvPr/>
          </p:nvSpPr>
          <p:spPr>
            <a:xfrm>
              <a:off x="5420813" y="3418424"/>
              <a:ext cx="519214" cy="483640"/>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957" name="Oval 956"/>
            <p:cNvSpPr/>
            <p:nvPr/>
          </p:nvSpPr>
          <p:spPr>
            <a:xfrm>
              <a:off x="5523559" y="2926861"/>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nvGrpSpPr>
            <p:cNvPr id="958" name="Group 957"/>
            <p:cNvGrpSpPr/>
            <p:nvPr/>
          </p:nvGrpSpPr>
          <p:grpSpPr>
            <a:xfrm>
              <a:off x="5508901" y="4114392"/>
              <a:ext cx="349354" cy="783197"/>
              <a:chOff x="5351796" y="5908768"/>
              <a:chExt cx="349354" cy="783197"/>
            </a:xfrm>
            <a:grpFill/>
          </p:grpSpPr>
          <p:sp>
            <p:nvSpPr>
              <p:cNvPr id="963" name="Rounded Rectangle 962"/>
              <p:cNvSpPr/>
              <p:nvPr/>
            </p:nvSpPr>
            <p:spPr>
              <a:xfrm>
                <a:off x="5351796" y="5908768"/>
                <a:ext cx="146304"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964" name="Rounded Rectangle 963"/>
              <p:cNvSpPr/>
              <p:nvPr/>
            </p:nvSpPr>
            <p:spPr>
              <a:xfrm>
                <a:off x="5554845" y="5908768"/>
                <a:ext cx="146305" cy="783197"/>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959" name="Group 958"/>
            <p:cNvGrpSpPr/>
            <p:nvPr/>
          </p:nvGrpSpPr>
          <p:grpSpPr>
            <a:xfrm>
              <a:off x="5287084" y="3328085"/>
              <a:ext cx="792992" cy="712285"/>
              <a:chOff x="5287084" y="3328085"/>
              <a:chExt cx="792992" cy="712285"/>
            </a:xfrm>
            <a:grpFill/>
          </p:grpSpPr>
          <p:sp>
            <p:nvSpPr>
              <p:cNvPr id="961" name="Rounded Rectangle 960"/>
              <p:cNvSpPr/>
              <p:nvPr/>
            </p:nvSpPr>
            <p:spPr>
              <a:xfrm rot="3900000">
                <a:off x="5659925" y="362022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962" name="Rounded Rectangle 961"/>
              <p:cNvSpPr/>
              <p:nvPr/>
            </p:nvSpPr>
            <p:spPr>
              <a:xfrm rot="17700000" flipH="1">
                <a:off x="4994949" y="3620220"/>
                <a:ext cx="712285" cy="12801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sp>
          <p:nvSpPr>
            <p:cNvPr id="960" name="Trapezoid 959"/>
            <p:cNvSpPr/>
            <p:nvPr/>
          </p:nvSpPr>
          <p:spPr>
            <a:xfrm>
              <a:off x="5340195" y="3364112"/>
              <a:ext cx="686769" cy="980150"/>
            </a:xfrm>
            <a:prstGeom prst="trapezoid">
              <a:avLst>
                <a:gd name="adj" fmla="val 25329"/>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grpSp>
        <p:nvGrpSpPr>
          <p:cNvPr id="965" name="Group 964"/>
          <p:cNvGrpSpPr/>
          <p:nvPr/>
        </p:nvGrpSpPr>
        <p:grpSpPr>
          <a:xfrm>
            <a:off x="7896449" y="4902566"/>
            <a:ext cx="291119" cy="550396"/>
            <a:chOff x="3654352" y="2923878"/>
            <a:chExt cx="890968" cy="1986999"/>
          </a:xfrm>
          <a:solidFill>
            <a:schemeClr val="accent3"/>
          </a:solidFill>
        </p:grpSpPr>
        <p:sp>
          <p:nvSpPr>
            <p:cNvPr id="966" name="Oval 965"/>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67" name="Rounded Rectangle 966"/>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68" name="Rounded Rectangle 967"/>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69" name="Rounded Rectangle 968"/>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70" name="Round Same Side Corner Rectangle 969"/>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971" name="Group 970"/>
            <p:cNvGrpSpPr/>
            <p:nvPr/>
          </p:nvGrpSpPr>
          <p:grpSpPr>
            <a:xfrm>
              <a:off x="3654352" y="3333672"/>
              <a:ext cx="890968" cy="712284"/>
              <a:chOff x="3654352" y="3350339"/>
              <a:chExt cx="890968" cy="712284"/>
            </a:xfrm>
            <a:grpFill/>
          </p:grpSpPr>
          <p:sp>
            <p:nvSpPr>
              <p:cNvPr id="972" name="Rounded Rectangle 971"/>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73" name="Rounded Rectangle 972"/>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984" name="Group 983"/>
          <p:cNvGrpSpPr/>
          <p:nvPr/>
        </p:nvGrpSpPr>
        <p:grpSpPr>
          <a:xfrm>
            <a:off x="7562073" y="4354373"/>
            <a:ext cx="291119" cy="550396"/>
            <a:chOff x="3654352" y="2923878"/>
            <a:chExt cx="890968" cy="1986999"/>
          </a:xfrm>
          <a:solidFill>
            <a:schemeClr val="accent3"/>
          </a:solidFill>
        </p:grpSpPr>
        <p:sp>
          <p:nvSpPr>
            <p:cNvPr id="985" name="Oval 984"/>
            <p:cNvSpPr/>
            <p:nvPr/>
          </p:nvSpPr>
          <p:spPr>
            <a:xfrm>
              <a:off x="3939816" y="2923878"/>
              <a:ext cx="320040" cy="320040"/>
            </a:xfrm>
            <a:prstGeom prst="ellipse">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86" name="Rounded Rectangle 985"/>
            <p:cNvSpPr/>
            <p:nvPr/>
          </p:nvSpPr>
          <p:spPr>
            <a:xfrm>
              <a:off x="3899017"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87" name="Rounded Rectangle 986"/>
            <p:cNvSpPr/>
            <p:nvPr/>
          </p:nvSpPr>
          <p:spPr>
            <a:xfrm>
              <a:off x="4118571" y="3975391"/>
              <a:ext cx="182880" cy="935486"/>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88" name="Rounded Rectangle 987"/>
            <p:cNvSpPr/>
            <p:nvPr/>
          </p:nvSpPr>
          <p:spPr>
            <a:xfrm>
              <a:off x="3898619" y="3475015"/>
              <a:ext cx="402434" cy="730983"/>
            </a:xfrm>
            <a:prstGeom prst="roundRect">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89" name="Round Same Side Corner Rectangle 988"/>
            <p:cNvSpPr/>
            <p:nvPr/>
          </p:nvSpPr>
          <p:spPr>
            <a:xfrm>
              <a:off x="3781109" y="3303697"/>
              <a:ext cx="637454" cy="256032"/>
            </a:xfrm>
            <a:prstGeom prst="round2SameRect">
              <a:avLst>
                <a:gd name="adj1" fmla="val 50000"/>
                <a:gd name="adj2" fmla="val 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nvGrpSpPr>
            <p:cNvPr id="990" name="Group 989"/>
            <p:cNvGrpSpPr/>
            <p:nvPr/>
          </p:nvGrpSpPr>
          <p:grpSpPr>
            <a:xfrm>
              <a:off x="3654352" y="3333672"/>
              <a:ext cx="890968" cy="712284"/>
              <a:chOff x="3654352" y="3350339"/>
              <a:chExt cx="890968" cy="712284"/>
            </a:xfrm>
            <a:grpFill/>
          </p:grpSpPr>
          <p:sp>
            <p:nvSpPr>
              <p:cNvPr id="991" name="Rounded Rectangle 990"/>
              <p:cNvSpPr/>
              <p:nvPr/>
            </p:nvSpPr>
            <p:spPr>
              <a:xfrm rot="17700000" flipH="1">
                <a:off x="3380506"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sp>
            <p:nvSpPr>
              <p:cNvPr id="992" name="Rounded Rectangle 991"/>
              <p:cNvSpPr/>
              <p:nvPr/>
            </p:nvSpPr>
            <p:spPr>
              <a:xfrm rot="3900000">
                <a:off x="4106882" y="3624185"/>
                <a:ext cx="712284" cy="164592"/>
              </a:xfrm>
              <a:prstGeom prst="roundRect">
                <a:avLst>
                  <a:gd name="adj" fmla="val 50000"/>
                </a:avLst>
              </a:prstGeom>
              <a:grpFill/>
              <a:ln w="6350" cap="flat" cmpd="sng" algn="ctr">
                <a:no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a:solidFill>
                    <a:srgbClr val="FFFFFF"/>
                  </a:solidFill>
                </a:endParaRPr>
              </a:p>
            </p:txBody>
          </p:sp>
        </p:grpSp>
      </p:grpSp>
      <p:grpSp>
        <p:nvGrpSpPr>
          <p:cNvPr id="694" name="Group 693"/>
          <p:cNvGrpSpPr/>
          <p:nvPr/>
        </p:nvGrpSpPr>
        <p:grpSpPr>
          <a:xfrm>
            <a:off x="6019238" y="2673327"/>
            <a:ext cx="291123" cy="550396"/>
            <a:chOff x="3654345" y="2923878"/>
            <a:chExt cx="890975" cy="1986999"/>
          </a:xfrm>
          <a:solidFill>
            <a:srgbClr val="FFFFFF"/>
          </a:solidFill>
        </p:grpSpPr>
        <p:sp>
          <p:nvSpPr>
            <p:cNvPr id="695" name="Oval 694"/>
            <p:cNvSpPr/>
            <p:nvPr/>
          </p:nvSpPr>
          <p:spPr>
            <a:xfrm>
              <a:off x="3939816" y="2923878"/>
              <a:ext cx="320040" cy="320040"/>
            </a:xfrm>
            <a:prstGeom prst="ellipse">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696" name="Rounded Rectangle 695"/>
            <p:cNvSpPr/>
            <p:nvPr/>
          </p:nvSpPr>
          <p:spPr>
            <a:xfrm>
              <a:off x="3899017" y="3975391"/>
              <a:ext cx="182880" cy="935486"/>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697" name="Rounded Rectangle 696"/>
            <p:cNvSpPr/>
            <p:nvPr/>
          </p:nvSpPr>
          <p:spPr>
            <a:xfrm>
              <a:off x="4118571" y="3975391"/>
              <a:ext cx="182880" cy="935486"/>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698" name="Round Same Side Corner Rectangle 697"/>
            <p:cNvSpPr/>
            <p:nvPr/>
          </p:nvSpPr>
          <p:spPr>
            <a:xfrm>
              <a:off x="3781110" y="3303696"/>
              <a:ext cx="637455" cy="256031"/>
            </a:xfrm>
            <a:prstGeom prst="round2SameRect">
              <a:avLst>
                <a:gd name="adj1" fmla="val 50000"/>
                <a:gd name="adj2" fmla="val 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nvGrpSpPr>
            <p:cNvPr id="699" name="Group 698"/>
            <p:cNvGrpSpPr/>
            <p:nvPr/>
          </p:nvGrpSpPr>
          <p:grpSpPr>
            <a:xfrm>
              <a:off x="3654345" y="3333672"/>
              <a:ext cx="890975" cy="712285"/>
              <a:chOff x="3654345" y="3350339"/>
              <a:chExt cx="890975" cy="712285"/>
            </a:xfrm>
            <a:grpFill/>
          </p:grpSpPr>
          <p:sp>
            <p:nvSpPr>
              <p:cNvPr id="701" name="Rounded Rectangle 700"/>
              <p:cNvSpPr/>
              <p:nvPr/>
            </p:nvSpPr>
            <p:spPr>
              <a:xfrm rot="17700000" flipH="1">
                <a:off x="3380498" y="3624186"/>
                <a:ext cx="712285" cy="164591"/>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sp>
            <p:nvSpPr>
              <p:cNvPr id="702" name="Rounded Rectangle 701"/>
              <p:cNvSpPr/>
              <p:nvPr/>
            </p:nvSpPr>
            <p:spPr>
              <a:xfrm rot="3900000">
                <a:off x="4106882" y="3624185"/>
                <a:ext cx="712284" cy="164592"/>
              </a:xfrm>
              <a:prstGeom prst="roundRect">
                <a:avLst>
                  <a:gd name="adj" fmla="val 50000"/>
                </a:avLst>
              </a:prstGeom>
              <a:grp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sp>
          <p:nvSpPr>
            <p:cNvPr id="700" name="Rounded Rectangle 699"/>
            <p:cNvSpPr/>
            <p:nvPr/>
          </p:nvSpPr>
          <p:spPr>
            <a:xfrm>
              <a:off x="3898619" y="3339864"/>
              <a:ext cx="402435" cy="858307"/>
            </a:xfrm>
            <a:prstGeom prst="roundRect">
              <a:avLst/>
            </a:prstGeom>
            <a:solidFill>
              <a:srgbClr val="FFFFFF"/>
            </a:solidFill>
            <a:ln w="12700" cap="flat" cmpd="sng" algn="ctr">
              <a:solidFill>
                <a:srgbClr val="000000"/>
              </a:solidFill>
              <a:prstDash val="solid"/>
            </a:ln>
            <a:effectLst/>
          </p:spPr>
          <p:txBody>
            <a:bodyPr rtlCol="0" anchor="ctr"/>
            <a:lstStyle>
              <a:defPPr>
                <a:defRPr lang="en-US"/>
              </a:defPPr>
              <a:lvl1pPr algn="ctr" rtl="0" eaLnBrk="0" fontAlgn="base" hangingPunct="0">
                <a:spcBef>
                  <a:spcPct val="0"/>
                </a:spcBef>
                <a:spcAft>
                  <a:spcPct val="0"/>
                </a:spcAft>
                <a:defRPr b="1" kern="1200">
                  <a:solidFill>
                    <a:schemeClr val="lt1"/>
                  </a:solidFill>
                  <a:latin typeface="+mn-lt"/>
                  <a:ea typeface="+mn-ea"/>
                  <a:cs typeface="+mn-cs"/>
                </a:defRPr>
              </a:lvl1pPr>
              <a:lvl2pPr marL="457200" algn="ctr" rtl="0" eaLnBrk="0" fontAlgn="base" hangingPunct="0">
                <a:spcBef>
                  <a:spcPct val="0"/>
                </a:spcBef>
                <a:spcAft>
                  <a:spcPct val="0"/>
                </a:spcAft>
                <a:defRPr b="1" kern="1200">
                  <a:solidFill>
                    <a:schemeClr val="lt1"/>
                  </a:solidFill>
                  <a:latin typeface="+mn-lt"/>
                  <a:ea typeface="+mn-ea"/>
                  <a:cs typeface="+mn-cs"/>
                </a:defRPr>
              </a:lvl2pPr>
              <a:lvl3pPr marL="914400" algn="ctr" rtl="0" eaLnBrk="0" fontAlgn="base" hangingPunct="0">
                <a:spcBef>
                  <a:spcPct val="0"/>
                </a:spcBef>
                <a:spcAft>
                  <a:spcPct val="0"/>
                </a:spcAft>
                <a:defRPr b="1" kern="1200">
                  <a:solidFill>
                    <a:schemeClr val="lt1"/>
                  </a:solidFill>
                  <a:latin typeface="+mn-lt"/>
                  <a:ea typeface="+mn-ea"/>
                  <a:cs typeface="+mn-cs"/>
                </a:defRPr>
              </a:lvl3pPr>
              <a:lvl4pPr marL="1371600" algn="ctr" rtl="0" eaLnBrk="0" fontAlgn="base" hangingPunct="0">
                <a:spcBef>
                  <a:spcPct val="0"/>
                </a:spcBef>
                <a:spcAft>
                  <a:spcPct val="0"/>
                </a:spcAft>
                <a:defRPr b="1" kern="1200">
                  <a:solidFill>
                    <a:schemeClr val="lt1"/>
                  </a:solidFill>
                  <a:latin typeface="+mn-lt"/>
                  <a:ea typeface="+mn-ea"/>
                  <a:cs typeface="+mn-cs"/>
                </a:defRPr>
              </a:lvl4pPr>
              <a:lvl5pPr marL="1828800" algn="ctr"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defRPr/>
              </a:pPr>
              <a:endParaRPr lang="en-US" b="0">
                <a:solidFill>
                  <a:srgbClr val="FFFFFF"/>
                </a:solidFill>
              </a:endParaRPr>
            </a:p>
          </p:txBody>
        </p:sp>
      </p:grpSp>
      <p:sp>
        <p:nvSpPr>
          <p:cNvPr id="7" name="TextBox 6"/>
          <p:cNvSpPr txBox="1"/>
          <p:nvPr/>
        </p:nvSpPr>
        <p:spPr>
          <a:xfrm>
            <a:off x="1767489" y="2971800"/>
            <a:ext cx="670911" cy="353943"/>
          </a:xfrm>
          <a:prstGeom prst="rect">
            <a:avLst/>
          </a:prstGeom>
          <a:noFill/>
        </p:spPr>
        <p:txBody>
          <a:bodyPr wrap="square" rtlCol="0">
            <a:spAutoFit/>
          </a:bodyPr>
          <a:lstStyle/>
          <a:p>
            <a:pPr algn="ctr"/>
            <a:r>
              <a:rPr lang="en-US" sz="1700" b="1" dirty="0" smtClean="0">
                <a:latin typeface="Calibri" pitchFamily="34" charset="0"/>
                <a:cs typeface="Meta Offc Pro"/>
              </a:rPr>
              <a:t>39%</a:t>
            </a:r>
          </a:p>
        </p:txBody>
      </p:sp>
      <p:sp>
        <p:nvSpPr>
          <p:cNvPr id="8" name="TextBox 7"/>
          <p:cNvSpPr txBox="1"/>
          <p:nvPr/>
        </p:nvSpPr>
        <p:spPr>
          <a:xfrm>
            <a:off x="1143000" y="4572000"/>
            <a:ext cx="762000" cy="353943"/>
          </a:xfrm>
          <a:prstGeom prst="rect">
            <a:avLst/>
          </a:prstGeom>
          <a:noFill/>
        </p:spPr>
        <p:txBody>
          <a:bodyPr wrap="square" rtlCol="0">
            <a:spAutoFit/>
          </a:bodyPr>
          <a:lstStyle/>
          <a:p>
            <a:pPr algn="ctr"/>
            <a:r>
              <a:rPr lang="en-US" sz="1700" b="1" dirty="0" smtClean="0">
                <a:solidFill>
                  <a:schemeClr val="bg1"/>
                </a:solidFill>
                <a:latin typeface="Calibri" pitchFamily="34" charset="0"/>
                <a:cs typeface="Meta Offc Pro"/>
              </a:rPr>
              <a:t>30%</a:t>
            </a:r>
          </a:p>
        </p:txBody>
      </p:sp>
      <p:pic>
        <p:nvPicPr>
          <p:cNvPr id="2" name="Picture 1"/>
          <p:cNvPicPr>
            <a:picLocks noChangeAspect="1"/>
          </p:cNvPicPr>
          <p:nvPr/>
        </p:nvPicPr>
        <p:blipFill rotWithShape="1">
          <a:blip r:embed="rId4">
            <a:duotone>
              <a:prstClr val="black"/>
              <a:schemeClr val="accent3">
                <a:tint val="45000"/>
                <a:satMod val="400000"/>
              </a:schemeClr>
            </a:duotone>
            <a:extLst>
              <a:ext uri="{BEBA8EAE-BF5A-486C-A8C5-ECC9F3942E4B}">
                <a14:imgProps xmlns:a14="http://schemas.microsoft.com/office/drawing/2010/main">
                  <a14:imgLayer r:embed="rId5">
                    <a14:imgEffect>
                      <a14:sharpenSoften amount="25000"/>
                    </a14:imgEffect>
                    <a14:imgEffect>
                      <a14:colorTemperature colorTemp="7200"/>
                    </a14:imgEffect>
                    <a14:imgEffect>
                      <a14:saturation sat="300000"/>
                    </a14:imgEffect>
                  </a14:imgLayer>
                </a14:imgProps>
              </a:ext>
              <a:ext uri="{28A0092B-C50C-407E-A947-70E740481C1C}">
                <a14:useLocalDpi xmlns:a14="http://schemas.microsoft.com/office/drawing/2010/main" val="0"/>
              </a:ext>
            </a:extLst>
          </a:blip>
          <a:srcRect l="49287"/>
          <a:stretch/>
        </p:blipFill>
        <p:spPr>
          <a:xfrm>
            <a:off x="5844047" y="3804557"/>
            <a:ext cx="159294" cy="566900"/>
          </a:xfrm>
          <a:prstGeom prst="rect">
            <a:avLst/>
          </a:prstGeom>
        </p:spPr>
      </p:pic>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49832"/>
          <a:stretch/>
        </p:blipFill>
        <p:spPr>
          <a:xfrm>
            <a:off x="6164198" y="2670037"/>
            <a:ext cx="180420" cy="554690"/>
          </a:xfrm>
          <a:prstGeom prst="rect">
            <a:avLst/>
          </a:prstGeom>
        </p:spPr>
      </p:pic>
      <p:sp>
        <p:nvSpPr>
          <p:cNvPr id="548" name="Text Placeholder 2"/>
          <p:cNvSpPr>
            <a:spLocks noGrp="1"/>
          </p:cNvSpPr>
          <p:nvPr>
            <p:ph type="body" sz="quarter" idx="11"/>
          </p:nvPr>
        </p:nvSpPr>
        <p:spPr>
          <a:xfrm>
            <a:off x="91440" y="6461760"/>
            <a:ext cx="8321040" cy="472440"/>
          </a:xfrm>
        </p:spPr>
        <p:txBody>
          <a:bodyPr/>
          <a:lstStyle/>
          <a:p>
            <a:r>
              <a:rPr lang="en-US" dirty="0"/>
              <a:t>SOURCE: KCMU/ Urban Institute analysis of 2012 ASEC Supplement to the CPS</a:t>
            </a:r>
            <a:r>
              <a:rPr lang="en-US" dirty="0" smtClean="0"/>
              <a:t>.</a:t>
            </a:r>
            <a:br>
              <a:rPr lang="en-US" dirty="0" smtClean="0"/>
            </a:br>
            <a:endParaRPr lang="en-US" dirty="0"/>
          </a:p>
        </p:txBody>
      </p:sp>
    </p:spTree>
    <p:extLst>
      <p:ext uri="{BB962C8B-B14F-4D97-AF65-F5344CB8AC3E}">
        <p14:creationId xmlns:p14="http://schemas.microsoft.com/office/powerpoint/2010/main" val="695841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400731"/>
            <a:ext cx="8534400" cy="3888520"/>
            <a:chOff x="228600" y="1485899"/>
            <a:chExt cx="8534400" cy="3888520"/>
          </a:xfrm>
        </p:grpSpPr>
        <p:pic>
          <p:nvPicPr>
            <p:cNvPr id="8" name="Picture 2" descr="http://www.clker.com/cliparts/8/c/5/e/1333490675840575632Umbrella%20Silhouette.svg.med.png">
              <a:hlinkClick r:id="rId3"/>
            </p:cNvPr>
            <p:cNvPicPr>
              <a:picLocks noChangeAspect="1" noChangeArrowheads="1"/>
            </p:cNvPicPr>
            <p:nvPr/>
          </p:nvPicPr>
          <p:blipFill rotWithShape="1">
            <a:blip r:embed="rId4" cstate="print">
              <a:duotone>
                <a:srgbClr val="0A5B9E">
                  <a:shade val="45000"/>
                  <a:satMod val="135000"/>
                </a:srgbClr>
                <a:prstClr val="white"/>
              </a:duotone>
              <a:extLst>
                <a:ext uri="{28A0092B-C50C-407E-A947-70E740481C1C}">
                  <a14:useLocalDpi xmlns:a14="http://schemas.microsoft.com/office/drawing/2010/main" val="0"/>
                </a:ext>
              </a:extLst>
            </a:blip>
            <a:srcRect b="19614"/>
            <a:stretch/>
          </p:blipFill>
          <p:spPr bwMode="auto">
            <a:xfrm>
              <a:off x="228600" y="1485899"/>
              <a:ext cx="8534400" cy="38839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clker.com/cliparts/8/c/5/e/1333490675840575632Umbrella%20Silhouette.svg.med.png">
              <a:hlinkClick r:id="rId3"/>
            </p:cNvPr>
            <p:cNvPicPr>
              <a:picLocks noChangeAspect="1" noChangeArrowheads="1"/>
            </p:cNvPicPr>
            <p:nvPr/>
          </p:nvPicPr>
          <p:blipFill rotWithShape="1">
            <a:blip r:embed="rId4" cstate="print">
              <a:duotone>
                <a:srgbClr val="C0504D">
                  <a:shade val="45000"/>
                  <a:satMod val="135000"/>
                </a:srgbClr>
                <a:prstClr val="white"/>
              </a:duotone>
              <a:extLst>
                <a:ext uri="{28A0092B-C50C-407E-A947-70E740481C1C}">
                  <a14:useLocalDpi xmlns:a14="http://schemas.microsoft.com/office/drawing/2010/main" val="0"/>
                </a:ext>
              </a:extLst>
            </a:blip>
            <a:srcRect r="33928" b="19614"/>
            <a:stretch/>
          </p:blipFill>
          <p:spPr bwMode="auto">
            <a:xfrm>
              <a:off x="228600" y="1490472"/>
              <a:ext cx="5638800" cy="38839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1410120" y="4367259"/>
            <a:ext cx="1637880" cy="1191376"/>
            <a:chOff x="-176150" y="2751819"/>
            <a:chExt cx="914713" cy="601114"/>
          </a:xfrm>
        </p:grpSpPr>
        <p:pic>
          <p:nvPicPr>
            <p:cNvPr id="11" name="Picture 10"/>
            <p:cNvPicPr>
              <a:picLocks noChangeAspect="1" noChangeArrowheads="1"/>
            </p:cNvPicPr>
            <p:nvPr/>
          </p:nvPicPr>
          <p:blipFill rotWithShape="1">
            <a:blip r:embed="rId5" cstate="print">
              <a:duotone>
                <a:srgbClr val="C0504D">
                  <a:shade val="45000"/>
                  <a:satMod val="135000"/>
                </a:srgbClr>
                <a:prstClr val="white"/>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1" r="2154" b="5082"/>
            <a:stretch/>
          </p:blipFill>
          <p:spPr bwMode="auto">
            <a:xfrm>
              <a:off x="44672" y="2751819"/>
              <a:ext cx="693891" cy="60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11"/>
            <p:cNvSpPr/>
            <p:nvPr/>
          </p:nvSpPr>
          <p:spPr>
            <a:xfrm rot="19121042">
              <a:off x="-176150" y="2756473"/>
              <a:ext cx="461694" cy="332959"/>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rebuchet MS" pitchFamily="34" charset="0"/>
                <a:ea typeface="+mn-ea"/>
                <a:cs typeface="+mn-cs"/>
              </a:endParaRPr>
            </a:p>
          </p:txBody>
        </p:sp>
      </p:grpSp>
      <p:sp>
        <p:nvSpPr>
          <p:cNvPr id="14" name="Oval 13"/>
          <p:cNvSpPr/>
          <p:nvPr/>
        </p:nvSpPr>
        <p:spPr>
          <a:xfrm>
            <a:off x="7387955" y="4959322"/>
            <a:ext cx="82006" cy="150948"/>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rebuchet MS" pitchFamily="34" charset="0"/>
              <a:ea typeface="+mn-ea"/>
              <a:cs typeface="+mn-cs"/>
            </a:endParaRPr>
          </a:p>
        </p:txBody>
      </p:sp>
      <p:grpSp>
        <p:nvGrpSpPr>
          <p:cNvPr id="15" name="Group 14"/>
          <p:cNvGrpSpPr/>
          <p:nvPr/>
        </p:nvGrpSpPr>
        <p:grpSpPr>
          <a:xfrm>
            <a:off x="4800600" y="3881033"/>
            <a:ext cx="1257951" cy="1752600"/>
            <a:chOff x="1570073" y="2523624"/>
            <a:chExt cx="792127" cy="953032"/>
          </a:xfrm>
        </p:grpSpPr>
        <p:pic>
          <p:nvPicPr>
            <p:cNvPr id="16" name="Picture 12"/>
            <p:cNvPicPr>
              <a:picLocks noChangeAspect="1" noChangeArrowheads="1"/>
            </p:cNvPicPr>
            <p:nvPr/>
          </p:nvPicPr>
          <p:blipFill rotWithShape="1">
            <a:blip r:embed="rId7" cstate="print">
              <a:duotone>
                <a:srgbClr val="4F81BD">
                  <a:shade val="45000"/>
                  <a:satMod val="135000"/>
                </a:srgbClr>
                <a:prstClr val="white"/>
              </a:duotone>
              <a:lum bright="-20000" contrast="40000"/>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t="3602" b="-1"/>
            <a:stretch/>
          </p:blipFill>
          <p:spPr bwMode="auto">
            <a:xfrm>
              <a:off x="1570073" y="2523624"/>
              <a:ext cx="792127" cy="9529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2"/>
            <p:cNvPicPr>
              <a:picLocks noChangeAspect="1" noChangeArrowheads="1"/>
            </p:cNvPicPr>
            <p:nvPr/>
          </p:nvPicPr>
          <p:blipFill rotWithShape="1">
            <a:blip r:embed="rId7" cstate="print">
              <a:duotone>
                <a:srgbClr val="C0504D">
                  <a:shade val="45000"/>
                  <a:satMod val="135000"/>
                </a:srgbClr>
                <a:prstClr val="white"/>
              </a:duotone>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t="3602" r="29349" b="-1"/>
            <a:stretch/>
          </p:blipFill>
          <p:spPr bwMode="auto">
            <a:xfrm>
              <a:off x="1570073" y="2523744"/>
              <a:ext cx="559645" cy="9529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8" name="Picture 9"/>
          <p:cNvPicPr>
            <a:picLocks noChangeAspect="1" noChangeArrowheads="1"/>
          </p:cNvPicPr>
          <p:nvPr/>
        </p:nvPicPr>
        <p:blipFill rotWithShape="1">
          <a:blip r:embed="rId9" cstate="print">
            <a:duotone>
              <a:srgbClr val="C0504D">
                <a:shade val="45000"/>
                <a:satMod val="135000"/>
              </a:srgbClr>
              <a:prstClr val="white"/>
            </a:duotone>
            <a:extLst>
              <a:ext uri="{BEBA8EAE-BF5A-486C-A8C5-ECC9F3942E4B}">
                <a14:imgProps xmlns:a14="http://schemas.microsoft.com/office/drawing/2010/main">
                  <a14:imgLayer r:embed="rId10">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7597" t="8447" r="9784" b="6402"/>
          <a:stretch/>
        </p:blipFill>
        <p:spPr bwMode="auto">
          <a:xfrm>
            <a:off x="3276599" y="4439482"/>
            <a:ext cx="751661" cy="1046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6324599" y="5609965"/>
            <a:ext cx="1676399"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ysClr val="windowText" lastClr="000000"/>
                </a:solidFill>
                <a:effectLst/>
                <a:uLnTx/>
                <a:uFillTx/>
                <a:latin typeface="+mj-lt"/>
              </a:rPr>
              <a:t>Adults up</a:t>
            </a:r>
            <a:r>
              <a:rPr kumimoji="0" lang="en-US" b="1" i="0" u="none" strike="noStrike" kern="0" cap="none" spc="0" normalizeH="0" noProof="0" dirty="0" smtClean="0">
                <a:ln>
                  <a:noFill/>
                </a:ln>
                <a:solidFill>
                  <a:sysClr val="windowText" lastClr="000000"/>
                </a:solidFill>
                <a:effectLst/>
                <a:uLnTx/>
                <a:uFillTx/>
                <a:latin typeface="+mj-lt"/>
              </a:rPr>
              <a:t> to</a:t>
            </a:r>
            <a:endParaRPr kumimoji="0" lang="en-US" b="1" i="0" u="none" strike="noStrike" kern="0" cap="none" spc="0" normalizeH="0" baseline="0" noProof="0" dirty="0" smtClean="0">
              <a:ln>
                <a:noFill/>
              </a:ln>
              <a:solidFill>
                <a:sysClr val="windowText" lastClr="000000"/>
              </a:solidFill>
              <a:effectLst/>
              <a:uLnTx/>
              <a:uFillTx/>
              <a:latin typeface="+mj-lt"/>
            </a:endParaRPr>
          </a:p>
        </p:txBody>
      </p:sp>
      <p:sp>
        <p:nvSpPr>
          <p:cNvPr id="21" name="TextBox 20"/>
          <p:cNvSpPr txBox="1"/>
          <p:nvPr/>
        </p:nvSpPr>
        <p:spPr>
          <a:xfrm>
            <a:off x="522975" y="4182070"/>
            <a:ext cx="1828800" cy="92333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ysClr val="windowText" lastClr="000000"/>
                </a:solidFill>
                <a:effectLst/>
                <a:uLnTx/>
                <a:uFillTx/>
                <a:latin typeface="+mj-lt"/>
              </a:rPr>
              <a:t>Elderly &amp;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ysClr val="windowText" lastClr="000000"/>
                </a:solidFill>
                <a:effectLst/>
                <a:uLnTx/>
                <a:uFillTx/>
                <a:latin typeface="+mj-lt"/>
              </a:rPr>
              <a:t>Persons </a:t>
            </a:r>
            <a:r>
              <a:rPr kumimoji="0" lang="en-US" b="1" i="0" u="none" strike="noStrike" kern="0" cap="none" spc="0" normalizeH="0" noProof="0" dirty="0" smtClean="0">
                <a:ln>
                  <a:noFill/>
                </a:ln>
                <a:solidFill>
                  <a:sysClr val="windowText" lastClr="000000"/>
                </a:solidFill>
                <a:effectLst/>
                <a:uLnTx/>
                <a:uFillTx/>
                <a:latin typeface="+mj-lt"/>
              </a:rPr>
              <a:t>with Disabilities</a:t>
            </a:r>
            <a:endParaRPr kumimoji="0" lang="en-US" b="1" i="0" u="none" strike="noStrike" kern="0" cap="none" spc="0" normalizeH="0" baseline="0" noProof="0" dirty="0">
              <a:ln>
                <a:noFill/>
              </a:ln>
              <a:solidFill>
                <a:sysClr val="windowText" lastClr="000000"/>
              </a:solidFill>
              <a:effectLst/>
              <a:uLnTx/>
              <a:uFillTx/>
              <a:latin typeface="+mj-lt"/>
            </a:endParaRPr>
          </a:p>
        </p:txBody>
      </p:sp>
      <p:sp>
        <p:nvSpPr>
          <p:cNvPr id="22" name="TextBox 21"/>
          <p:cNvSpPr txBox="1"/>
          <p:nvPr/>
        </p:nvSpPr>
        <p:spPr>
          <a:xfrm>
            <a:off x="4876800" y="5634194"/>
            <a:ext cx="1498258"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ysClr val="windowText" lastClr="000000"/>
                </a:solidFill>
                <a:effectLst/>
                <a:uLnTx/>
                <a:uFillTx/>
                <a:latin typeface="+mj-lt"/>
              </a:rPr>
              <a:t>Parents</a:t>
            </a:r>
          </a:p>
        </p:txBody>
      </p:sp>
      <p:sp>
        <p:nvSpPr>
          <p:cNvPr id="23" name="TextBox 22"/>
          <p:cNvSpPr txBox="1"/>
          <p:nvPr/>
        </p:nvSpPr>
        <p:spPr>
          <a:xfrm>
            <a:off x="4267200" y="3423047"/>
            <a:ext cx="1156351" cy="615553"/>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smtClean="0">
                <a:ln>
                  <a:noFill/>
                </a:ln>
                <a:solidFill>
                  <a:sysClr val="windowText" lastClr="000000"/>
                </a:solidFill>
                <a:effectLst/>
                <a:uLnTx/>
                <a:uFillTx/>
                <a:latin typeface="+mj-lt"/>
              </a:rPr>
              <a:t>Pregnant</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smtClean="0">
                <a:ln>
                  <a:noFill/>
                </a:ln>
                <a:solidFill>
                  <a:sysClr val="windowText" lastClr="000000"/>
                </a:solidFill>
                <a:effectLst/>
                <a:uLnTx/>
                <a:uFillTx/>
                <a:latin typeface="+mj-lt"/>
              </a:rPr>
              <a:t>Women</a:t>
            </a:r>
            <a:endParaRPr kumimoji="0" lang="en-US" sz="1700" b="1" i="0" u="none" strike="noStrike" kern="0" cap="none" spc="0" normalizeH="0" baseline="0" noProof="0" dirty="0">
              <a:ln>
                <a:noFill/>
              </a:ln>
              <a:solidFill>
                <a:sysClr val="windowText" lastClr="000000"/>
              </a:solidFill>
              <a:effectLst/>
              <a:uLnTx/>
              <a:uFillTx/>
              <a:latin typeface="+mj-lt"/>
            </a:endParaRPr>
          </a:p>
        </p:txBody>
      </p:sp>
      <p:sp>
        <p:nvSpPr>
          <p:cNvPr id="24" name="TextBox 23"/>
          <p:cNvSpPr txBox="1"/>
          <p:nvPr/>
        </p:nvSpPr>
        <p:spPr>
          <a:xfrm>
            <a:off x="2971800" y="5650468"/>
            <a:ext cx="1422455"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ysClr val="windowText" lastClr="000000"/>
                </a:solidFill>
                <a:effectLst/>
                <a:uLnTx/>
                <a:uFillTx/>
                <a:latin typeface="+mj-lt"/>
              </a:rPr>
              <a:t>Children</a:t>
            </a:r>
            <a:endParaRPr kumimoji="0" lang="en-US" b="1" i="0" u="none" strike="noStrike" kern="0" cap="none" spc="0" normalizeH="0" baseline="0" noProof="0" dirty="0">
              <a:ln>
                <a:noFill/>
              </a:ln>
              <a:solidFill>
                <a:sysClr val="windowText" lastClr="000000"/>
              </a:solidFill>
              <a:effectLst/>
              <a:uLnTx/>
              <a:uFillTx/>
              <a:latin typeface="+mj-lt"/>
            </a:endParaRPr>
          </a:p>
        </p:txBody>
      </p:sp>
      <p:sp>
        <p:nvSpPr>
          <p:cNvPr id="25" name="TextBox 24"/>
          <p:cNvSpPr txBox="1"/>
          <p:nvPr/>
        </p:nvSpPr>
        <p:spPr>
          <a:xfrm>
            <a:off x="2313255" y="3765666"/>
            <a:ext cx="2359839"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i="0" u="none" strike="noStrike" kern="0" cap="none" spc="0" normalizeH="0" baseline="0" noProof="0" dirty="0" smtClean="0">
                <a:ln>
                  <a:noFill/>
                </a:ln>
                <a:solidFill>
                  <a:sysClr val="window" lastClr="FFFFFF"/>
                </a:solidFill>
                <a:effectLst/>
                <a:uLnTx/>
                <a:uFillTx/>
                <a:latin typeface="Trebuchet MS" pitchFamily="34" charset="0"/>
              </a:rPr>
              <a:t>Extends to Adults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i="0" u="none" strike="noStrike" kern="0" cap="none" spc="0" normalizeH="0" baseline="0" noProof="0" dirty="0" smtClean="0">
                <a:ln>
                  <a:noFill/>
                </a:ln>
                <a:solidFill>
                  <a:sysClr val="window" lastClr="FFFFFF"/>
                </a:solidFill>
                <a:effectLst/>
                <a:uLnTx/>
                <a:uFillTx/>
                <a:latin typeface="Trebuchet MS" pitchFamily="34" charset="0"/>
              </a:rPr>
              <a:t>≤138% FPL* </a:t>
            </a:r>
          </a:p>
        </p:txBody>
      </p:sp>
      <p:sp>
        <p:nvSpPr>
          <p:cNvPr id="26" name="TextBox 25"/>
          <p:cNvSpPr txBox="1"/>
          <p:nvPr/>
        </p:nvSpPr>
        <p:spPr>
          <a:xfrm>
            <a:off x="1751449" y="2134496"/>
            <a:ext cx="3148085"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ysClr val="window" lastClr="FFFFFF"/>
                </a:solidFill>
                <a:effectLst/>
                <a:uLnTx/>
                <a:uFillTx/>
                <a:latin typeface="+mj-lt"/>
              </a:rPr>
              <a:t>Medicaid</a:t>
            </a:r>
            <a:r>
              <a:rPr kumimoji="0" lang="en-US" b="1" i="0" u="none" strike="noStrike" kern="0" cap="none" spc="0" normalizeH="0" noProof="0" dirty="0" smtClean="0">
                <a:ln>
                  <a:noFill/>
                </a:ln>
                <a:solidFill>
                  <a:sysClr val="window" lastClr="FFFFFF"/>
                </a:solidFill>
                <a:effectLst/>
                <a:uLnTx/>
                <a:uFillTx/>
                <a:latin typeface="+mj-lt"/>
              </a:rPr>
              <a:t> </a:t>
            </a:r>
            <a:r>
              <a:rPr kumimoji="0" lang="en-US" b="1" i="0" u="none" strike="noStrike" kern="0" cap="none" spc="0" normalizeH="0" baseline="0" noProof="0" dirty="0" smtClean="0">
                <a:ln>
                  <a:noFill/>
                </a:ln>
                <a:solidFill>
                  <a:sysClr val="window" lastClr="FFFFFF"/>
                </a:solidFill>
                <a:effectLst/>
                <a:uLnTx/>
                <a:uFillTx/>
                <a:latin typeface="+mj-lt"/>
              </a:rPr>
              <a:t>Eligibility Today</a:t>
            </a:r>
            <a:endParaRPr kumimoji="0" lang="en-US" b="1" i="0" u="none" strike="noStrike" kern="0" cap="none" spc="0" normalizeH="0" baseline="0" noProof="0" dirty="0">
              <a:ln>
                <a:noFill/>
              </a:ln>
              <a:solidFill>
                <a:sysClr val="window" lastClr="FFFFFF"/>
              </a:solidFill>
              <a:effectLst/>
              <a:uLnTx/>
              <a:uFillTx/>
              <a:latin typeface="+mj-lt"/>
            </a:endParaRPr>
          </a:p>
        </p:txBody>
      </p:sp>
      <p:sp>
        <p:nvSpPr>
          <p:cNvPr id="27" name="TextBox 26"/>
          <p:cNvSpPr txBox="1"/>
          <p:nvPr/>
        </p:nvSpPr>
        <p:spPr>
          <a:xfrm>
            <a:off x="5613679" y="2125561"/>
            <a:ext cx="281940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effectLst/>
                <a:uLnTx/>
                <a:uFillTx/>
                <a:latin typeface="+mj-lt"/>
              </a:rPr>
              <a:t>Medicaid Eligibility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 lastClr="FFFFFF"/>
                </a:solidFill>
                <a:effectLst/>
                <a:uLnTx/>
                <a:uFillTx/>
                <a:latin typeface="+mj-lt"/>
              </a:rPr>
              <a:t>in 2014</a:t>
            </a:r>
          </a:p>
        </p:txBody>
      </p:sp>
      <p:pic>
        <p:nvPicPr>
          <p:cNvPr id="1026" name="Picture 2"/>
          <p:cNvPicPr>
            <a:picLocks noChangeAspect="1" noChangeArrowheads="1"/>
          </p:cNvPicPr>
          <p:nvPr/>
        </p:nvPicPr>
        <p:blipFill>
          <a:blip r:embed="rId11">
            <a:clrChange>
              <a:clrFrom>
                <a:srgbClr val="D7E6E6"/>
              </a:clrFrom>
              <a:clrTo>
                <a:srgbClr val="D7E6E6">
                  <a:alpha val="0"/>
                </a:srgbClr>
              </a:clrTo>
            </a:clrChange>
            <a:duotone>
              <a:schemeClr val="accent3">
                <a:shade val="45000"/>
                <a:satMod val="135000"/>
              </a:schemeClr>
              <a:prstClr val="white"/>
            </a:duotone>
            <a:extLst>
              <a:ext uri="{BEBA8EAE-BF5A-486C-A8C5-ECC9F3942E4B}">
                <a14:imgProps xmlns:a14="http://schemas.microsoft.com/office/drawing/2010/main">
                  <a14:imgLayer r:embed="rId12">
                    <a14:imgEffect>
                      <a14:sharpenSoften amount="-50000"/>
                    </a14:imgEffect>
                    <a14:imgEffect>
                      <a14:colorTemperature colorTemp="47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324600" y="3836283"/>
            <a:ext cx="1312312" cy="1812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itle 3"/>
          <p:cNvSpPr txBox="1">
            <a:spLocks/>
          </p:cNvSpPr>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r>
              <a:rPr lang="en-US" sz="2400" dirty="0" smtClean="0">
                <a:solidFill>
                  <a:schemeClr val="tx1"/>
                </a:solidFill>
                <a:latin typeface="Arial" pitchFamily="34" charset="0"/>
                <a:cs typeface="Arial" pitchFamily="34" charset="0"/>
              </a:rPr>
              <a:t>11. The ACA Medicaid Expansion Extends Eligibility to </a:t>
            </a:r>
          </a:p>
          <a:p>
            <a:r>
              <a:rPr lang="en-US" sz="2400" dirty="0" smtClean="0">
                <a:solidFill>
                  <a:schemeClr val="tx1"/>
                </a:solidFill>
                <a:latin typeface="Arial" pitchFamily="34" charset="0"/>
                <a:cs typeface="Arial" pitchFamily="34" charset="0"/>
              </a:rPr>
              <a:t>Low-Income Adults</a:t>
            </a:r>
            <a:endParaRPr lang="en-US" sz="2400" dirty="0">
              <a:solidFill>
                <a:schemeClr val="tx1"/>
              </a:solidFill>
              <a:latin typeface="Arial" pitchFamily="34" charset="0"/>
              <a:cs typeface="Arial" pitchFamily="34" charset="0"/>
            </a:endParaRPr>
          </a:p>
        </p:txBody>
      </p:sp>
      <p:cxnSp>
        <p:nvCxnSpPr>
          <p:cNvPr id="33" name="Straight Connector 32"/>
          <p:cNvCxnSpPr/>
          <p:nvPr/>
        </p:nvCxnSpPr>
        <p:spPr>
          <a:xfrm>
            <a:off x="228600" y="9906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486400" y="5867400"/>
            <a:ext cx="1593804" cy="646331"/>
          </a:xfrm>
          <a:prstGeom prst="rect">
            <a:avLst/>
          </a:prstGeom>
          <a:noFill/>
        </p:spPr>
        <p:txBody>
          <a:bodyPr wrap="square" rtlCol="0">
            <a:spAutoFit/>
          </a:bodyPr>
          <a:lstStyle/>
          <a:p>
            <a:pPr lvl="0" algn="ctr"/>
            <a:r>
              <a:rPr lang="en-US" b="1" kern="0" dirty="0" smtClean="0">
                <a:solidFill>
                  <a:sysClr val="windowText" lastClr="000000"/>
                </a:solidFill>
              </a:rPr>
              <a:t>138% FPL</a:t>
            </a:r>
            <a:endParaRPr lang="en-US" b="1" kern="0" dirty="0">
              <a:solidFill>
                <a:sysClr val="windowText" lastClr="000000"/>
              </a:solidFill>
            </a:endParaRPr>
          </a:p>
          <a:p>
            <a:pPr algn="ctr"/>
            <a:endParaRPr lang="en-US" dirty="0" err="1" smtClean="0">
              <a:latin typeface="Calibri" pitchFamily="34" charset="0"/>
              <a:cs typeface="Meta Offc Pro"/>
            </a:endParaRPr>
          </a:p>
        </p:txBody>
      </p:sp>
    </p:spTree>
    <p:extLst>
      <p:ext uri="{BB962C8B-B14F-4D97-AF65-F5344CB8AC3E}">
        <p14:creationId xmlns:p14="http://schemas.microsoft.com/office/powerpoint/2010/main" val="8961437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09600" y="1371600"/>
            <a:ext cx="7986712" cy="4195763"/>
            <a:chOff x="749301" y="973956"/>
            <a:chExt cx="7986712" cy="4195763"/>
          </a:xfrm>
        </p:grpSpPr>
        <p:sp>
          <p:nvSpPr>
            <p:cNvPr id="5" name="Shape - Wyoming"/>
            <p:cNvSpPr>
              <a:spLocks noChangeAspect="1"/>
            </p:cNvSpPr>
            <p:nvPr/>
          </p:nvSpPr>
          <p:spPr bwMode="auto">
            <a:xfrm>
              <a:off x="2787648" y="1847081"/>
              <a:ext cx="896939" cy="720725"/>
            </a:xfrm>
            <a:custGeom>
              <a:avLst/>
              <a:gdLst>
                <a:gd name="T0" fmla="*/ 2147483647 w 567"/>
                <a:gd name="T1" fmla="*/ 0 h 463"/>
                <a:gd name="T2" fmla="*/ 2147483647 w 567"/>
                <a:gd name="T3" fmla="*/ 2147483647 h 463"/>
                <a:gd name="T4" fmla="*/ 0 w 567"/>
                <a:gd name="T5" fmla="*/ 2147483647 h 463"/>
                <a:gd name="T6" fmla="*/ 2147483647 w 567"/>
                <a:gd name="T7" fmla="*/ 2147483647 h 463"/>
                <a:gd name="T8" fmla="*/ 2147483647 w 567"/>
                <a:gd name="T9" fmla="*/ 2147483647 h 463"/>
                <a:gd name="T10" fmla="*/ 2147483647 w 567"/>
                <a:gd name="T11" fmla="*/ 2147483647 h 463"/>
                <a:gd name="T12" fmla="*/ 2147483647 w 567"/>
                <a:gd name="T13" fmla="*/ 0 h 463"/>
                <a:gd name="T14" fmla="*/ 0 60000 65536"/>
                <a:gd name="T15" fmla="*/ 0 60000 65536"/>
                <a:gd name="T16" fmla="*/ 0 60000 65536"/>
                <a:gd name="T17" fmla="*/ 0 60000 65536"/>
                <a:gd name="T18" fmla="*/ 0 60000 65536"/>
                <a:gd name="T19" fmla="*/ 0 60000 65536"/>
                <a:gd name="T20" fmla="*/ 0 60000 65536"/>
                <a:gd name="T21" fmla="*/ 0 w 567"/>
                <a:gd name="T22" fmla="*/ 0 h 463"/>
                <a:gd name="T23" fmla="*/ 567 w 567"/>
                <a:gd name="T24" fmla="*/ 463 h 4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7" h="463">
                  <a:moveTo>
                    <a:pt x="55" y="0"/>
                  </a:moveTo>
                  <a:lnTo>
                    <a:pt x="35" y="172"/>
                  </a:lnTo>
                  <a:lnTo>
                    <a:pt x="0" y="420"/>
                  </a:lnTo>
                  <a:lnTo>
                    <a:pt x="164" y="433"/>
                  </a:lnTo>
                  <a:lnTo>
                    <a:pt x="547" y="463"/>
                  </a:lnTo>
                  <a:lnTo>
                    <a:pt x="567" y="47"/>
                  </a:lnTo>
                  <a:lnTo>
                    <a:pt x="55" y="0"/>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6" name="Shape - Wisconsin"/>
            <p:cNvSpPr>
              <a:spLocks noChangeAspect="1"/>
            </p:cNvSpPr>
            <p:nvPr/>
          </p:nvSpPr>
          <p:spPr bwMode="auto">
            <a:xfrm>
              <a:off x="4975223" y="1535931"/>
              <a:ext cx="654051" cy="752475"/>
            </a:xfrm>
            <a:custGeom>
              <a:avLst/>
              <a:gdLst>
                <a:gd name="T0" fmla="*/ 30 w 415"/>
                <a:gd name="T1" fmla="*/ 33 h 484"/>
                <a:gd name="T2" fmla="*/ 61 w 415"/>
                <a:gd name="T3" fmla="*/ 28 h 484"/>
                <a:gd name="T4" fmla="*/ 90 w 415"/>
                <a:gd name="T5" fmla="*/ 28 h 484"/>
                <a:gd name="T6" fmla="*/ 107 w 415"/>
                <a:gd name="T7" fmla="*/ 0 h 484"/>
                <a:gd name="T8" fmla="*/ 121 w 415"/>
                <a:gd name="T9" fmla="*/ 36 h 484"/>
                <a:gd name="T10" fmla="*/ 166 w 415"/>
                <a:gd name="T11" fmla="*/ 36 h 484"/>
                <a:gd name="T12" fmla="*/ 189 w 415"/>
                <a:gd name="T13" fmla="*/ 68 h 484"/>
                <a:gd name="T14" fmla="*/ 236 w 415"/>
                <a:gd name="T15" fmla="*/ 59 h 484"/>
                <a:gd name="T16" fmla="*/ 267 w 415"/>
                <a:gd name="T17" fmla="*/ 80 h 484"/>
                <a:gd name="T18" fmla="*/ 325 w 415"/>
                <a:gd name="T19" fmla="*/ 95 h 484"/>
                <a:gd name="T20" fmla="*/ 336 w 415"/>
                <a:gd name="T21" fmla="*/ 121 h 484"/>
                <a:gd name="T22" fmla="*/ 365 w 415"/>
                <a:gd name="T23" fmla="*/ 122 h 484"/>
                <a:gd name="T24" fmla="*/ 356 w 415"/>
                <a:gd name="T25" fmla="*/ 147 h 484"/>
                <a:gd name="T26" fmla="*/ 367 w 415"/>
                <a:gd name="T27" fmla="*/ 176 h 484"/>
                <a:gd name="T28" fmla="*/ 347 w 415"/>
                <a:gd name="T29" fmla="*/ 211 h 484"/>
                <a:gd name="T30" fmla="*/ 361 w 415"/>
                <a:gd name="T31" fmla="*/ 219 h 484"/>
                <a:gd name="T32" fmla="*/ 394 w 415"/>
                <a:gd name="T33" fmla="*/ 180 h 484"/>
                <a:gd name="T34" fmla="*/ 392 w 415"/>
                <a:gd name="T35" fmla="*/ 167 h 484"/>
                <a:gd name="T36" fmla="*/ 406 w 415"/>
                <a:gd name="T37" fmla="*/ 161 h 484"/>
                <a:gd name="T38" fmla="*/ 415 w 415"/>
                <a:gd name="T39" fmla="*/ 180 h 484"/>
                <a:gd name="T40" fmla="*/ 389 w 415"/>
                <a:gd name="T41" fmla="*/ 207 h 484"/>
                <a:gd name="T42" fmla="*/ 379 w 415"/>
                <a:gd name="T43" fmla="*/ 268 h 484"/>
                <a:gd name="T44" fmla="*/ 379 w 415"/>
                <a:gd name="T45" fmla="*/ 371 h 484"/>
                <a:gd name="T46" fmla="*/ 394 w 415"/>
                <a:gd name="T47" fmla="*/ 389 h 484"/>
                <a:gd name="T48" fmla="*/ 388 w 415"/>
                <a:gd name="T49" fmla="*/ 453 h 484"/>
                <a:gd name="T50" fmla="*/ 191 w 415"/>
                <a:gd name="T51" fmla="*/ 484 h 484"/>
                <a:gd name="T52" fmla="*/ 142 w 415"/>
                <a:gd name="T53" fmla="*/ 454 h 484"/>
                <a:gd name="T54" fmla="*/ 152 w 415"/>
                <a:gd name="T55" fmla="*/ 416 h 484"/>
                <a:gd name="T56" fmla="*/ 128 w 415"/>
                <a:gd name="T57" fmla="*/ 374 h 484"/>
                <a:gd name="T58" fmla="*/ 107 w 415"/>
                <a:gd name="T59" fmla="*/ 322 h 484"/>
                <a:gd name="T60" fmla="*/ 52 w 415"/>
                <a:gd name="T61" fmla="*/ 270 h 484"/>
                <a:gd name="T62" fmla="*/ 18 w 415"/>
                <a:gd name="T63" fmla="*/ 270 h 484"/>
                <a:gd name="T64" fmla="*/ 18 w 415"/>
                <a:gd name="T65" fmla="*/ 198 h 484"/>
                <a:gd name="T66" fmla="*/ 0 w 415"/>
                <a:gd name="T67" fmla="*/ 171 h 484"/>
                <a:gd name="T68" fmla="*/ 39 w 415"/>
                <a:gd name="T69" fmla="*/ 130 h 484"/>
                <a:gd name="T70" fmla="*/ 30 w 415"/>
                <a:gd name="T71" fmla="*/ 33 h 4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5"/>
                <a:gd name="T109" fmla="*/ 0 h 484"/>
                <a:gd name="T110" fmla="*/ 415 w 415"/>
                <a:gd name="T111" fmla="*/ 484 h 4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5" h="484">
                  <a:moveTo>
                    <a:pt x="30" y="33"/>
                  </a:moveTo>
                  <a:lnTo>
                    <a:pt x="61" y="28"/>
                  </a:lnTo>
                  <a:lnTo>
                    <a:pt x="90" y="28"/>
                  </a:lnTo>
                  <a:lnTo>
                    <a:pt x="107" y="0"/>
                  </a:lnTo>
                  <a:lnTo>
                    <a:pt x="121" y="36"/>
                  </a:lnTo>
                  <a:lnTo>
                    <a:pt x="166" y="36"/>
                  </a:lnTo>
                  <a:lnTo>
                    <a:pt x="189" y="68"/>
                  </a:lnTo>
                  <a:lnTo>
                    <a:pt x="236" y="59"/>
                  </a:lnTo>
                  <a:lnTo>
                    <a:pt x="267" y="80"/>
                  </a:lnTo>
                  <a:lnTo>
                    <a:pt x="325" y="95"/>
                  </a:lnTo>
                  <a:lnTo>
                    <a:pt x="336" y="121"/>
                  </a:lnTo>
                  <a:lnTo>
                    <a:pt x="365" y="122"/>
                  </a:lnTo>
                  <a:lnTo>
                    <a:pt x="356" y="147"/>
                  </a:lnTo>
                  <a:lnTo>
                    <a:pt x="367" y="176"/>
                  </a:lnTo>
                  <a:lnTo>
                    <a:pt x="347" y="211"/>
                  </a:lnTo>
                  <a:lnTo>
                    <a:pt x="361" y="219"/>
                  </a:lnTo>
                  <a:lnTo>
                    <a:pt x="394" y="180"/>
                  </a:lnTo>
                  <a:lnTo>
                    <a:pt x="392" y="167"/>
                  </a:lnTo>
                  <a:lnTo>
                    <a:pt x="406" y="161"/>
                  </a:lnTo>
                  <a:lnTo>
                    <a:pt x="415" y="180"/>
                  </a:lnTo>
                  <a:lnTo>
                    <a:pt x="389" y="207"/>
                  </a:lnTo>
                  <a:lnTo>
                    <a:pt x="379" y="268"/>
                  </a:lnTo>
                  <a:lnTo>
                    <a:pt x="379" y="371"/>
                  </a:lnTo>
                  <a:lnTo>
                    <a:pt x="394" y="389"/>
                  </a:lnTo>
                  <a:lnTo>
                    <a:pt x="388" y="453"/>
                  </a:lnTo>
                  <a:lnTo>
                    <a:pt x="191" y="484"/>
                  </a:lnTo>
                  <a:lnTo>
                    <a:pt x="142" y="454"/>
                  </a:lnTo>
                  <a:lnTo>
                    <a:pt x="152" y="416"/>
                  </a:lnTo>
                  <a:lnTo>
                    <a:pt x="128" y="374"/>
                  </a:lnTo>
                  <a:lnTo>
                    <a:pt x="107" y="322"/>
                  </a:lnTo>
                  <a:lnTo>
                    <a:pt x="52" y="270"/>
                  </a:lnTo>
                  <a:lnTo>
                    <a:pt x="18" y="270"/>
                  </a:lnTo>
                  <a:lnTo>
                    <a:pt x="18" y="198"/>
                  </a:lnTo>
                  <a:lnTo>
                    <a:pt x="0" y="171"/>
                  </a:lnTo>
                  <a:lnTo>
                    <a:pt x="39" y="130"/>
                  </a:lnTo>
                  <a:lnTo>
                    <a:pt x="30" y="33"/>
                  </a:lnTo>
                  <a:close/>
                </a:path>
              </a:pathLst>
            </a:custGeom>
            <a:solidFill>
              <a:schemeClr val="tx2"/>
            </a:solidFill>
            <a:ln w="19050">
              <a:solidFill>
                <a:schemeClr val="tx1"/>
              </a:solidFill>
              <a:prstDash val="solid"/>
              <a:round/>
              <a:headEnd/>
              <a:tailEnd/>
            </a:ln>
          </p:spPr>
          <p:txBody>
            <a:bodyPr/>
            <a:lstStyle/>
            <a:p>
              <a:pPr>
                <a:defRPr/>
              </a:pPr>
              <a:endParaRPr lang="en-US" sz="1200" b="1">
                <a:solidFill>
                  <a:schemeClr val="accent6"/>
                </a:solidFill>
                <a:latin typeface="+mj-lt"/>
              </a:endParaRPr>
            </a:p>
          </p:txBody>
        </p:sp>
        <p:sp>
          <p:nvSpPr>
            <p:cNvPr id="7" name="Shape - West Virginia"/>
            <p:cNvSpPr>
              <a:spLocks noChangeAspect="1"/>
            </p:cNvSpPr>
            <p:nvPr/>
          </p:nvSpPr>
          <p:spPr bwMode="auto">
            <a:xfrm>
              <a:off x="6345237" y="2388418"/>
              <a:ext cx="550863" cy="566738"/>
            </a:xfrm>
            <a:custGeom>
              <a:avLst/>
              <a:gdLst>
                <a:gd name="T0" fmla="*/ 2147483647 w 349"/>
                <a:gd name="T1" fmla="*/ 2147483647 h 365"/>
                <a:gd name="T2" fmla="*/ 2147483647 w 349"/>
                <a:gd name="T3" fmla="*/ 2147483647 h 365"/>
                <a:gd name="T4" fmla="*/ 0 w 349"/>
                <a:gd name="T5" fmla="*/ 2147483647 h 365"/>
                <a:gd name="T6" fmla="*/ 2147483647 w 349"/>
                <a:gd name="T7" fmla="*/ 2147483647 h 365"/>
                <a:gd name="T8" fmla="*/ 2147483647 w 349"/>
                <a:gd name="T9" fmla="*/ 2147483647 h 365"/>
                <a:gd name="T10" fmla="*/ 2147483647 w 349"/>
                <a:gd name="T11" fmla="*/ 2147483647 h 365"/>
                <a:gd name="T12" fmla="*/ 2147483647 w 349"/>
                <a:gd name="T13" fmla="*/ 2147483647 h 365"/>
                <a:gd name="T14" fmla="*/ 2147483647 w 349"/>
                <a:gd name="T15" fmla="*/ 2147483647 h 365"/>
                <a:gd name="T16" fmla="*/ 2147483647 w 349"/>
                <a:gd name="T17" fmla="*/ 2147483647 h 365"/>
                <a:gd name="T18" fmla="*/ 2147483647 w 349"/>
                <a:gd name="T19" fmla="*/ 2147483647 h 365"/>
                <a:gd name="T20" fmla="*/ 2147483647 w 349"/>
                <a:gd name="T21" fmla="*/ 2147483647 h 365"/>
                <a:gd name="T22" fmla="*/ 2147483647 w 349"/>
                <a:gd name="T23" fmla="*/ 2147483647 h 365"/>
                <a:gd name="T24" fmla="*/ 2147483647 w 349"/>
                <a:gd name="T25" fmla="*/ 2147483647 h 365"/>
                <a:gd name="T26" fmla="*/ 2147483647 w 349"/>
                <a:gd name="T27" fmla="*/ 2147483647 h 365"/>
                <a:gd name="T28" fmla="*/ 2147483647 w 349"/>
                <a:gd name="T29" fmla="*/ 2147483647 h 365"/>
                <a:gd name="T30" fmla="*/ 2147483647 w 349"/>
                <a:gd name="T31" fmla="*/ 2147483647 h 365"/>
                <a:gd name="T32" fmla="*/ 2147483647 w 349"/>
                <a:gd name="T33" fmla="*/ 0 h 365"/>
                <a:gd name="T34" fmla="*/ 2147483647 w 349"/>
                <a:gd name="T35" fmla="*/ 2147483647 h 365"/>
                <a:gd name="T36" fmla="*/ 2147483647 w 349"/>
                <a:gd name="T37" fmla="*/ 2147483647 h 365"/>
                <a:gd name="T38" fmla="*/ 2147483647 w 349"/>
                <a:gd name="T39" fmla="*/ 2147483647 h 365"/>
                <a:gd name="T40" fmla="*/ 2147483647 w 349"/>
                <a:gd name="T41" fmla="*/ 2147483647 h 3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9"/>
                <a:gd name="T64" fmla="*/ 0 h 365"/>
                <a:gd name="T65" fmla="*/ 349 w 349"/>
                <a:gd name="T66" fmla="*/ 365 h 3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9" h="365">
                  <a:moveTo>
                    <a:pt x="35" y="191"/>
                  </a:moveTo>
                  <a:lnTo>
                    <a:pt x="9" y="184"/>
                  </a:lnTo>
                  <a:lnTo>
                    <a:pt x="0" y="242"/>
                  </a:lnTo>
                  <a:lnTo>
                    <a:pt x="9" y="303"/>
                  </a:lnTo>
                  <a:lnTo>
                    <a:pt x="59" y="344"/>
                  </a:lnTo>
                  <a:lnTo>
                    <a:pt x="71" y="365"/>
                  </a:lnTo>
                  <a:lnTo>
                    <a:pt x="135" y="344"/>
                  </a:lnTo>
                  <a:lnTo>
                    <a:pt x="211" y="295"/>
                  </a:lnTo>
                  <a:lnTo>
                    <a:pt x="234" y="188"/>
                  </a:lnTo>
                  <a:lnTo>
                    <a:pt x="283" y="160"/>
                  </a:lnTo>
                  <a:lnTo>
                    <a:pt x="310" y="94"/>
                  </a:lnTo>
                  <a:lnTo>
                    <a:pt x="349" y="76"/>
                  </a:lnTo>
                  <a:lnTo>
                    <a:pt x="298" y="67"/>
                  </a:lnTo>
                  <a:lnTo>
                    <a:pt x="210" y="115"/>
                  </a:lnTo>
                  <a:lnTo>
                    <a:pt x="196" y="69"/>
                  </a:lnTo>
                  <a:lnTo>
                    <a:pt x="120" y="73"/>
                  </a:lnTo>
                  <a:lnTo>
                    <a:pt x="103" y="0"/>
                  </a:lnTo>
                  <a:lnTo>
                    <a:pt x="83" y="20"/>
                  </a:lnTo>
                  <a:lnTo>
                    <a:pt x="89" y="124"/>
                  </a:lnTo>
                  <a:lnTo>
                    <a:pt x="55" y="133"/>
                  </a:lnTo>
                  <a:lnTo>
                    <a:pt x="35" y="191"/>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8" name="Shape - Washington"/>
            <p:cNvSpPr>
              <a:spLocks noChangeAspect="1"/>
            </p:cNvSpPr>
            <p:nvPr/>
          </p:nvSpPr>
          <p:spPr bwMode="auto">
            <a:xfrm>
              <a:off x="1463675" y="996181"/>
              <a:ext cx="835025" cy="603250"/>
            </a:xfrm>
            <a:custGeom>
              <a:avLst/>
              <a:gdLst>
                <a:gd name="T0" fmla="*/ 2147483647 w 530"/>
                <a:gd name="T1" fmla="*/ 0 h 389"/>
                <a:gd name="T2" fmla="*/ 2147483647 w 530"/>
                <a:gd name="T3" fmla="*/ 2147483647 h 389"/>
                <a:gd name="T4" fmla="*/ 2147483647 w 530"/>
                <a:gd name="T5" fmla="*/ 2147483647 h 389"/>
                <a:gd name="T6" fmla="*/ 2147483647 w 530"/>
                <a:gd name="T7" fmla="*/ 2147483647 h 389"/>
                <a:gd name="T8" fmla="*/ 2147483647 w 530"/>
                <a:gd name="T9" fmla="*/ 2147483647 h 389"/>
                <a:gd name="T10" fmla="*/ 2147483647 w 530"/>
                <a:gd name="T11" fmla="*/ 2147483647 h 389"/>
                <a:gd name="T12" fmla="*/ 2147483647 w 530"/>
                <a:gd name="T13" fmla="*/ 2147483647 h 389"/>
                <a:gd name="T14" fmla="*/ 2147483647 w 530"/>
                <a:gd name="T15" fmla="*/ 2147483647 h 389"/>
                <a:gd name="T16" fmla="*/ 2147483647 w 530"/>
                <a:gd name="T17" fmla="*/ 2147483647 h 389"/>
                <a:gd name="T18" fmla="*/ 2147483647 w 530"/>
                <a:gd name="T19" fmla="*/ 2147483647 h 389"/>
                <a:gd name="T20" fmla="*/ 2147483647 w 530"/>
                <a:gd name="T21" fmla="*/ 2147483647 h 389"/>
                <a:gd name="T22" fmla="*/ 2147483647 w 530"/>
                <a:gd name="T23" fmla="*/ 2147483647 h 389"/>
                <a:gd name="T24" fmla="*/ 2147483647 w 530"/>
                <a:gd name="T25" fmla="*/ 2147483647 h 389"/>
                <a:gd name="T26" fmla="*/ 2147483647 w 530"/>
                <a:gd name="T27" fmla="*/ 2147483647 h 389"/>
                <a:gd name="T28" fmla="*/ 2147483647 w 530"/>
                <a:gd name="T29" fmla="*/ 2147483647 h 389"/>
                <a:gd name="T30" fmla="*/ 2147483647 w 530"/>
                <a:gd name="T31" fmla="*/ 2147483647 h 389"/>
                <a:gd name="T32" fmla="*/ 2147483647 w 530"/>
                <a:gd name="T33" fmla="*/ 2147483647 h 389"/>
                <a:gd name="T34" fmla="*/ 2147483647 w 530"/>
                <a:gd name="T35" fmla="*/ 2147483647 h 389"/>
                <a:gd name="T36" fmla="*/ 2147483647 w 530"/>
                <a:gd name="T37" fmla="*/ 2147483647 h 389"/>
                <a:gd name="T38" fmla="*/ 2147483647 w 530"/>
                <a:gd name="T39" fmla="*/ 2147483647 h 389"/>
                <a:gd name="T40" fmla="*/ 0 w 530"/>
                <a:gd name="T41" fmla="*/ 2147483647 h 389"/>
                <a:gd name="T42" fmla="*/ 2147483647 w 530"/>
                <a:gd name="T43" fmla="*/ 2147483647 h 389"/>
                <a:gd name="T44" fmla="*/ 2147483647 w 530"/>
                <a:gd name="T45" fmla="*/ 2147483647 h 389"/>
                <a:gd name="T46" fmla="*/ 2147483647 w 530"/>
                <a:gd name="T47" fmla="*/ 2147483647 h 389"/>
                <a:gd name="T48" fmla="*/ 2147483647 w 530"/>
                <a:gd name="T49" fmla="*/ 2147483647 h 389"/>
                <a:gd name="T50" fmla="*/ 2147483647 w 530"/>
                <a:gd name="T51" fmla="*/ 2147483647 h 389"/>
                <a:gd name="T52" fmla="*/ 2147483647 w 530"/>
                <a:gd name="T53" fmla="*/ 2147483647 h 389"/>
                <a:gd name="T54" fmla="*/ 2147483647 w 530"/>
                <a:gd name="T55" fmla="*/ 2147483647 h 389"/>
                <a:gd name="T56" fmla="*/ 2147483647 w 530"/>
                <a:gd name="T57" fmla="*/ 2147483647 h 389"/>
                <a:gd name="T58" fmla="*/ 2147483647 w 530"/>
                <a:gd name="T59" fmla="*/ 2147483647 h 389"/>
                <a:gd name="T60" fmla="*/ 2147483647 w 530"/>
                <a:gd name="T61" fmla="*/ 2147483647 h 389"/>
                <a:gd name="T62" fmla="*/ 2147483647 w 530"/>
                <a:gd name="T63" fmla="*/ 2147483647 h 389"/>
                <a:gd name="T64" fmla="*/ 2147483647 w 530"/>
                <a:gd name="T65" fmla="*/ 2147483647 h 389"/>
                <a:gd name="T66" fmla="*/ 2147483647 w 530"/>
                <a:gd name="T67" fmla="*/ 2147483647 h 389"/>
                <a:gd name="T68" fmla="*/ 2147483647 w 530"/>
                <a:gd name="T69" fmla="*/ 2147483647 h 389"/>
                <a:gd name="T70" fmla="*/ 2147483647 w 530"/>
                <a:gd name="T71" fmla="*/ 2147483647 h 389"/>
                <a:gd name="T72" fmla="*/ 2147483647 w 530"/>
                <a:gd name="T73" fmla="*/ 2147483647 h 389"/>
                <a:gd name="T74" fmla="*/ 2147483647 w 530"/>
                <a:gd name="T75" fmla="*/ 0 h 3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30"/>
                <a:gd name="T115" fmla="*/ 0 h 389"/>
                <a:gd name="T116" fmla="*/ 530 w 530"/>
                <a:gd name="T117" fmla="*/ 389 h 3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30" h="389">
                  <a:moveTo>
                    <a:pt x="134" y="0"/>
                  </a:moveTo>
                  <a:lnTo>
                    <a:pt x="243" y="30"/>
                  </a:lnTo>
                  <a:lnTo>
                    <a:pt x="326" y="49"/>
                  </a:lnTo>
                  <a:lnTo>
                    <a:pt x="366" y="58"/>
                  </a:lnTo>
                  <a:lnTo>
                    <a:pt x="408" y="64"/>
                  </a:lnTo>
                  <a:lnTo>
                    <a:pt x="463" y="74"/>
                  </a:lnTo>
                  <a:lnTo>
                    <a:pt x="530" y="86"/>
                  </a:lnTo>
                  <a:lnTo>
                    <a:pt x="487" y="389"/>
                  </a:lnTo>
                  <a:lnTo>
                    <a:pt x="281" y="345"/>
                  </a:lnTo>
                  <a:lnTo>
                    <a:pt x="253" y="365"/>
                  </a:lnTo>
                  <a:lnTo>
                    <a:pt x="216" y="335"/>
                  </a:lnTo>
                  <a:lnTo>
                    <a:pt x="183" y="365"/>
                  </a:lnTo>
                  <a:lnTo>
                    <a:pt x="153" y="339"/>
                  </a:lnTo>
                  <a:lnTo>
                    <a:pt x="68" y="335"/>
                  </a:lnTo>
                  <a:lnTo>
                    <a:pt x="80" y="286"/>
                  </a:lnTo>
                  <a:lnTo>
                    <a:pt x="19" y="281"/>
                  </a:lnTo>
                  <a:lnTo>
                    <a:pt x="13" y="253"/>
                  </a:lnTo>
                  <a:lnTo>
                    <a:pt x="25" y="223"/>
                  </a:lnTo>
                  <a:lnTo>
                    <a:pt x="10" y="196"/>
                  </a:lnTo>
                  <a:lnTo>
                    <a:pt x="11" y="120"/>
                  </a:lnTo>
                  <a:lnTo>
                    <a:pt x="0" y="62"/>
                  </a:lnTo>
                  <a:lnTo>
                    <a:pt x="7" y="40"/>
                  </a:lnTo>
                  <a:lnTo>
                    <a:pt x="34" y="49"/>
                  </a:lnTo>
                  <a:lnTo>
                    <a:pt x="62" y="83"/>
                  </a:lnTo>
                  <a:lnTo>
                    <a:pt x="114" y="91"/>
                  </a:lnTo>
                  <a:lnTo>
                    <a:pt x="128" y="119"/>
                  </a:lnTo>
                  <a:lnTo>
                    <a:pt x="102" y="119"/>
                  </a:lnTo>
                  <a:lnTo>
                    <a:pt x="99" y="143"/>
                  </a:lnTo>
                  <a:lnTo>
                    <a:pt x="114" y="146"/>
                  </a:lnTo>
                  <a:lnTo>
                    <a:pt x="120" y="170"/>
                  </a:lnTo>
                  <a:lnTo>
                    <a:pt x="89" y="187"/>
                  </a:lnTo>
                  <a:lnTo>
                    <a:pt x="89" y="204"/>
                  </a:lnTo>
                  <a:lnTo>
                    <a:pt x="125" y="204"/>
                  </a:lnTo>
                  <a:lnTo>
                    <a:pt x="134" y="162"/>
                  </a:lnTo>
                  <a:lnTo>
                    <a:pt x="161" y="137"/>
                  </a:lnTo>
                  <a:lnTo>
                    <a:pt x="128" y="71"/>
                  </a:lnTo>
                  <a:lnTo>
                    <a:pt x="149" y="50"/>
                  </a:lnTo>
                  <a:lnTo>
                    <a:pt x="134" y="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grpSp>
          <p:nvGrpSpPr>
            <p:cNvPr id="9" name="Shape - Virginia"/>
            <p:cNvGrpSpPr>
              <a:grpSpLocks/>
            </p:cNvGrpSpPr>
            <p:nvPr/>
          </p:nvGrpSpPr>
          <p:grpSpPr bwMode="auto">
            <a:xfrm>
              <a:off x="6276972" y="2507480"/>
              <a:ext cx="1009651" cy="596900"/>
              <a:chOff x="3911" y="1540"/>
              <a:chExt cx="636" cy="376"/>
            </a:xfrm>
            <a:solidFill>
              <a:srgbClr val="0072C0"/>
            </a:solidFill>
          </p:grpSpPr>
          <p:sp>
            <p:nvSpPr>
              <p:cNvPr id="129" name="Freeform 65"/>
              <p:cNvSpPr>
                <a:spLocks noChangeAspect="1"/>
              </p:cNvSpPr>
              <p:nvPr/>
            </p:nvSpPr>
            <p:spPr bwMode="auto">
              <a:xfrm>
                <a:off x="3911" y="1540"/>
                <a:ext cx="613" cy="376"/>
              </a:xfrm>
              <a:custGeom>
                <a:avLst/>
                <a:gdLst>
                  <a:gd name="T0" fmla="*/ 102 w 616"/>
                  <a:gd name="T1" fmla="*/ 253 h 383"/>
                  <a:gd name="T2" fmla="*/ 84 w 616"/>
                  <a:gd name="T3" fmla="*/ 290 h 383"/>
                  <a:gd name="T4" fmla="*/ 59 w 616"/>
                  <a:gd name="T5" fmla="*/ 300 h 383"/>
                  <a:gd name="T6" fmla="*/ 57 w 616"/>
                  <a:gd name="T7" fmla="*/ 325 h 383"/>
                  <a:gd name="T8" fmla="*/ 3 w 616"/>
                  <a:gd name="T9" fmla="*/ 343 h 383"/>
                  <a:gd name="T10" fmla="*/ 0 w 616"/>
                  <a:gd name="T11" fmla="*/ 362 h 383"/>
                  <a:gd name="T12" fmla="*/ 144 w 616"/>
                  <a:gd name="T13" fmla="*/ 339 h 383"/>
                  <a:gd name="T14" fmla="*/ 406 w 616"/>
                  <a:gd name="T15" fmla="*/ 287 h 383"/>
                  <a:gd name="T16" fmla="*/ 607 w 616"/>
                  <a:gd name="T17" fmla="*/ 240 h 383"/>
                  <a:gd name="T18" fmla="*/ 607 w 616"/>
                  <a:gd name="T19" fmla="*/ 203 h 383"/>
                  <a:gd name="T20" fmla="*/ 585 w 616"/>
                  <a:gd name="T21" fmla="*/ 191 h 383"/>
                  <a:gd name="T22" fmla="*/ 567 w 616"/>
                  <a:gd name="T23" fmla="*/ 210 h 383"/>
                  <a:gd name="T24" fmla="*/ 556 w 616"/>
                  <a:gd name="T25" fmla="*/ 161 h 383"/>
                  <a:gd name="T26" fmla="*/ 567 w 616"/>
                  <a:gd name="T27" fmla="*/ 118 h 383"/>
                  <a:gd name="T28" fmla="*/ 494 w 616"/>
                  <a:gd name="T29" fmla="*/ 84 h 383"/>
                  <a:gd name="T30" fmla="*/ 442 w 616"/>
                  <a:gd name="T31" fmla="*/ 93 h 383"/>
                  <a:gd name="T32" fmla="*/ 440 w 616"/>
                  <a:gd name="T33" fmla="*/ 27 h 383"/>
                  <a:gd name="T34" fmla="*/ 387 w 616"/>
                  <a:gd name="T35" fmla="*/ 0 h 383"/>
                  <a:gd name="T36" fmla="*/ 346 w 616"/>
                  <a:gd name="T37" fmla="*/ 17 h 383"/>
                  <a:gd name="T38" fmla="*/ 319 w 616"/>
                  <a:gd name="T39" fmla="*/ 80 h 383"/>
                  <a:gd name="T40" fmla="*/ 275 w 616"/>
                  <a:gd name="T41" fmla="*/ 105 h 383"/>
                  <a:gd name="T42" fmla="*/ 255 w 616"/>
                  <a:gd name="T43" fmla="*/ 204 h 383"/>
                  <a:gd name="T44" fmla="*/ 178 w 616"/>
                  <a:gd name="T45" fmla="*/ 253 h 383"/>
                  <a:gd name="T46" fmla="*/ 115 w 616"/>
                  <a:gd name="T47" fmla="*/ 274 h 383"/>
                  <a:gd name="T48" fmla="*/ 102 w 616"/>
                  <a:gd name="T49" fmla="*/ 253 h 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6"/>
                  <a:gd name="T76" fmla="*/ 0 h 383"/>
                  <a:gd name="T77" fmla="*/ 616 w 616"/>
                  <a:gd name="T78" fmla="*/ 383 h 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6" h="383">
                    <a:moveTo>
                      <a:pt x="102" y="268"/>
                    </a:moveTo>
                    <a:lnTo>
                      <a:pt x="84" y="307"/>
                    </a:lnTo>
                    <a:lnTo>
                      <a:pt x="59" y="318"/>
                    </a:lnTo>
                    <a:lnTo>
                      <a:pt x="57" y="343"/>
                    </a:lnTo>
                    <a:lnTo>
                      <a:pt x="3" y="362"/>
                    </a:lnTo>
                    <a:lnTo>
                      <a:pt x="0" y="383"/>
                    </a:lnTo>
                    <a:lnTo>
                      <a:pt x="147" y="358"/>
                    </a:lnTo>
                    <a:lnTo>
                      <a:pt x="412" y="303"/>
                    </a:lnTo>
                    <a:lnTo>
                      <a:pt x="616" y="254"/>
                    </a:lnTo>
                    <a:lnTo>
                      <a:pt x="616" y="215"/>
                    </a:lnTo>
                    <a:lnTo>
                      <a:pt x="594" y="203"/>
                    </a:lnTo>
                    <a:lnTo>
                      <a:pt x="576" y="222"/>
                    </a:lnTo>
                    <a:lnTo>
                      <a:pt x="565" y="170"/>
                    </a:lnTo>
                    <a:lnTo>
                      <a:pt x="576" y="124"/>
                    </a:lnTo>
                    <a:lnTo>
                      <a:pt x="500" y="90"/>
                    </a:lnTo>
                    <a:lnTo>
                      <a:pt x="448" y="99"/>
                    </a:lnTo>
                    <a:lnTo>
                      <a:pt x="446" y="27"/>
                    </a:lnTo>
                    <a:lnTo>
                      <a:pt x="393" y="0"/>
                    </a:lnTo>
                    <a:lnTo>
                      <a:pt x="352" y="17"/>
                    </a:lnTo>
                    <a:lnTo>
                      <a:pt x="325" y="84"/>
                    </a:lnTo>
                    <a:lnTo>
                      <a:pt x="278" y="111"/>
                    </a:lnTo>
                    <a:lnTo>
                      <a:pt x="258" y="216"/>
                    </a:lnTo>
                    <a:lnTo>
                      <a:pt x="181" y="268"/>
                    </a:lnTo>
                    <a:lnTo>
                      <a:pt x="118" y="289"/>
                    </a:lnTo>
                    <a:lnTo>
                      <a:pt x="102" y="268"/>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130" name="Freeform 66"/>
              <p:cNvSpPr>
                <a:spLocks noChangeAspect="1"/>
              </p:cNvSpPr>
              <p:nvPr/>
            </p:nvSpPr>
            <p:spPr bwMode="auto">
              <a:xfrm>
                <a:off x="4506" y="1634"/>
                <a:ext cx="41" cy="69"/>
              </a:xfrm>
              <a:custGeom>
                <a:avLst/>
                <a:gdLst>
                  <a:gd name="T0" fmla="*/ 0 w 42"/>
                  <a:gd name="T1" fmla="*/ 6 h 71"/>
                  <a:gd name="T2" fmla="*/ 39 w 42"/>
                  <a:gd name="T3" fmla="*/ 0 h 71"/>
                  <a:gd name="T4" fmla="*/ 18 w 42"/>
                  <a:gd name="T5" fmla="*/ 65 h 71"/>
                  <a:gd name="T6" fmla="*/ 2 w 42"/>
                  <a:gd name="T7" fmla="*/ 64 h 71"/>
                  <a:gd name="T8" fmla="*/ 0 w 42"/>
                  <a:gd name="T9" fmla="*/ 6 h 71"/>
                  <a:gd name="T10" fmla="*/ 0 60000 65536"/>
                  <a:gd name="T11" fmla="*/ 0 60000 65536"/>
                  <a:gd name="T12" fmla="*/ 0 60000 65536"/>
                  <a:gd name="T13" fmla="*/ 0 60000 65536"/>
                  <a:gd name="T14" fmla="*/ 0 60000 65536"/>
                  <a:gd name="T15" fmla="*/ 0 w 42"/>
                  <a:gd name="T16" fmla="*/ 0 h 71"/>
                  <a:gd name="T17" fmla="*/ 42 w 42"/>
                  <a:gd name="T18" fmla="*/ 71 h 71"/>
                </a:gdLst>
                <a:ahLst/>
                <a:cxnLst>
                  <a:cxn ang="T10">
                    <a:pos x="T0" y="T1"/>
                  </a:cxn>
                  <a:cxn ang="T11">
                    <a:pos x="T2" y="T3"/>
                  </a:cxn>
                  <a:cxn ang="T12">
                    <a:pos x="T4" y="T5"/>
                  </a:cxn>
                  <a:cxn ang="T13">
                    <a:pos x="T6" y="T7"/>
                  </a:cxn>
                  <a:cxn ang="T14">
                    <a:pos x="T8" y="T9"/>
                  </a:cxn>
                </a:cxnLst>
                <a:rect l="T15" t="T16" r="T17" b="T18"/>
                <a:pathLst>
                  <a:path w="42" h="71">
                    <a:moveTo>
                      <a:pt x="0" y="6"/>
                    </a:moveTo>
                    <a:lnTo>
                      <a:pt x="42" y="0"/>
                    </a:lnTo>
                    <a:lnTo>
                      <a:pt x="18" y="71"/>
                    </a:lnTo>
                    <a:lnTo>
                      <a:pt x="2" y="70"/>
                    </a:lnTo>
                    <a:lnTo>
                      <a:pt x="0" y="6"/>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grpSp>
        <p:sp>
          <p:nvSpPr>
            <p:cNvPr id="10" name="Shape - Vermont"/>
            <p:cNvSpPr>
              <a:spLocks noChangeAspect="1"/>
            </p:cNvSpPr>
            <p:nvPr/>
          </p:nvSpPr>
          <p:spPr bwMode="auto">
            <a:xfrm>
              <a:off x="7172325" y="1442268"/>
              <a:ext cx="220663" cy="401638"/>
            </a:xfrm>
            <a:custGeom>
              <a:avLst/>
              <a:gdLst>
                <a:gd name="T0" fmla="*/ 0 w 139"/>
                <a:gd name="T1" fmla="*/ 2147483647 h 257"/>
                <a:gd name="T2" fmla="*/ 2147483647 w 139"/>
                <a:gd name="T3" fmla="*/ 0 h 257"/>
                <a:gd name="T4" fmla="*/ 2147483647 w 139"/>
                <a:gd name="T5" fmla="*/ 2147483647 h 257"/>
                <a:gd name="T6" fmla="*/ 2147483647 w 139"/>
                <a:gd name="T7" fmla="*/ 2147483647 h 257"/>
                <a:gd name="T8" fmla="*/ 2147483647 w 139"/>
                <a:gd name="T9" fmla="*/ 2147483647 h 257"/>
                <a:gd name="T10" fmla="*/ 2147483647 w 139"/>
                <a:gd name="T11" fmla="*/ 2147483647 h 257"/>
                <a:gd name="T12" fmla="*/ 2147483647 w 139"/>
                <a:gd name="T13" fmla="*/ 2147483647 h 257"/>
                <a:gd name="T14" fmla="*/ 2147483647 w 139"/>
                <a:gd name="T15" fmla="*/ 2147483647 h 257"/>
                <a:gd name="T16" fmla="*/ 2147483647 w 139"/>
                <a:gd name="T17" fmla="*/ 2147483647 h 257"/>
                <a:gd name="T18" fmla="*/ 0 w 139"/>
                <a:gd name="T19" fmla="*/ 2147483647 h 2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
                <a:gd name="T31" fmla="*/ 0 h 257"/>
                <a:gd name="T32" fmla="*/ 139 w 139"/>
                <a:gd name="T33" fmla="*/ 257 h 2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 h="257">
                  <a:moveTo>
                    <a:pt x="0" y="27"/>
                  </a:moveTo>
                  <a:lnTo>
                    <a:pt x="102" y="0"/>
                  </a:lnTo>
                  <a:lnTo>
                    <a:pt x="139" y="70"/>
                  </a:lnTo>
                  <a:lnTo>
                    <a:pt x="120" y="88"/>
                  </a:lnTo>
                  <a:lnTo>
                    <a:pt x="127" y="243"/>
                  </a:lnTo>
                  <a:lnTo>
                    <a:pt x="69" y="257"/>
                  </a:lnTo>
                  <a:lnTo>
                    <a:pt x="41" y="193"/>
                  </a:lnTo>
                  <a:lnTo>
                    <a:pt x="39" y="117"/>
                  </a:lnTo>
                  <a:lnTo>
                    <a:pt x="14" y="94"/>
                  </a:lnTo>
                  <a:lnTo>
                    <a:pt x="0" y="27"/>
                  </a:lnTo>
                  <a:close/>
                </a:path>
              </a:pathLst>
            </a:custGeom>
            <a:solidFill>
              <a:schemeClr val="accent2"/>
            </a:solidFill>
            <a:ln w="19050">
              <a:solidFill>
                <a:schemeClr val="tx1"/>
              </a:solidFill>
              <a:prstDash val="solid"/>
              <a:round/>
              <a:headEnd/>
              <a:tailEnd/>
            </a:ln>
          </p:spPr>
          <p:txBody>
            <a:bodyPr/>
            <a:lstStyle/>
            <a:p>
              <a:endParaRPr lang="en-US" sz="1200" b="1">
                <a:solidFill>
                  <a:schemeClr val="accent6"/>
                </a:solidFill>
                <a:latin typeface="+mj-lt"/>
              </a:endParaRPr>
            </a:p>
          </p:txBody>
        </p:sp>
        <p:sp>
          <p:nvSpPr>
            <p:cNvPr id="11" name="Shape - Utah"/>
            <p:cNvSpPr>
              <a:spLocks noChangeAspect="1"/>
            </p:cNvSpPr>
            <p:nvPr/>
          </p:nvSpPr>
          <p:spPr bwMode="auto">
            <a:xfrm>
              <a:off x="2351088" y="2280468"/>
              <a:ext cx="693737" cy="885825"/>
            </a:xfrm>
            <a:custGeom>
              <a:avLst/>
              <a:gdLst>
                <a:gd name="T0" fmla="*/ 2147483647 w 441"/>
                <a:gd name="T1" fmla="*/ 0 h 569"/>
                <a:gd name="T2" fmla="*/ 2147483647 w 441"/>
                <a:gd name="T3" fmla="*/ 2147483647 h 569"/>
                <a:gd name="T4" fmla="*/ 2147483647 w 441"/>
                <a:gd name="T5" fmla="*/ 2147483647 h 569"/>
                <a:gd name="T6" fmla="*/ 2147483647 w 441"/>
                <a:gd name="T7" fmla="*/ 2147483647 h 569"/>
                <a:gd name="T8" fmla="*/ 2147483647 w 441"/>
                <a:gd name="T9" fmla="*/ 2147483647 h 569"/>
                <a:gd name="T10" fmla="*/ 0 w 441"/>
                <a:gd name="T11" fmla="*/ 2147483647 h 569"/>
                <a:gd name="T12" fmla="*/ 2147483647 w 441"/>
                <a:gd name="T13" fmla="*/ 2147483647 h 569"/>
                <a:gd name="T14" fmla="*/ 2147483647 w 441"/>
                <a:gd name="T15" fmla="*/ 0 h 569"/>
                <a:gd name="T16" fmla="*/ 0 60000 65536"/>
                <a:gd name="T17" fmla="*/ 0 60000 65536"/>
                <a:gd name="T18" fmla="*/ 0 60000 65536"/>
                <a:gd name="T19" fmla="*/ 0 60000 65536"/>
                <a:gd name="T20" fmla="*/ 0 60000 65536"/>
                <a:gd name="T21" fmla="*/ 0 60000 65536"/>
                <a:gd name="T22" fmla="*/ 0 60000 65536"/>
                <a:gd name="T23" fmla="*/ 0 60000 65536"/>
                <a:gd name="T24" fmla="*/ 0 w 441"/>
                <a:gd name="T25" fmla="*/ 0 h 569"/>
                <a:gd name="T26" fmla="*/ 441 w 441"/>
                <a:gd name="T27" fmla="*/ 569 h 5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 h="569">
                  <a:moveTo>
                    <a:pt x="82" y="0"/>
                  </a:moveTo>
                  <a:lnTo>
                    <a:pt x="298" y="30"/>
                  </a:lnTo>
                  <a:lnTo>
                    <a:pt x="283" y="139"/>
                  </a:lnTo>
                  <a:lnTo>
                    <a:pt x="441" y="154"/>
                  </a:lnTo>
                  <a:lnTo>
                    <a:pt x="398" y="569"/>
                  </a:lnTo>
                  <a:lnTo>
                    <a:pt x="0" y="526"/>
                  </a:lnTo>
                  <a:lnTo>
                    <a:pt x="40" y="261"/>
                  </a:lnTo>
                  <a:lnTo>
                    <a:pt x="82" y="0"/>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12" name="Shape - Texas"/>
            <p:cNvSpPr>
              <a:spLocks noChangeAspect="1"/>
            </p:cNvSpPr>
            <p:nvPr/>
          </p:nvSpPr>
          <p:spPr bwMode="auto">
            <a:xfrm>
              <a:off x="3225798" y="3286942"/>
              <a:ext cx="1816100" cy="1662113"/>
            </a:xfrm>
            <a:custGeom>
              <a:avLst/>
              <a:gdLst>
                <a:gd name="T0" fmla="*/ 2147483647 w 1152"/>
                <a:gd name="T1" fmla="*/ 0 h 1067"/>
                <a:gd name="T2" fmla="*/ 2147483647 w 1152"/>
                <a:gd name="T3" fmla="*/ 2147483647 h 1067"/>
                <a:gd name="T4" fmla="*/ 2147483647 w 1152"/>
                <a:gd name="T5" fmla="*/ 2147483647 h 1067"/>
                <a:gd name="T6" fmla="*/ 2147483647 w 1152"/>
                <a:gd name="T7" fmla="*/ 2147483647 h 1067"/>
                <a:gd name="T8" fmla="*/ 2147483647 w 1152"/>
                <a:gd name="T9" fmla="*/ 2147483647 h 1067"/>
                <a:gd name="T10" fmla="*/ 2147483647 w 1152"/>
                <a:gd name="T11" fmla="*/ 2147483647 h 1067"/>
                <a:gd name="T12" fmla="*/ 2147483647 w 1152"/>
                <a:gd name="T13" fmla="*/ 2147483647 h 1067"/>
                <a:gd name="T14" fmla="*/ 2147483647 w 1152"/>
                <a:gd name="T15" fmla="*/ 2147483647 h 1067"/>
                <a:gd name="T16" fmla="*/ 2147483647 w 1152"/>
                <a:gd name="T17" fmla="*/ 2147483647 h 1067"/>
                <a:gd name="T18" fmla="*/ 2147483647 w 1152"/>
                <a:gd name="T19" fmla="*/ 2147483647 h 1067"/>
                <a:gd name="T20" fmla="*/ 2147483647 w 1152"/>
                <a:gd name="T21" fmla="*/ 2147483647 h 1067"/>
                <a:gd name="T22" fmla="*/ 2147483647 w 1152"/>
                <a:gd name="T23" fmla="*/ 2147483647 h 1067"/>
                <a:gd name="T24" fmla="*/ 2147483647 w 1152"/>
                <a:gd name="T25" fmla="*/ 2147483647 h 1067"/>
                <a:gd name="T26" fmla="*/ 2147483647 w 1152"/>
                <a:gd name="T27" fmla="*/ 2147483647 h 1067"/>
                <a:gd name="T28" fmla="*/ 2147483647 w 1152"/>
                <a:gd name="T29" fmla="*/ 2147483647 h 1067"/>
                <a:gd name="T30" fmla="*/ 2147483647 w 1152"/>
                <a:gd name="T31" fmla="*/ 2147483647 h 1067"/>
                <a:gd name="T32" fmla="*/ 2147483647 w 1152"/>
                <a:gd name="T33" fmla="*/ 2147483647 h 1067"/>
                <a:gd name="T34" fmla="*/ 2147483647 w 1152"/>
                <a:gd name="T35" fmla="*/ 2147483647 h 1067"/>
                <a:gd name="T36" fmla="*/ 2147483647 w 1152"/>
                <a:gd name="T37" fmla="*/ 2147483647 h 1067"/>
                <a:gd name="T38" fmla="*/ 2147483647 w 1152"/>
                <a:gd name="T39" fmla="*/ 2147483647 h 1067"/>
                <a:gd name="T40" fmla="*/ 2147483647 w 1152"/>
                <a:gd name="T41" fmla="*/ 2147483647 h 1067"/>
                <a:gd name="T42" fmla="*/ 2147483647 w 1152"/>
                <a:gd name="T43" fmla="*/ 2147483647 h 1067"/>
                <a:gd name="T44" fmla="*/ 2147483647 w 1152"/>
                <a:gd name="T45" fmla="*/ 2147483647 h 1067"/>
                <a:gd name="T46" fmla="*/ 2147483647 w 1152"/>
                <a:gd name="T47" fmla="*/ 2147483647 h 1067"/>
                <a:gd name="T48" fmla="*/ 2147483647 w 1152"/>
                <a:gd name="T49" fmla="*/ 2147483647 h 1067"/>
                <a:gd name="T50" fmla="*/ 2147483647 w 1152"/>
                <a:gd name="T51" fmla="*/ 2147483647 h 1067"/>
                <a:gd name="T52" fmla="*/ 2147483647 w 1152"/>
                <a:gd name="T53" fmla="*/ 2147483647 h 1067"/>
                <a:gd name="T54" fmla="*/ 2147483647 w 1152"/>
                <a:gd name="T55" fmla="*/ 2147483647 h 1067"/>
                <a:gd name="T56" fmla="*/ 2147483647 w 1152"/>
                <a:gd name="T57" fmla="*/ 2147483647 h 1067"/>
                <a:gd name="T58" fmla="*/ 2147483647 w 1152"/>
                <a:gd name="T59" fmla="*/ 2147483647 h 1067"/>
                <a:gd name="T60" fmla="*/ 2147483647 w 1152"/>
                <a:gd name="T61" fmla="*/ 2147483647 h 1067"/>
                <a:gd name="T62" fmla="*/ 2147483647 w 1152"/>
                <a:gd name="T63" fmla="*/ 2147483647 h 1067"/>
                <a:gd name="T64" fmla="*/ 2147483647 w 1152"/>
                <a:gd name="T65" fmla="*/ 2147483647 h 1067"/>
                <a:gd name="T66" fmla="*/ 2147483647 w 1152"/>
                <a:gd name="T67" fmla="*/ 2147483647 h 1067"/>
                <a:gd name="T68" fmla="*/ 2147483647 w 1152"/>
                <a:gd name="T69" fmla="*/ 2147483647 h 1067"/>
                <a:gd name="T70" fmla="*/ 2147483647 w 1152"/>
                <a:gd name="T71" fmla="*/ 2147483647 h 1067"/>
                <a:gd name="T72" fmla="*/ 2147483647 w 1152"/>
                <a:gd name="T73" fmla="*/ 2147483647 h 1067"/>
                <a:gd name="T74" fmla="*/ 2147483647 w 1152"/>
                <a:gd name="T75" fmla="*/ 2147483647 h 1067"/>
                <a:gd name="T76" fmla="*/ 2147483647 w 1152"/>
                <a:gd name="T77" fmla="*/ 2147483647 h 1067"/>
                <a:gd name="T78" fmla="*/ 2147483647 w 1152"/>
                <a:gd name="T79" fmla="*/ 2147483647 h 1067"/>
                <a:gd name="T80" fmla="*/ 2147483647 w 1152"/>
                <a:gd name="T81" fmla="*/ 2147483647 h 1067"/>
                <a:gd name="T82" fmla="*/ 2147483647 w 1152"/>
                <a:gd name="T83" fmla="*/ 2147483647 h 1067"/>
                <a:gd name="T84" fmla="*/ 2147483647 w 1152"/>
                <a:gd name="T85" fmla="*/ 2147483647 h 1067"/>
                <a:gd name="T86" fmla="*/ 2147483647 w 1152"/>
                <a:gd name="T87" fmla="*/ 2147483647 h 1067"/>
                <a:gd name="T88" fmla="*/ 2147483647 w 1152"/>
                <a:gd name="T89" fmla="*/ 2147483647 h 1067"/>
                <a:gd name="T90" fmla="*/ 2147483647 w 1152"/>
                <a:gd name="T91" fmla="*/ 2147483647 h 1067"/>
                <a:gd name="T92" fmla="*/ 0 w 1152"/>
                <a:gd name="T93" fmla="*/ 2147483647 h 1067"/>
                <a:gd name="T94" fmla="*/ 0 w 1152"/>
                <a:gd name="T95" fmla="*/ 2147483647 h 1067"/>
                <a:gd name="T96" fmla="*/ 2147483647 w 1152"/>
                <a:gd name="T97" fmla="*/ 2147483647 h 1067"/>
                <a:gd name="T98" fmla="*/ 2147483647 w 1152"/>
                <a:gd name="T99" fmla="*/ 2147483647 h 1067"/>
                <a:gd name="T100" fmla="*/ 2147483647 w 1152"/>
                <a:gd name="T101" fmla="*/ 0 h 10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2"/>
                <a:gd name="T154" fmla="*/ 0 h 1067"/>
                <a:gd name="T155" fmla="*/ 1152 w 1152"/>
                <a:gd name="T156" fmla="*/ 1067 h 106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2" h="1067">
                  <a:moveTo>
                    <a:pt x="334" y="0"/>
                  </a:moveTo>
                  <a:lnTo>
                    <a:pt x="589" y="9"/>
                  </a:lnTo>
                  <a:lnTo>
                    <a:pt x="589" y="203"/>
                  </a:lnTo>
                  <a:lnTo>
                    <a:pt x="719" y="257"/>
                  </a:lnTo>
                  <a:lnTo>
                    <a:pt x="754" y="239"/>
                  </a:lnTo>
                  <a:lnTo>
                    <a:pt x="839" y="281"/>
                  </a:lnTo>
                  <a:lnTo>
                    <a:pt x="890" y="278"/>
                  </a:lnTo>
                  <a:lnTo>
                    <a:pt x="988" y="236"/>
                  </a:lnTo>
                  <a:lnTo>
                    <a:pt x="1045" y="276"/>
                  </a:lnTo>
                  <a:lnTo>
                    <a:pt x="1094" y="287"/>
                  </a:lnTo>
                  <a:lnTo>
                    <a:pt x="1094" y="444"/>
                  </a:lnTo>
                  <a:lnTo>
                    <a:pt x="1152" y="543"/>
                  </a:lnTo>
                  <a:lnTo>
                    <a:pt x="1139" y="677"/>
                  </a:lnTo>
                  <a:lnTo>
                    <a:pt x="1076" y="731"/>
                  </a:lnTo>
                  <a:lnTo>
                    <a:pt x="1063" y="681"/>
                  </a:lnTo>
                  <a:lnTo>
                    <a:pt x="1045" y="704"/>
                  </a:lnTo>
                  <a:lnTo>
                    <a:pt x="1058" y="735"/>
                  </a:lnTo>
                  <a:lnTo>
                    <a:pt x="947" y="815"/>
                  </a:lnTo>
                  <a:lnTo>
                    <a:pt x="920" y="820"/>
                  </a:lnTo>
                  <a:lnTo>
                    <a:pt x="862" y="860"/>
                  </a:lnTo>
                  <a:lnTo>
                    <a:pt x="862" y="883"/>
                  </a:lnTo>
                  <a:lnTo>
                    <a:pt x="844" y="887"/>
                  </a:lnTo>
                  <a:lnTo>
                    <a:pt x="857" y="914"/>
                  </a:lnTo>
                  <a:lnTo>
                    <a:pt x="826" y="954"/>
                  </a:lnTo>
                  <a:lnTo>
                    <a:pt x="844" y="1012"/>
                  </a:lnTo>
                  <a:lnTo>
                    <a:pt x="862" y="1032"/>
                  </a:lnTo>
                  <a:lnTo>
                    <a:pt x="857" y="1067"/>
                  </a:lnTo>
                  <a:lnTo>
                    <a:pt x="812" y="1067"/>
                  </a:lnTo>
                  <a:lnTo>
                    <a:pt x="772" y="1049"/>
                  </a:lnTo>
                  <a:lnTo>
                    <a:pt x="745" y="1054"/>
                  </a:lnTo>
                  <a:lnTo>
                    <a:pt x="656" y="1023"/>
                  </a:lnTo>
                  <a:lnTo>
                    <a:pt x="616" y="900"/>
                  </a:lnTo>
                  <a:lnTo>
                    <a:pt x="553" y="842"/>
                  </a:lnTo>
                  <a:lnTo>
                    <a:pt x="498" y="735"/>
                  </a:lnTo>
                  <a:lnTo>
                    <a:pt x="473" y="725"/>
                  </a:lnTo>
                  <a:lnTo>
                    <a:pt x="443" y="698"/>
                  </a:lnTo>
                  <a:lnTo>
                    <a:pt x="414" y="698"/>
                  </a:lnTo>
                  <a:lnTo>
                    <a:pt x="371" y="689"/>
                  </a:lnTo>
                  <a:lnTo>
                    <a:pt x="338" y="698"/>
                  </a:lnTo>
                  <a:lnTo>
                    <a:pt x="316" y="751"/>
                  </a:lnTo>
                  <a:lnTo>
                    <a:pt x="282" y="760"/>
                  </a:lnTo>
                  <a:lnTo>
                    <a:pt x="209" y="719"/>
                  </a:lnTo>
                  <a:lnTo>
                    <a:pt x="166" y="668"/>
                  </a:lnTo>
                  <a:lnTo>
                    <a:pt x="158" y="607"/>
                  </a:lnTo>
                  <a:lnTo>
                    <a:pt x="127" y="565"/>
                  </a:lnTo>
                  <a:lnTo>
                    <a:pt x="54" y="507"/>
                  </a:lnTo>
                  <a:lnTo>
                    <a:pt x="0" y="446"/>
                  </a:lnTo>
                  <a:lnTo>
                    <a:pt x="0" y="421"/>
                  </a:lnTo>
                  <a:lnTo>
                    <a:pt x="174" y="422"/>
                  </a:lnTo>
                  <a:lnTo>
                    <a:pt x="316" y="434"/>
                  </a:lnTo>
                  <a:lnTo>
                    <a:pt x="334" y="0"/>
                  </a:lnTo>
                  <a:close/>
                </a:path>
              </a:pathLst>
            </a:custGeom>
            <a:solidFill>
              <a:schemeClr val="tx2"/>
            </a:solidFill>
            <a:ln w="19050">
              <a:solidFill>
                <a:schemeClr val="tx1"/>
              </a:solidFill>
              <a:prstDash val="solid"/>
              <a:round/>
              <a:headEnd/>
              <a:tailEnd/>
            </a:ln>
          </p:spPr>
          <p:txBody>
            <a:bodyPr/>
            <a:lstStyle/>
            <a:p>
              <a:endParaRPr lang="en-US" sz="1100" b="1">
                <a:latin typeface="+mj-lt"/>
                <a:cs typeface="Calibri" pitchFamily="34" charset="0"/>
              </a:endParaRPr>
            </a:p>
          </p:txBody>
        </p:sp>
        <p:sp>
          <p:nvSpPr>
            <p:cNvPr id="13" name="Shape - Tennessee"/>
            <p:cNvSpPr>
              <a:spLocks noChangeAspect="1"/>
            </p:cNvSpPr>
            <p:nvPr/>
          </p:nvSpPr>
          <p:spPr bwMode="auto">
            <a:xfrm>
              <a:off x="5418137" y="3056756"/>
              <a:ext cx="1100137" cy="396875"/>
            </a:xfrm>
            <a:custGeom>
              <a:avLst/>
              <a:gdLst>
                <a:gd name="T0" fmla="*/ 2147483647 w 699"/>
                <a:gd name="T1" fmla="*/ 2147483647 h 255"/>
                <a:gd name="T2" fmla="*/ 2147483647 w 699"/>
                <a:gd name="T3" fmla="*/ 2147483647 h 255"/>
                <a:gd name="T4" fmla="*/ 2147483647 w 699"/>
                <a:gd name="T5" fmla="*/ 2147483647 h 255"/>
                <a:gd name="T6" fmla="*/ 2147483647 w 699"/>
                <a:gd name="T7" fmla="*/ 2147483647 h 255"/>
                <a:gd name="T8" fmla="*/ 0 w 699"/>
                <a:gd name="T9" fmla="*/ 2147483647 h 255"/>
                <a:gd name="T10" fmla="*/ 2147483647 w 699"/>
                <a:gd name="T11" fmla="*/ 2147483647 h 255"/>
                <a:gd name="T12" fmla="*/ 2147483647 w 699"/>
                <a:gd name="T13" fmla="*/ 2147483647 h 255"/>
                <a:gd name="T14" fmla="*/ 2147483647 w 699"/>
                <a:gd name="T15" fmla="*/ 2147483647 h 255"/>
                <a:gd name="T16" fmla="*/ 2147483647 w 699"/>
                <a:gd name="T17" fmla="*/ 2147483647 h 255"/>
                <a:gd name="T18" fmla="*/ 2147483647 w 699"/>
                <a:gd name="T19" fmla="*/ 2147483647 h 255"/>
                <a:gd name="T20" fmla="*/ 2147483647 w 699"/>
                <a:gd name="T21" fmla="*/ 2147483647 h 255"/>
                <a:gd name="T22" fmla="*/ 2147483647 w 699"/>
                <a:gd name="T23" fmla="*/ 0 h 255"/>
                <a:gd name="T24" fmla="*/ 2147483647 w 699"/>
                <a:gd name="T25" fmla="*/ 2147483647 h 255"/>
                <a:gd name="T26" fmla="*/ 2147483647 w 699"/>
                <a:gd name="T27" fmla="*/ 2147483647 h 255"/>
                <a:gd name="T28" fmla="*/ 2147483647 w 699"/>
                <a:gd name="T29" fmla="*/ 2147483647 h 255"/>
                <a:gd name="T30" fmla="*/ 2147483647 w 699"/>
                <a:gd name="T31" fmla="*/ 2147483647 h 2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9"/>
                <a:gd name="T49" fmla="*/ 0 h 255"/>
                <a:gd name="T50" fmla="*/ 699 w 699"/>
                <a:gd name="T51" fmla="*/ 255 h 2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9" h="255">
                  <a:moveTo>
                    <a:pt x="42" y="117"/>
                  </a:moveTo>
                  <a:lnTo>
                    <a:pt x="42" y="121"/>
                  </a:lnTo>
                  <a:lnTo>
                    <a:pt x="30" y="145"/>
                  </a:lnTo>
                  <a:lnTo>
                    <a:pt x="43" y="178"/>
                  </a:lnTo>
                  <a:lnTo>
                    <a:pt x="0" y="206"/>
                  </a:lnTo>
                  <a:lnTo>
                    <a:pt x="9" y="255"/>
                  </a:lnTo>
                  <a:lnTo>
                    <a:pt x="192" y="240"/>
                  </a:lnTo>
                  <a:lnTo>
                    <a:pt x="410" y="215"/>
                  </a:lnTo>
                  <a:lnTo>
                    <a:pt x="519" y="196"/>
                  </a:lnTo>
                  <a:lnTo>
                    <a:pt x="541" y="130"/>
                  </a:lnTo>
                  <a:lnTo>
                    <a:pt x="580" y="127"/>
                  </a:lnTo>
                  <a:lnTo>
                    <a:pt x="699" y="0"/>
                  </a:lnTo>
                  <a:lnTo>
                    <a:pt x="544" y="32"/>
                  </a:lnTo>
                  <a:lnTo>
                    <a:pt x="183" y="84"/>
                  </a:lnTo>
                  <a:lnTo>
                    <a:pt x="186" y="99"/>
                  </a:lnTo>
                  <a:lnTo>
                    <a:pt x="42" y="117"/>
                  </a:lnTo>
                  <a:close/>
                </a:path>
              </a:pathLst>
            </a:custGeom>
            <a:solidFill>
              <a:schemeClr val="accent4"/>
            </a:solidFill>
            <a:ln w="19050">
              <a:solidFill>
                <a:schemeClr val="tx1"/>
              </a:solidFill>
              <a:prstDash val="solid"/>
              <a:round/>
              <a:headEnd/>
              <a:tailEnd/>
            </a:ln>
          </p:spPr>
          <p:txBody>
            <a:bodyPr/>
            <a:lstStyle/>
            <a:p>
              <a:endParaRPr lang="en-US" sz="1200" b="1">
                <a:latin typeface="+mj-lt"/>
              </a:endParaRPr>
            </a:p>
          </p:txBody>
        </p:sp>
        <p:sp>
          <p:nvSpPr>
            <p:cNvPr id="14" name="Shape - South Dakota"/>
            <p:cNvSpPr>
              <a:spLocks noChangeAspect="1"/>
            </p:cNvSpPr>
            <p:nvPr/>
          </p:nvSpPr>
          <p:spPr bwMode="auto">
            <a:xfrm>
              <a:off x="3656012" y="1751831"/>
              <a:ext cx="920751" cy="593725"/>
            </a:xfrm>
            <a:custGeom>
              <a:avLst/>
              <a:gdLst>
                <a:gd name="T0" fmla="*/ 2147483647 w 583"/>
                <a:gd name="T1" fmla="*/ 0 h 380"/>
                <a:gd name="T2" fmla="*/ 2147483647 w 583"/>
                <a:gd name="T3" fmla="*/ 2147483647 h 380"/>
                <a:gd name="T4" fmla="*/ 0 w 583"/>
                <a:gd name="T5" fmla="*/ 2147483647 h 380"/>
                <a:gd name="T6" fmla="*/ 2147483647 w 583"/>
                <a:gd name="T7" fmla="*/ 2147483647 h 380"/>
                <a:gd name="T8" fmla="*/ 2147483647 w 583"/>
                <a:gd name="T9" fmla="*/ 2147483647 h 380"/>
                <a:gd name="T10" fmla="*/ 2147483647 w 583"/>
                <a:gd name="T11" fmla="*/ 2147483647 h 380"/>
                <a:gd name="T12" fmla="*/ 2147483647 w 583"/>
                <a:gd name="T13" fmla="*/ 2147483647 h 380"/>
                <a:gd name="T14" fmla="*/ 2147483647 w 583"/>
                <a:gd name="T15" fmla="*/ 2147483647 h 380"/>
                <a:gd name="T16" fmla="*/ 2147483647 w 583"/>
                <a:gd name="T17" fmla="*/ 2147483647 h 380"/>
                <a:gd name="T18" fmla="*/ 2147483647 w 583"/>
                <a:gd name="T19" fmla="*/ 2147483647 h 380"/>
                <a:gd name="T20" fmla="*/ 2147483647 w 583"/>
                <a:gd name="T21" fmla="*/ 2147483647 h 380"/>
                <a:gd name="T22" fmla="*/ 2147483647 w 583"/>
                <a:gd name="T23" fmla="*/ 2147483647 h 380"/>
                <a:gd name="T24" fmla="*/ 2147483647 w 583"/>
                <a:gd name="T25" fmla="*/ 2147483647 h 380"/>
                <a:gd name="T26" fmla="*/ 2147483647 w 583"/>
                <a:gd name="T27" fmla="*/ 0 h 3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83"/>
                <a:gd name="T43" fmla="*/ 0 h 380"/>
                <a:gd name="T44" fmla="*/ 583 w 583"/>
                <a:gd name="T45" fmla="*/ 380 h 3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83" h="380">
                  <a:moveTo>
                    <a:pt x="11" y="0"/>
                  </a:moveTo>
                  <a:lnTo>
                    <a:pt x="9" y="147"/>
                  </a:lnTo>
                  <a:lnTo>
                    <a:pt x="0" y="320"/>
                  </a:lnTo>
                  <a:lnTo>
                    <a:pt x="424" y="326"/>
                  </a:lnTo>
                  <a:lnTo>
                    <a:pt x="468" y="350"/>
                  </a:lnTo>
                  <a:lnTo>
                    <a:pt x="500" y="317"/>
                  </a:lnTo>
                  <a:lnTo>
                    <a:pt x="583" y="380"/>
                  </a:lnTo>
                  <a:lnTo>
                    <a:pt x="571" y="314"/>
                  </a:lnTo>
                  <a:lnTo>
                    <a:pt x="579" y="264"/>
                  </a:lnTo>
                  <a:lnTo>
                    <a:pt x="583" y="91"/>
                  </a:lnTo>
                  <a:lnTo>
                    <a:pt x="546" y="54"/>
                  </a:lnTo>
                  <a:lnTo>
                    <a:pt x="561" y="6"/>
                  </a:lnTo>
                  <a:lnTo>
                    <a:pt x="284" y="4"/>
                  </a:lnTo>
                  <a:lnTo>
                    <a:pt x="11" y="0"/>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15" name="Shape - South Carolina"/>
            <p:cNvSpPr>
              <a:spLocks noChangeAspect="1"/>
            </p:cNvSpPr>
            <p:nvPr/>
          </p:nvSpPr>
          <p:spPr bwMode="auto">
            <a:xfrm>
              <a:off x="6359524" y="3248842"/>
              <a:ext cx="646113" cy="503238"/>
            </a:xfrm>
            <a:custGeom>
              <a:avLst/>
              <a:gdLst>
                <a:gd name="T0" fmla="*/ 2147483647 w 408"/>
                <a:gd name="T1" fmla="*/ 2147483647 h 323"/>
                <a:gd name="T2" fmla="*/ 2147483647 w 408"/>
                <a:gd name="T3" fmla="*/ 2147483647 h 323"/>
                <a:gd name="T4" fmla="*/ 2147483647 w 408"/>
                <a:gd name="T5" fmla="*/ 0 h 323"/>
                <a:gd name="T6" fmla="*/ 2147483647 w 408"/>
                <a:gd name="T7" fmla="*/ 2147483647 h 323"/>
                <a:gd name="T8" fmla="*/ 2147483647 w 408"/>
                <a:gd name="T9" fmla="*/ 2147483647 h 323"/>
                <a:gd name="T10" fmla="*/ 2147483647 w 408"/>
                <a:gd name="T11" fmla="*/ 2147483647 h 323"/>
                <a:gd name="T12" fmla="*/ 2147483647 w 408"/>
                <a:gd name="T13" fmla="*/ 2147483647 h 323"/>
                <a:gd name="T14" fmla="*/ 2147483647 w 408"/>
                <a:gd name="T15" fmla="*/ 2147483647 h 323"/>
                <a:gd name="T16" fmla="*/ 2147483647 w 408"/>
                <a:gd name="T17" fmla="*/ 2147483647 h 323"/>
                <a:gd name="T18" fmla="*/ 2147483647 w 408"/>
                <a:gd name="T19" fmla="*/ 2147483647 h 323"/>
                <a:gd name="T20" fmla="*/ 2147483647 w 408"/>
                <a:gd name="T21" fmla="*/ 2147483647 h 323"/>
                <a:gd name="T22" fmla="*/ 2147483647 w 408"/>
                <a:gd name="T23" fmla="*/ 2147483647 h 323"/>
                <a:gd name="T24" fmla="*/ 2147483647 w 408"/>
                <a:gd name="T25" fmla="*/ 2147483647 h 323"/>
                <a:gd name="T26" fmla="*/ 2147483647 w 408"/>
                <a:gd name="T27" fmla="*/ 2147483647 h 323"/>
                <a:gd name="T28" fmla="*/ 0 w 408"/>
                <a:gd name="T29" fmla="*/ 2147483647 h 323"/>
                <a:gd name="T30" fmla="*/ 2147483647 w 408"/>
                <a:gd name="T31" fmla="*/ 2147483647 h 3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8"/>
                <a:gd name="T49" fmla="*/ 0 h 323"/>
                <a:gd name="T50" fmla="*/ 408 w 408"/>
                <a:gd name="T51" fmla="*/ 323 h 3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8" h="323">
                  <a:moveTo>
                    <a:pt x="15" y="58"/>
                  </a:moveTo>
                  <a:lnTo>
                    <a:pt x="47" y="27"/>
                  </a:lnTo>
                  <a:lnTo>
                    <a:pt x="170" y="0"/>
                  </a:lnTo>
                  <a:lnTo>
                    <a:pt x="207" y="18"/>
                  </a:lnTo>
                  <a:lnTo>
                    <a:pt x="286" y="5"/>
                  </a:lnTo>
                  <a:lnTo>
                    <a:pt x="350" y="51"/>
                  </a:lnTo>
                  <a:lnTo>
                    <a:pt x="408" y="86"/>
                  </a:lnTo>
                  <a:lnTo>
                    <a:pt x="375" y="183"/>
                  </a:lnTo>
                  <a:lnTo>
                    <a:pt x="326" y="233"/>
                  </a:lnTo>
                  <a:lnTo>
                    <a:pt x="272" y="247"/>
                  </a:lnTo>
                  <a:lnTo>
                    <a:pt x="283" y="286"/>
                  </a:lnTo>
                  <a:lnTo>
                    <a:pt x="250" y="323"/>
                  </a:lnTo>
                  <a:lnTo>
                    <a:pt x="187" y="233"/>
                  </a:lnTo>
                  <a:lnTo>
                    <a:pt x="26" y="86"/>
                  </a:lnTo>
                  <a:lnTo>
                    <a:pt x="0" y="86"/>
                  </a:lnTo>
                  <a:lnTo>
                    <a:pt x="15" y="58"/>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16" name="Shape - Rhode Island"/>
            <p:cNvSpPr>
              <a:spLocks noChangeAspect="1"/>
            </p:cNvSpPr>
            <p:nvPr/>
          </p:nvSpPr>
          <p:spPr bwMode="auto">
            <a:xfrm>
              <a:off x="7483472" y="1894706"/>
              <a:ext cx="120651" cy="101600"/>
            </a:xfrm>
            <a:custGeom>
              <a:avLst/>
              <a:gdLst>
                <a:gd name="T0" fmla="*/ 0 w 77"/>
                <a:gd name="T1" fmla="*/ 2147483647 h 64"/>
                <a:gd name="T2" fmla="*/ 2147483647 w 77"/>
                <a:gd name="T3" fmla="*/ 0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0 w 77"/>
                <a:gd name="T13" fmla="*/ 2147483647 h 64"/>
                <a:gd name="T14" fmla="*/ 0 60000 65536"/>
                <a:gd name="T15" fmla="*/ 0 60000 65536"/>
                <a:gd name="T16" fmla="*/ 0 60000 65536"/>
                <a:gd name="T17" fmla="*/ 0 60000 65536"/>
                <a:gd name="T18" fmla="*/ 0 60000 65536"/>
                <a:gd name="T19" fmla="*/ 0 60000 65536"/>
                <a:gd name="T20" fmla="*/ 0 60000 65536"/>
                <a:gd name="T21" fmla="*/ 0 w 77"/>
                <a:gd name="T22" fmla="*/ 0 h 64"/>
                <a:gd name="T23" fmla="*/ 77 w 7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64">
                  <a:moveTo>
                    <a:pt x="0" y="10"/>
                  </a:moveTo>
                  <a:lnTo>
                    <a:pt x="32" y="0"/>
                  </a:lnTo>
                  <a:lnTo>
                    <a:pt x="77" y="33"/>
                  </a:lnTo>
                  <a:lnTo>
                    <a:pt x="68" y="42"/>
                  </a:lnTo>
                  <a:lnTo>
                    <a:pt x="46" y="42"/>
                  </a:lnTo>
                  <a:lnTo>
                    <a:pt x="35" y="64"/>
                  </a:lnTo>
                  <a:lnTo>
                    <a:pt x="0" y="1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17" name="Shape - Pennsylvania"/>
            <p:cNvSpPr>
              <a:spLocks noChangeAspect="1"/>
            </p:cNvSpPr>
            <p:nvPr/>
          </p:nvSpPr>
          <p:spPr bwMode="auto">
            <a:xfrm>
              <a:off x="6467474" y="2024881"/>
              <a:ext cx="746125" cy="482600"/>
            </a:xfrm>
            <a:custGeom>
              <a:avLst/>
              <a:gdLst>
                <a:gd name="T0" fmla="*/ 43 w 473"/>
                <a:gd name="T1" fmla="*/ 45 h 310"/>
                <a:gd name="T2" fmla="*/ 0 w 473"/>
                <a:gd name="T3" fmla="*/ 87 h 310"/>
                <a:gd name="T4" fmla="*/ 24 w 473"/>
                <a:gd name="T5" fmla="*/ 237 h 310"/>
                <a:gd name="T6" fmla="*/ 43 w 473"/>
                <a:gd name="T7" fmla="*/ 310 h 310"/>
                <a:gd name="T8" fmla="*/ 124 w 473"/>
                <a:gd name="T9" fmla="*/ 304 h 310"/>
                <a:gd name="T10" fmla="*/ 422 w 473"/>
                <a:gd name="T11" fmla="*/ 248 h 310"/>
                <a:gd name="T12" fmla="*/ 443 w 473"/>
                <a:gd name="T13" fmla="*/ 239 h 310"/>
                <a:gd name="T14" fmla="*/ 473 w 473"/>
                <a:gd name="T15" fmla="*/ 169 h 310"/>
                <a:gd name="T16" fmla="*/ 428 w 473"/>
                <a:gd name="T17" fmla="*/ 130 h 310"/>
                <a:gd name="T18" fmla="*/ 452 w 473"/>
                <a:gd name="T19" fmla="*/ 41 h 310"/>
                <a:gd name="T20" fmla="*/ 418 w 473"/>
                <a:gd name="T21" fmla="*/ 32 h 310"/>
                <a:gd name="T22" fmla="*/ 418 w 473"/>
                <a:gd name="T23" fmla="*/ 9 h 310"/>
                <a:gd name="T24" fmla="*/ 403 w 473"/>
                <a:gd name="T25" fmla="*/ 0 h 310"/>
                <a:gd name="T26" fmla="*/ 57 w 473"/>
                <a:gd name="T27" fmla="*/ 64 h 310"/>
                <a:gd name="T28" fmla="*/ 43 w 473"/>
                <a:gd name="T29" fmla="*/ 45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3"/>
                <a:gd name="T46" fmla="*/ 0 h 310"/>
                <a:gd name="T47" fmla="*/ 473 w 473"/>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3" h="310">
                  <a:moveTo>
                    <a:pt x="43" y="45"/>
                  </a:moveTo>
                  <a:lnTo>
                    <a:pt x="0" y="87"/>
                  </a:lnTo>
                  <a:lnTo>
                    <a:pt x="24" y="237"/>
                  </a:lnTo>
                  <a:lnTo>
                    <a:pt x="43" y="310"/>
                  </a:lnTo>
                  <a:lnTo>
                    <a:pt x="124" y="304"/>
                  </a:lnTo>
                  <a:lnTo>
                    <a:pt x="422" y="248"/>
                  </a:lnTo>
                  <a:lnTo>
                    <a:pt x="443" y="239"/>
                  </a:lnTo>
                  <a:lnTo>
                    <a:pt x="473" y="169"/>
                  </a:lnTo>
                  <a:lnTo>
                    <a:pt x="428" y="130"/>
                  </a:lnTo>
                  <a:lnTo>
                    <a:pt x="452" y="41"/>
                  </a:lnTo>
                  <a:lnTo>
                    <a:pt x="418" y="32"/>
                  </a:lnTo>
                  <a:lnTo>
                    <a:pt x="418" y="9"/>
                  </a:lnTo>
                  <a:lnTo>
                    <a:pt x="403" y="0"/>
                  </a:lnTo>
                  <a:lnTo>
                    <a:pt x="57" y="64"/>
                  </a:lnTo>
                  <a:lnTo>
                    <a:pt x="43" y="45"/>
                  </a:lnTo>
                  <a:close/>
                </a:path>
              </a:pathLst>
            </a:custGeom>
            <a:solidFill>
              <a:schemeClr val="accent4"/>
            </a:solidFill>
            <a:ln w="19050">
              <a:solidFill>
                <a:schemeClr val="tx1"/>
              </a:solidFill>
              <a:prstDash val="solid"/>
              <a:round/>
              <a:headEnd/>
              <a:tailEnd/>
            </a:ln>
          </p:spPr>
          <p:txBody>
            <a:bodyPr/>
            <a:lstStyle/>
            <a:p>
              <a:pPr>
                <a:defRPr/>
              </a:pPr>
              <a:endParaRPr lang="en-US" sz="1200" b="1">
                <a:solidFill>
                  <a:schemeClr val="accent6"/>
                </a:solidFill>
                <a:latin typeface="+mj-lt"/>
              </a:endParaRPr>
            </a:p>
          </p:txBody>
        </p:sp>
        <p:sp>
          <p:nvSpPr>
            <p:cNvPr id="18" name="Shape - Oregon"/>
            <p:cNvSpPr>
              <a:spLocks noChangeAspect="1"/>
            </p:cNvSpPr>
            <p:nvPr/>
          </p:nvSpPr>
          <p:spPr bwMode="auto">
            <a:xfrm>
              <a:off x="1263649" y="1432743"/>
              <a:ext cx="1044575" cy="784225"/>
            </a:xfrm>
            <a:custGeom>
              <a:avLst/>
              <a:gdLst>
                <a:gd name="T0" fmla="*/ 145 w 662"/>
                <a:gd name="T1" fmla="*/ 0 h 505"/>
                <a:gd name="T2" fmla="*/ 126 w 662"/>
                <a:gd name="T3" fmla="*/ 11 h 505"/>
                <a:gd name="T4" fmla="*/ 114 w 662"/>
                <a:gd name="T5" fmla="*/ 55 h 505"/>
                <a:gd name="T6" fmla="*/ 102 w 662"/>
                <a:gd name="T7" fmla="*/ 93 h 505"/>
                <a:gd name="T8" fmla="*/ 93 w 662"/>
                <a:gd name="T9" fmla="*/ 123 h 505"/>
                <a:gd name="T10" fmla="*/ 81 w 662"/>
                <a:gd name="T11" fmla="*/ 155 h 505"/>
                <a:gd name="T12" fmla="*/ 67 w 662"/>
                <a:gd name="T13" fmla="*/ 188 h 505"/>
                <a:gd name="T14" fmla="*/ 50 w 662"/>
                <a:gd name="T15" fmla="*/ 224 h 505"/>
                <a:gd name="T16" fmla="*/ 26 w 662"/>
                <a:gd name="T17" fmla="*/ 266 h 505"/>
                <a:gd name="T18" fmla="*/ 0 w 662"/>
                <a:gd name="T19" fmla="*/ 306 h 505"/>
                <a:gd name="T20" fmla="*/ 0 w 662"/>
                <a:gd name="T21" fmla="*/ 394 h 505"/>
                <a:gd name="T22" fmla="*/ 371 w 662"/>
                <a:gd name="T23" fmla="*/ 470 h 505"/>
                <a:gd name="T24" fmla="*/ 543 w 662"/>
                <a:gd name="T25" fmla="*/ 505 h 505"/>
                <a:gd name="T26" fmla="*/ 579 w 662"/>
                <a:gd name="T27" fmla="*/ 330 h 505"/>
                <a:gd name="T28" fmla="*/ 601 w 662"/>
                <a:gd name="T29" fmla="*/ 315 h 505"/>
                <a:gd name="T30" fmla="*/ 580 w 662"/>
                <a:gd name="T31" fmla="*/ 276 h 505"/>
                <a:gd name="T32" fmla="*/ 591 w 662"/>
                <a:gd name="T33" fmla="*/ 236 h 505"/>
                <a:gd name="T34" fmla="*/ 662 w 662"/>
                <a:gd name="T35" fmla="*/ 169 h 505"/>
                <a:gd name="T36" fmla="*/ 613 w 662"/>
                <a:gd name="T37" fmla="*/ 108 h 505"/>
                <a:gd name="T38" fmla="*/ 407 w 662"/>
                <a:gd name="T39" fmla="*/ 64 h 505"/>
                <a:gd name="T40" fmla="*/ 379 w 662"/>
                <a:gd name="T41" fmla="*/ 82 h 505"/>
                <a:gd name="T42" fmla="*/ 342 w 662"/>
                <a:gd name="T43" fmla="*/ 52 h 505"/>
                <a:gd name="T44" fmla="*/ 309 w 662"/>
                <a:gd name="T45" fmla="*/ 84 h 505"/>
                <a:gd name="T46" fmla="*/ 278 w 662"/>
                <a:gd name="T47" fmla="*/ 52 h 505"/>
                <a:gd name="T48" fmla="*/ 196 w 662"/>
                <a:gd name="T49" fmla="*/ 54 h 505"/>
                <a:gd name="T50" fmla="*/ 206 w 662"/>
                <a:gd name="T51" fmla="*/ 5 h 505"/>
                <a:gd name="T52" fmla="*/ 145 w 662"/>
                <a:gd name="T53" fmla="*/ 0 h 5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2"/>
                <a:gd name="T82" fmla="*/ 0 h 505"/>
                <a:gd name="T83" fmla="*/ 662 w 662"/>
                <a:gd name="T84" fmla="*/ 505 h 5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2" h="505">
                  <a:moveTo>
                    <a:pt x="145" y="0"/>
                  </a:moveTo>
                  <a:lnTo>
                    <a:pt x="126" y="11"/>
                  </a:lnTo>
                  <a:lnTo>
                    <a:pt x="114" y="55"/>
                  </a:lnTo>
                  <a:lnTo>
                    <a:pt x="102" y="93"/>
                  </a:lnTo>
                  <a:lnTo>
                    <a:pt x="93" y="123"/>
                  </a:lnTo>
                  <a:lnTo>
                    <a:pt x="81" y="155"/>
                  </a:lnTo>
                  <a:lnTo>
                    <a:pt x="67" y="188"/>
                  </a:lnTo>
                  <a:lnTo>
                    <a:pt x="50" y="224"/>
                  </a:lnTo>
                  <a:lnTo>
                    <a:pt x="26" y="266"/>
                  </a:lnTo>
                  <a:lnTo>
                    <a:pt x="0" y="306"/>
                  </a:lnTo>
                  <a:lnTo>
                    <a:pt x="0" y="394"/>
                  </a:lnTo>
                  <a:lnTo>
                    <a:pt x="371" y="470"/>
                  </a:lnTo>
                  <a:lnTo>
                    <a:pt x="543" y="505"/>
                  </a:lnTo>
                  <a:lnTo>
                    <a:pt x="579" y="330"/>
                  </a:lnTo>
                  <a:lnTo>
                    <a:pt x="601" y="315"/>
                  </a:lnTo>
                  <a:lnTo>
                    <a:pt x="580" y="276"/>
                  </a:lnTo>
                  <a:lnTo>
                    <a:pt x="591" y="236"/>
                  </a:lnTo>
                  <a:lnTo>
                    <a:pt x="662" y="169"/>
                  </a:lnTo>
                  <a:lnTo>
                    <a:pt x="613" y="108"/>
                  </a:lnTo>
                  <a:lnTo>
                    <a:pt x="407" y="64"/>
                  </a:lnTo>
                  <a:lnTo>
                    <a:pt x="379" y="82"/>
                  </a:lnTo>
                  <a:lnTo>
                    <a:pt x="342" y="52"/>
                  </a:lnTo>
                  <a:lnTo>
                    <a:pt x="309" y="84"/>
                  </a:lnTo>
                  <a:lnTo>
                    <a:pt x="278" y="52"/>
                  </a:lnTo>
                  <a:lnTo>
                    <a:pt x="196" y="54"/>
                  </a:lnTo>
                  <a:lnTo>
                    <a:pt x="206" y="5"/>
                  </a:lnTo>
                  <a:lnTo>
                    <a:pt x="145" y="0"/>
                  </a:lnTo>
                  <a:close/>
                </a:path>
              </a:pathLst>
            </a:custGeom>
            <a:solidFill>
              <a:schemeClr val="accent2"/>
            </a:solidFill>
            <a:ln w="19050">
              <a:solidFill>
                <a:schemeClr val="tx1"/>
              </a:solidFill>
              <a:prstDash val="solid"/>
              <a:round/>
              <a:headEnd/>
              <a:tailEnd/>
            </a:ln>
          </p:spPr>
          <p:txBody>
            <a:bodyPr/>
            <a:lstStyle/>
            <a:p>
              <a:pPr>
                <a:defRPr/>
              </a:pPr>
              <a:endParaRPr lang="en-US" sz="1200" b="1">
                <a:latin typeface="+mj-lt"/>
              </a:endParaRPr>
            </a:p>
          </p:txBody>
        </p:sp>
        <p:sp>
          <p:nvSpPr>
            <p:cNvPr id="19" name="Shape - Oklahoma"/>
            <p:cNvSpPr>
              <a:spLocks noChangeAspect="1"/>
            </p:cNvSpPr>
            <p:nvPr/>
          </p:nvSpPr>
          <p:spPr bwMode="auto">
            <a:xfrm>
              <a:off x="3752848" y="3191692"/>
              <a:ext cx="1125539" cy="534988"/>
            </a:xfrm>
            <a:custGeom>
              <a:avLst/>
              <a:gdLst>
                <a:gd name="T0" fmla="*/ 2147483647 w 713"/>
                <a:gd name="T1" fmla="*/ 0 h 343"/>
                <a:gd name="T2" fmla="*/ 0 w 713"/>
                <a:gd name="T3" fmla="*/ 2147483647 h 343"/>
                <a:gd name="T4" fmla="*/ 2147483647 w 713"/>
                <a:gd name="T5" fmla="*/ 2147483647 h 343"/>
                <a:gd name="T6" fmla="*/ 2147483647 w 713"/>
                <a:gd name="T7" fmla="*/ 2147483647 h 343"/>
                <a:gd name="T8" fmla="*/ 2147483647 w 713"/>
                <a:gd name="T9" fmla="*/ 2147483647 h 343"/>
                <a:gd name="T10" fmla="*/ 2147483647 w 713"/>
                <a:gd name="T11" fmla="*/ 2147483647 h 343"/>
                <a:gd name="T12" fmla="*/ 2147483647 w 713"/>
                <a:gd name="T13" fmla="*/ 2147483647 h 343"/>
                <a:gd name="T14" fmla="*/ 2147483647 w 713"/>
                <a:gd name="T15" fmla="*/ 2147483647 h 343"/>
                <a:gd name="T16" fmla="*/ 2147483647 w 713"/>
                <a:gd name="T17" fmla="*/ 2147483647 h 343"/>
                <a:gd name="T18" fmla="*/ 2147483647 w 713"/>
                <a:gd name="T19" fmla="*/ 2147483647 h 343"/>
                <a:gd name="T20" fmla="*/ 2147483647 w 713"/>
                <a:gd name="T21" fmla="*/ 2147483647 h 343"/>
                <a:gd name="T22" fmla="*/ 2147483647 w 713"/>
                <a:gd name="T23" fmla="*/ 2147483647 h 343"/>
                <a:gd name="T24" fmla="*/ 2147483647 w 713"/>
                <a:gd name="T25" fmla="*/ 0 h 3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3"/>
                <a:gd name="T40" fmla="*/ 0 h 343"/>
                <a:gd name="T41" fmla="*/ 713 w 713"/>
                <a:gd name="T42" fmla="*/ 343 h 3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3" h="343">
                  <a:moveTo>
                    <a:pt x="4" y="0"/>
                  </a:moveTo>
                  <a:lnTo>
                    <a:pt x="0" y="61"/>
                  </a:lnTo>
                  <a:lnTo>
                    <a:pt x="253" y="70"/>
                  </a:lnTo>
                  <a:lnTo>
                    <a:pt x="255" y="266"/>
                  </a:lnTo>
                  <a:lnTo>
                    <a:pt x="385" y="319"/>
                  </a:lnTo>
                  <a:lnTo>
                    <a:pt x="420" y="300"/>
                  </a:lnTo>
                  <a:lnTo>
                    <a:pt x="502" y="343"/>
                  </a:lnTo>
                  <a:lnTo>
                    <a:pt x="556" y="342"/>
                  </a:lnTo>
                  <a:lnTo>
                    <a:pt x="654" y="300"/>
                  </a:lnTo>
                  <a:lnTo>
                    <a:pt x="713" y="340"/>
                  </a:lnTo>
                  <a:lnTo>
                    <a:pt x="713" y="128"/>
                  </a:lnTo>
                  <a:lnTo>
                    <a:pt x="695" y="5"/>
                  </a:lnTo>
                  <a:lnTo>
                    <a:pt x="4" y="0"/>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20" name="Shape - Ohio"/>
            <p:cNvSpPr>
              <a:spLocks noChangeAspect="1"/>
            </p:cNvSpPr>
            <p:nvPr/>
          </p:nvSpPr>
          <p:spPr bwMode="auto">
            <a:xfrm>
              <a:off x="5962648" y="2158230"/>
              <a:ext cx="547688" cy="619125"/>
            </a:xfrm>
            <a:custGeom>
              <a:avLst/>
              <a:gdLst>
                <a:gd name="T0" fmla="*/ 0 w 345"/>
                <a:gd name="T1" fmla="*/ 89 h 398"/>
                <a:gd name="T2" fmla="*/ 155 w 345"/>
                <a:gd name="T3" fmla="*/ 74 h 398"/>
                <a:gd name="T4" fmla="*/ 188 w 345"/>
                <a:gd name="T5" fmla="*/ 80 h 398"/>
                <a:gd name="T6" fmla="*/ 261 w 345"/>
                <a:gd name="T7" fmla="*/ 46 h 398"/>
                <a:gd name="T8" fmla="*/ 277 w 345"/>
                <a:gd name="T9" fmla="*/ 15 h 398"/>
                <a:gd name="T10" fmla="*/ 321 w 345"/>
                <a:gd name="T11" fmla="*/ 0 h 398"/>
                <a:gd name="T12" fmla="*/ 345 w 345"/>
                <a:gd name="T13" fmla="*/ 150 h 398"/>
                <a:gd name="T14" fmla="*/ 327 w 345"/>
                <a:gd name="T15" fmla="*/ 167 h 398"/>
                <a:gd name="T16" fmla="*/ 331 w 345"/>
                <a:gd name="T17" fmla="*/ 271 h 398"/>
                <a:gd name="T18" fmla="*/ 297 w 345"/>
                <a:gd name="T19" fmla="*/ 280 h 398"/>
                <a:gd name="T20" fmla="*/ 277 w 345"/>
                <a:gd name="T21" fmla="*/ 338 h 398"/>
                <a:gd name="T22" fmla="*/ 251 w 345"/>
                <a:gd name="T23" fmla="*/ 331 h 398"/>
                <a:gd name="T24" fmla="*/ 242 w 345"/>
                <a:gd name="T25" fmla="*/ 398 h 398"/>
                <a:gd name="T26" fmla="*/ 203 w 345"/>
                <a:gd name="T27" fmla="*/ 369 h 398"/>
                <a:gd name="T28" fmla="*/ 127 w 345"/>
                <a:gd name="T29" fmla="*/ 387 h 398"/>
                <a:gd name="T30" fmla="*/ 94 w 345"/>
                <a:gd name="T31" fmla="*/ 362 h 398"/>
                <a:gd name="T32" fmla="*/ 51 w 345"/>
                <a:gd name="T33" fmla="*/ 360 h 398"/>
                <a:gd name="T34" fmla="*/ 29 w 345"/>
                <a:gd name="T35" fmla="*/ 249 h 398"/>
                <a:gd name="T36" fmla="*/ 0 w 345"/>
                <a:gd name="T37" fmla="*/ 89 h 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5"/>
                <a:gd name="T58" fmla="*/ 0 h 398"/>
                <a:gd name="T59" fmla="*/ 345 w 345"/>
                <a:gd name="T60" fmla="*/ 398 h 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5" h="398">
                  <a:moveTo>
                    <a:pt x="0" y="89"/>
                  </a:moveTo>
                  <a:lnTo>
                    <a:pt x="155" y="74"/>
                  </a:lnTo>
                  <a:lnTo>
                    <a:pt x="188" y="80"/>
                  </a:lnTo>
                  <a:lnTo>
                    <a:pt x="261" y="46"/>
                  </a:lnTo>
                  <a:lnTo>
                    <a:pt x="277" y="15"/>
                  </a:lnTo>
                  <a:lnTo>
                    <a:pt x="321" y="0"/>
                  </a:lnTo>
                  <a:lnTo>
                    <a:pt x="345" y="150"/>
                  </a:lnTo>
                  <a:lnTo>
                    <a:pt x="327" y="167"/>
                  </a:lnTo>
                  <a:lnTo>
                    <a:pt x="331" y="271"/>
                  </a:lnTo>
                  <a:lnTo>
                    <a:pt x="297" y="280"/>
                  </a:lnTo>
                  <a:lnTo>
                    <a:pt x="277" y="338"/>
                  </a:lnTo>
                  <a:lnTo>
                    <a:pt x="251" y="331"/>
                  </a:lnTo>
                  <a:lnTo>
                    <a:pt x="242" y="398"/>
                  </a:lnTo>
                  <a:lnTo>
                    <a:pt x="203" y="369"/>
                  </a:lnTo>
                  <a:lnTo>
                    <a:pt x="127" y="387"/>
                  </a:lnTo>
                  <a:lnTo>
                    <a:pt x="94" y="362"/>
                  </a:lnTo>
                  <a:lnTo>
                    <a:pt x="51" y="360"/>
                  </a:lnTo>
                  <a:lnTo>
                    <a:pt x="29" y="249"/>
                  </a:lnTo>
                  <a:lnTo>
                    <a:pt x="0" y="89"/>
                  </a:lnTo>
                  <a:close/>
                </a:path>
              </a:pathLst>
            </a:custGeom>
            <a:solidFill>
              <a:schemeClr val="accent4"/>
            </a:solidFill>
            <a:ln w="19050">
              <a:solidFill>
                <a:schemeClr val="tx1"/>
              </a:solidFill>
              <a:prstDash val="solid"/>
              <a:round/>
              <a:headEnd/>
              <a:tailEnd/>
            </a:ln>
          </p:spPr>
          <p:txBody>
            <a:bodyPr/>
            <a:lstStyle/>
            <a:p>
              <a:pPr>
                <a:defRPr/>
              </a:pPr>
              <a:endParaRPr lang="en-US" sz="1200" b="1">
                <a:latin typeface="+mj-lt"/>
              </a:endParaRPr>
            </a:p>
          </p:txBody>
        </p:sp>
        <p:sp>
          <p:nvSpPr>
            <p:cNvPr id="21" name="Shape - North Dakota"/>
            <p:cNvSpPr>
              <a:spLocks noChangeAspect="1"/>
            </p:cNvSpPr>
            <p:nvPr/>
          </p:nvSpPr>
          <p:spPr bwMode="auto">
            <a:xfrm>
              <a:off x="3686174" y="1266055"/>
              <a:ext cx="876300" cy="506412"/>
            </a:xfrm>
            <a:custGeom>
              <a:avLst/>
              <a:gdLst>
                <a:gd name="T0" fmla="*/ 2147483647 w 555"/>
                <a:gd name="T1" fmla="*/ 0 h 325"/>
                <a:gd name="T2" fmla="*/ 2147483647 w 555"/>
                <a:gd name="T3" fmla="*/ 2147483647 h 325"/>
                <a:gd name="T4" fmla="*/ 2147483647 w 555"/>
                <a:gd name="T5" fmla="*/ 2147483647 h 325"/>
                <a:gd name="T6" fmla="*/ 2147483647 w 555"/>
                <a:gd name="T7" fmla="*/ 2147483647 h 325"/>
                <a:gd name="T8" fmla="*/ 2147483647 w 555"/>
                <a:gd name="T9" fmla="*/ 2147483647 h 325"/>
                <a:gd name="T10" fmla="*/ 2147483647 w 555"/>
                <a:gd name="T11" fmla="*/ 2147483647 h 325"/>
                <a:gd name="T12" fmla="*/ 2147483647 w 555"/>
                <a:gd name="T13" fmla="*/ 2147483647 h 325"/>
                <a:gd name="T14" fmla="*/ 0 w 555"/>
                <a:gd name="T15" fmla="*/ 2147483647 h 325"/>
                <a:gd name="T16" fmla="*/ 2147483647 w 555"/>
                <a:gd name="T17" fmla="*/ 0 h 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5"/>
                <a:gd name="T28" fmla="*/ 0 h 325"/>
                <a:gd name="T29" fmla="*/ 555 w 555"/>
                <a:gd name="T30" fmla="*/ 325 h 3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5" h="325">
                  <a:moveTo>
                    <a:pt x="2" y="0"/>
                  </a:moveTo>
                  <a:lnTo>
                    <a:pt x="465" y="10"/>
                  </a:lnTo>
                  <a:lnTo>
                    <a:pt x="500" y="106"/>
                  </a:lnTo>
                  <a:lnTo>
                    <a:pt x="532" y="179"/>
                  </a:lnTo>
                  <a:lnTo>
                    <a:pt x="555" y="298"/>
                  </a:lnTo>
                  <a:lnTo>
                    <a:pt x="541" y="325"/>
                  </a:lnTo>
                  <a:lnTo>
                    <a:pt x="370" y="320"/>
                  </a:lnTo>
                  <a:lnTo>
                    <a:pt x="0" y="314"/>
                  </a:lnTo>
                  <a:lnTo>
                    <a:pt x="2" y="0"/>
                  </a:lnTo>
                  <a:close/>
                </a:path>
              </a:pathLst>
            </a:custGeom>
            <a:solidFill>
              <a:schemeClr val="accent2"/>
            </a:solidFill>
            <a:ln w="19050">
              <a:solidFill>
                <a:schemeClr val="tx1"/>
              </a:solidFill>
              <a:prstDash val="solid"/>
              <a:round/>
              <a:headEnd/>
              <a:tailEnd/>
            </a:ln>
          </p:spPr>
          <p:txBody>
            <a:bodyPr/>
            <a:lstStyle/>
            <a:p>
              <a:endParaRPr lang="en-US" sz="1200" b="1">
                <a:solidFill>
                  <a:schemeClr val="accent6"/>
                </a:solidFill>
                <a:latin typeface="+mj-lt"/>
              </a:endParaRPr>
            </a:p>
          </p:txBody>
        </p:sp>
        <p:sp>
          <p:nvSpPr>
            <p:cNvPr id="22" name="Shape - North Carolina"/>
            <p:cNvSpPr>
              <a:spLocks noChangeAspect="1"/>
            </p:cNvSpPr>
            <p:nvPr/>
          </p:nvSpPr>
          <p:spPr bwMode="auto">
            <a:xfrm>
              <a:off x="6230937" y="2902768"/>
              <a:ext cx="1112837" cy="479425"/>
            </a:xfrm>
            <a:custGeom>
              <a:avLst/>
              <a:gdLst>
                <a:gd name="T0" fmla="*/ 2147483647 w 704"/>
                <a:gd name="T1" fmla="*/ 2147483647 h 308"/>
                <a:gd name="T2" fmla="*/ 0 w 704"/>
                <a:gd name="T3" fmla="*/ 2147483647 h 308"/>
                <a:gd name="T4" fmla="*/ 2147483647 w 704"/>
                <a:gd name="T5" fmla="*/ 2147483647 h 308"/>
                <a:gd name="T6" fmla="*/ 2147483647 w 704"/>
                <a:gd name="T7" fmla="*/ 2147483647 h 308"/>
                <a:gd name="T8" fmla="*/ 2147483647 w 704"/>
                <a:gd name="T9" fmla="*/ 2147483647 h 308"/>
                <a:gd name="T10" fmla="*/ 2147483647 w 704"/>
                <a:gd name="T11" fmla="*/ 2147483647 h 308"/>
                <a:gd name="T12" fmla="*/ 2147483647 w 704"/>
                <a:gd name="T13" fmla="*/ 2147483647 h 308"/>
                <a:gd name="T14" fmla="*/ 2147483647 w 704"/>
                <a:gd name="T15" fmla="*/ 2147483647 h 308"/>
                <a:gd name="T16" fmla="*/ 2147483647 w 704"/>
                <a:gd name="T17" fmla="*/ 2147483647 h 308"/>
                <a:gd name="T18" fmla="*/ 2147483647 w 704"/>
                <a:gd name="T19" fmla="*/ 2147483647 h 308"/>
                <a:gd name="T20" fmla="*/ 2147483647 w 704"/>
                <a:gd name="T21" fmla="*/ 2147483647 h 308"/>
                <a:gd name="T22" fmla="*/ 2147483647 w 704"/>
                <a:gd name="T23" fmla="*/ 2147483647 h 308"/>
                <a:gd name="T24" fmla="*/ 2147483647 w 704"/>
                <a:gd name="T25" fmla="*/ 2147483647 h 308"/>
                <a:gd name="T26" fmla="*/ 2147483647 w 704"/>
                <a:gd name="T27" fmla="*/ 2147483647 h 308"/>
                <a:gd name="T28" fmla="*/ 2147483647 w 704"/>
                <a:gd name="T29" fmla="*/ 2147483647 h 308"/>
                <a:gd name="T30" fmla="*/ 2147483647 w 704"/>
                <a:gd name="T31" fmla="*/ 2147483647 h 308"/>
                <a:gd name="T32" fmla="*/ 2147483647 w 704"/>
                <a:gd name="T33" fmla="*/ 2147483647 h 308"/>
                <a:gd name="T34" fmla="*/ 2147483647 w 704"/>
                <a:gd name="T35" fmla="*/ 2147483647 h 308"/>
                <a:gd name="T36" fmla="*/ 2147483647 w 704"/>
                <a:gd name="T37" fmla="*/ 2147483647 h 308"/>
                <a:gd name="T38" fmla="*/ 2147483647 w 704"/>
                <a:gd name="T39" fmla="*/ 2147483647 h 308"/>
                <a:gd name="T40" fmla="*/ 2147483647 w 704"/>
                <a:gd name="T41" fmla="*/ 2147483647 h 308"/>
                <a:gd name="T42" fmla="*/ 2147483647 w 704"/>
                <a:gd name="T43" fmla="*/ 2147483647 h 308"/>
                <a:gd name="T44" fmla="*/ 2147483647 w 704"/>
                <a:gd name="T45" fmla="*/ 2147483647 h 308"/>
                <a:gd name="T46" fmla="*/ 2147483647 w 704"/>
                <a:gd name="T47" fmla="*/ 2147483647 h 308"/>
                <a:gd name="T48" fmla="*/ 2147483647 w 704"/>
                <a:gd name="T49" fmla="*/ 2147483647 h 308"/>
                <a:gd name="T50" fmla="*/ 2147483647 w 704"/>
                <a:gd name="T51" fmla="*/ 2147483647 h 308"/>
                <a:gd name="T52" fmla="*/ 2147483647 w 704"/>
                <a:gd name="T53" fmla="*/ 2147483647 h 308"/>
                <a:gd name="T54" fmla="*/ 2147483647 w 704"/>
                <a:gd name="T55" fmla="*/ 2147483647 h 308"/>
                <a:gd name="T56" fmla="*/ 2147483647 w 704"/>
                <a:gd name="T57" fmla="*/ 2147483647 h 308"/>
                <a:gd name="T58" fmla="*/ 2147483647 w 704"/>
                <a:gd name="T59" fmla="*/ 0 h 308"/>
                <a:gd name="T60" fmla="*/ 2147483647 w 704"/>
                <a:gd name="T61" fmla="*/ 2147483647 h 308"/>
                <a:gd name="T62" fmla="*/ 2147483647 w 704"/>
                <a:gd name="T63" fmla="*/ 2147483647 h 308"/>
                <a:gd name="T64" fmla="*/ 2147483647 w 704"/>
                <a:gd name="T65" fmla="*/ 2147483647 h 308"/>
                <a:gd name="T66" fmla="*/ 2147483647 w 704"/>
                <a:gd name="T67" fmla="*/ 2147483647 h 3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04"/>
                <a:gd name="T103" fmla="*/ 0 h 308"/>
                <a:gd name="T104" fmla="*/ 704 w 704"/>
                <a:gd name="T105" fmla="*/ 308 h 3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04" h="308">
                  <a:moveTo>
                    <a:pt x="24" y="228"/>
                  </a:moveTo>
                  <a:lnTo>
                    <a:pt x="0" y="294"/>
                  </a:lnTo>
                  <a:lnTo>
                    <a:pt x="91" y="285"/>
                  </a:lnTo>
                  <a:lnTo>
                    <a:pt x="127" y="255"/>
                  </a:lnTo>
                  <a:lnTo>
                    <a:pt x="251" y="222"/>
                  </a:lnTo>
                  <a:lnTo>
                    <a:pt x="285" y="240"/>
                  </a:lnTo>
                  <a:lnTo>
                    <a:pt x="367" y="228"/>
                  </a:lnTo>
                  <a:lnTo>
                    <a:pt x="367" y="233"/>
                  </a:lnTo>
                  <a:lnTo>
                    <a:pt x="489" y="308"/>
                  </a:lnTo>
                  <a:lnTo>
                    <a:pt x="561" y="286"/>
                  </a:lnTo>
                  <a:lnTo>
                    <a:pt x="601" y="201"/>
                  </a:lnTo>
                  <a:lnTo>
                    <a:pt x="671" y="177"/>
                  </a:lnTo>
                  <a:lnTo>
                    <a:pt x="704" y="115"/>
                  </a:lnTo>
                  <a:lnTo>
                    <a:pt x="702" y="39"/>
                  </a:lnTo>
                  <a:lnTo>
                    <a:pt x="693" y="101"/>
                  </a:lnTo>
                  <a:lnTo>
                    <a:pt x="655" y="155"/>
                  </a:lnTo>
                  <a:lnTo>
                    <a:pt x="640" y="151"/>
                  </a:lnTo>
                  <a:lnTo>
                    <a:pt x="587" y="165"/>
                  </a:lnTo>
                  <a:lnTo>
                    <a:pt x="587" y="148"/>
                  </a:lnTo>
                  <a:lnTo>
                    <a:pt x="640" y="130"/>
                  </a:lnTo>
                  <a:lnTo>
                    <a:pt x="592" y="124"/>
                  </a:lnTo>
                  <a:lnTo>
                    <a:pt x="646" y="107"/>
                  </a:lnTo>
                  <a:lnTo>
                    <a:pt x="666" y="116"/>
                  </a:lnTo>
                  <a:lnTo>
                    <a:pt x="677" y="57"/>
                  </a:lnTo>
                  <a:lnTo>
                    <a:pt x="663" y="43"/>
                  </a:lnTo>
                  <a:lnTo>
                    <a:pt x="599" y="67"/>
                  </a:lnTo>
                  <a:lnTo>
                    <a:pt x="601" y="31"/>
                  </a:lnTo>
                  <a:lnTo>
                    <a:pt x="628" y="40"/>
                  </a:lnTo>
                  <a:lnTo>
                    <a:pt x="663" y="13"/>
                  </a:lnTo>
                  <a:lnTo>
                    <a:pt x="644" y="0"/>
                  </a:lnTo>
                  <a:lnTo>
                    <a:pt x="434" y="48"/>
                  </a:lnTo>
                  <a:lnTo>
                    <a:pt x="176" y="100"/>
                  </a:lnTo>
                  <a:lnTo>
                    <a:pt x="58" y="227"/>
                  </a:lnTo>
                  <a:lnTo>
                    <a:pt x="24" y="228"/>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grpSp>
          <p:nvGrpSpPr>
            <p:cNvPr id="23" name="Shape - New York"/>
            <p:cNvGrpSpPr>
              <a:grpSpLocks/>
            </p:cNvGrpSpPr>
            <p:nvPr/>
          </p:nvGrpSpPr>
          <p:grpSpPr bwMode="auto">
            <a:xfrm>
              <a:off x="6530974" y="1478781"/>
              <a:ext cx="1044575" cy="700087"/>
              <a:chOff x="4071" y="893"/>
              <a:chExt cx="658" cy="440"/>
            </a:xfrm>
            <a:solidFill>
              <a:schemeClr val="accent6"/>
            </a:solidFill>
          </p:grpSpPr>
          <p:sp>
            <p:nvSpPr>
              <p:cNvPr id="127" name="Shape -"/>
              <p:cNvSpPr>
                <a:spLocks noChangeAspect="1"/>
              </p:cNvSpPr>
              <p:nvPr/>
            </p:nvSpPr>
            <p:spPr bwMode="auto">
              <a:xfrm>
                <a:off x="4071" y="893"/>
                <a:ext cx="521" cy="417"/>
              </a:xfrm>
              <a:custGeom>
                <a:avLst/>
                <a:gdLst>
                  <a:gd name="T0" fmla="*/ 41 w 524"/>
                  <a:gd name="T1" fmla="*/ 286 h 426"/>
                  <a:gd name="T2" fmla="*/ 90 w 524"/>
                  <a:gd name="T3" fmla="*/ 261 h 426"/>
                  <a:gd name="T4" fmla="*/ 157 w 524"/>
                  <a:gd name="T5" fmla="*/ 255 h 426"/>
                  <a:gd name="T6" fmla="*/ 173 w 524"/>
                  <a:gd name="T7" fmla="*/ 233 h 426"/>
                  <a:gd name="T8" fmla="*/ 197 w 524"/>
                  <a:gd name="T9" fmla="*/ 230 h 426"/>
                  <a:gd name="T10" fmla="*/ 211 w 524"/>
                  <a:gd name="T11" fmla="*/ 206 h 426"/>
                  <a:gd name="T12" fmla="*/ 233 w 524"/>
                  <a:gd name="T13" fmla="*/ 197 h 426"/>
                  <a:gd name="T14" fmla="*/ 223 w 524"/>
                  <a:gd name="T15" fmla="*/ 152 h 426"/>
                  <a:gd name="T16" fmla="*/ 209 w 524"/>
                  <a:gd name="T17" fmla="*/ 140 h 426"/>
                  <a:gd name="T18" fmla="*/ 237 w 524"/>
                  <a:gd name="T19" fmla="*/ 104 h 426"/>
                  <a:gd name="T20" fmla="*/ 255 w 524"/>
                  <a:gd name="T21" fmla="*/ 104 h 426"/>
                  <a:gd name="T22" fmla="*/ 316 w 524"/>
                  <a:gd name="T23" fmla="*/ 28 h 426"/>
                  <a:gd name="T24" fmla="*/ 410 w 524"/>
                  <a:gd name="T25" fmla="*/ 0 h 426"/>
                  <a:gd name="T26" fmla="*/ 421 w 524"/>
                  <a:gd name="T27" fmla="*/ 72 h 426"/>
                  <a:gd name="T28" fmla="*/ 425 w 524"/>
                  <a:gd name="T29" fmla="*/ 69 h 426"/>
                  <a:gd name="T30" fmla="*/ 448 w 524"/>
                  <a:gd name="T31" fmla="*/ 94 h 426"/>
                  <a:gd name="T32" fmla="*/ 449 w 524"/>
                  <a:gd name="T33" fmla="*/ 167 h 426"/>
                  <a:gd name="T34" fmla="*/ 477 w 524"/>
                  <a:gd name="T35" fmla="*/ 227 h 426"/>
                  <a:gd name="T36" fmla="*/ 488 w 524"/>
                  <a:gd name="T37" fmla="*/ 304 h 426"/>
                  <a:gd name="T38" fmla="*/ 491 w 524"/>
                  <a:gd name="T39" fmla="*/ 371 h 426"/>
                  <a:gd name="T40" fmla="*/ 524 w 524"/>
                  <a:gd name="T41" fmla="*/ 394 h 426"/>
                  <a:gd name="T42" fmla="*/ 500 w 524"/>
                  <a:gd name="T43" fmla="*/ 426 h 426"/>
                  <a:gd name="T44" fmla="*/ 439 w 524"/>
                  <a:gd name="T45" fmla="*/ 388 h 426"/>
                  <a:gd name="T46" fmla="*/ 407 w 524"/>
                  <a:gd name="T47" fmla="*/ 391 h 426"/>
                  <a:gd name="T48" fmla="*/ 376 w 524"/>
                  <a:gd name="T49" fmla="*/ 382 h 426"/>
                  <a:gd name="T50" fmla="*/ 378 w 524"/>
                  <a:gd name="T51" fmla="*/ 359 h 426"/>
                  <a:gd name="T52" fmla="*/ 358 w 524"/>
                  <a:gd name="T53" fmla="*/ 352 h 426"/>
                  <a:gd name="T54" fmla="*/ 15 w 524"/>
                  <a:gd name="T55" fmla="*/ 417 h 426"/>
                  <a:gd name="T56" fmla="*/ 0 w 524"/>
                  <a:gd name="T57" fmla="*/ 398 h 426"/>
                  <a:gd name="T58" fmla="*/ 53 w 524"/>
                  <a:gd name="T59" fmla="*/ 322 h 426"/>
                  <a:gd name="T60" fmla="*/ 41 w 524"/>
                  <a:gd name="T61" fmla="*/ 286 h 42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24"/>
                  <a:gd name="T94" fmla="*/ 0 h 426"/>
                  <a:gd name="T95" fmla="*/ 524 w 524"/>
                  <a:gd name="T96" fmla="*/ 426 h 42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24" h="426">
                    <a:moveTo>
                      <a:pt x="41" y="286"/>
                    </a:moveTo>
                    <a:lnTo>
                      <a:pt x="90" y="261"/>
                    </a:lnTo>
                    <a:lnTo>
                      <a:pt x="157" y="255"/>
                    </a:lnTo>
                    <a:lnTo>
                      <a:pt x="173" y="233"/>
                    </a:lnTo>
                    <a:lnTo>
                      <a:pt x="197" y="230"/>
                    </a:lnTo>
                    <a:lnTo>
                      <a:pt x="211" y="206"/>
                    </a:lnTo>
                    <a:lnTo>
                      <a:pt x="233" y="197"/>
                    </a:lnTo>
                    <a:lnTo>
                      <a:pt x="223" y="152"/>
                    </a:lnTo>
                    <a:lnTo>
                      <a:pt x="209" y="140"/>
                    </a:lnTo>
                    <a:lnTo>
                      <a:pt x="237" y="104"/>
                    </a:lnTo>
                    <a:lnTo>
                      <a:pt x="255" y="104"/>
                    </a:lnTo>
                    <a:lnTo>
                      <a:pt x="316" y="28"/>
                    </a:lnTo>
                    <a:lnTo>
                      <a:pt x="410" y="0"/>
                    </a:lnTo>
                    <a:lnTo>
                      <a:pt x="421" y="72"/>
                    </a:lnTo>
                    <a:lnTo>
                      <a:pt x="425" y="69"/>
                    </a:lnTo>
                    <a:lnTo>
                      <a:pt x="448" y="94"/>
                    </a:lnTo>
                    <a:lnTo>
                      <a:pt x="449" y="167"/>
                    </a:lnTo>
                    <a:lnTo>
                      <a:pt x="477" y="227"/>
                    </a:lnTo>
                    <a:lnTo>
                      <a:pt x="488" y="304"/>
                    </a:lnTo>
                    <a:lnTo>
                      <a:pt x="491" y="371"/>
                    </a:lnTo>
                    <a:lnTo>
                      <a:pt x="524" y="394"/>
                    </a:lnTo>
                    <a:lnTo>
                      <a:pt x="500" y="426"/>
                    </a:lnTo>
                    <a:lnTo>
                      <a:pt x="439" y="388"/>
                    </a:lnTo>
                    <a:lnTo>
                      <a:pt x="407" y="391"/>
                    </a:lnTo>
                    <a:lnTo>
                      <a:pt x="376" y="382"/>
                    </a:lnTo>
                    <a:lnTo>
                      <a:pt x="378" y="359"/>
                    </a:lnTo>
                    <a:lnTo>
                      <a:pt x="358" y="352"/>
                    </a:lnTo>
                    <a:lnTo>
                      <a:pt x="15" y="417"/>
                    </a:lnTo>
                    <a:lnTo>
                      <a:pt x="0" y="398"/>
                    </a:lnTo>
                    <a:lnTo>
                      <a:pt x="53" y="322"/>
                    </a:lnTo>
                    <a:lnTo>
                      <a:pt x="41" y="286"/>
                    </a:lnTo>
                    <a:close/>
                  </a:path>
                </a:pathLst>
              </a:custGeom>
              <a:solidFill>
                <a:schemeClr val="accent2"/>
              </a:solidFill>
              <a:ln w="19050">
                <a:solidFill>
                  <a:schemeClr val="tx1"/>
                </a:solidFill>
                <a:prstDash val="solid"/>
                <a:round/>
                <a:headEnd/>
                <a:tailEnd/>
              </a:ln>
            </p:spPr>
            <p:txBody>
              <a:bodyPr/>
              <a:lstStyle/>
              <a:p>
                <a:pPr>
                  <a:defRPr/>
                </a:pPr>
                <a:endParaRPr lang="en-US" sz="1200" b="1">
                  <a:latin typeface="+mj-lt"/>
                </a:endParaRPr>
              </a:p>
            </p:txBody>
          </p:sp>
          <p:sp>
            <p:nvSpPr>
              <p:cNvPr id="128" name="Shape -"/>
              <p:cNvSpPr>
                <a:spLocks noChangeAspect="1"/>
              </p:cNvSpPr>
              <p:nvPr/>
            </p:nvSpPr>
            <p:spPr bwMode="auto">
              <a:xfrm>
                <a:off x="4578" y="1244"/>
                <a:ext cx="151" cy="89"/>
              </a:xfrm>
              <a:custGeom>
                <a:avLst/>
                <a:gdLst>
                  <a:gd name="T0" fmla="*/ 0 w 152"/>
                  <a:gd name="T1" fmla="*/ 67 h 91"/>
                  <a:gd name="T2" fmla="*/ 63 w 152"/>
                  <a:gd name="T3" fmla="*/ 37 h 91"/>
                  <a:gd name="T4" fmla="*/ 124 w 152"/>
                  <a:gd name="T5" fmla="*/ 0 h 91"/>
                  <a:gd name="T6" fmla="*/ 134 w 152"/>
                  <a:gd name="T7" fmla="*/ 1 h 91"/>
                  <a:gd name="T8" fmla="*/ 152 w 152"/>
                  <a:gd name="T9" fmla="*/ 3 h 91"/>
                  <a:gd name="T10" fmla="*/ 93 w 152"/>
                  <a:gd name="T11" fmla="*/ 50 h 91"/>
                  <a:gd name="T12" fmla="*/ 18 w 152"/>
                  <a:gd name="T13" fmla="*/ 91 h 91"/>
                  <a:gd name="T14" fmla="*/ 0 w 152"/>
                  <a:gd name="T15" fmla="*/ 67 h 91"/>
                  <a:gd name="T16" fmla="*/ 0 60000 65536"/>
                  <a:gd name="T17" fmla="*/ 0 60000 65536"/>
                  <a:gd name="T18" fmla="*/ 0 60000 65536"/>
                  <a:gd name="T19" fmla="*/ 0 60000 65536"/>
                  <a:gd name="T20" fmla="*/ 0 60000 65536"/>
                  <a:gd name="T21" fmla="*/ 0 60000 65536"/>
                  <a:gd name="T22" fmla="*/ 0 60000 65536"/>
                  <a:gd name="T23" fmla="*/ 0 60000 65536"/>
                  <a:gd name="T24" fmla="*/ 0 w 152"/>
                  <a:gd name="T25" fmla="*/ 0 h 91"/>
                  <a:gd name="T26" fmla="*/ 152 w 152"/>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2" h="91">
                    <a:moveTo>
                      <a:pt x="0" y="67"/>
                    </a:moveTo>
                    <a:lnTo>
                      <a:pt x="63" y="37"/>
                    </a:lnTo>
                    <a:lnTo>
                      <a:pt x="124" y="0"/>
                    </a:lnTo>
                    <a:lnTo>
                      <a:pt x="134" y="1"/>
                    </a:lnTo>
                    <a:lnTo>
                      <a:pt x="152" y="3"/>
                    </a:lnTo>
                    <a:lnTo>
                      <a:pt x="93" y="50"/>
                    </a:lnTo>
                    <a:lnTo>
                      <a:pt x="18" y="91"/>
                    </a:lnTo>
                    <a:lnTo>
                      <a:pt x="0" y="67"/>
                    </a:lnTo>
                    <a:close/>
                  </a:path>
                </a:pathLst>
              </a:custGeom>
              <a:solidFill>
                <a:schemeClr val="accent2"/>
              </a:solidFill>
              <a:ln w="19050">
                <a:solidFill>
                  <a:schemeClr val="tx1"/>
                </a:solidFill>
                <a:prstDash val="solid"/>
                <a:round/>
                <a:headEnd/>
                <a:tailEnd/>
              </a:ln>
            </p:spPr>
            <p:txBody>
              <a:bodyPr/>
              <a:lstStyle/>
              <a:p>
                <a:pPr>
                  <a:defRPr/>
                </a:pPr>
                <a:endParaRPr lang="en-US" sz="1200" b="1">
                  <a:latin typeface="+mj-lt"/>
                </a:endParaRPr>
              </a:p>
            </p:txBody>
          </p:sp>
        </p:grpSp>
        <p:sp>
          <p:nvSpPr>
            <p:cNvPr id="24" name="Shape - New Mexico"/>
            <p:cNvSpPr>
              <a:spLocks noChangeAspect="1"/>
            </p:cNvSpPr>
            <p:nvPr/>
          </p:nvSpPr>
          <p:spPr bwMode="auto">
            <a:xfrm>
              <a:off x="2868611" y="3158355"/>
              <a:ext cx="898525" cy="877887"/>
            </a:xfrm>
            <a:custGeom>
              <a:avLst/>
              <a:gdLst>
                <a:gd name="T0" fmla="*/ 2147483647 w 568"/>
                <a:gd name="T1" fmla="*/ 0 h 563"/>
                <a:gd name="T2" fmla="*/ 2147483647 w 568"/>
                <a:gd name="T3" fmla="*/ 2147483647 h 563"/>
                <a:gd name="T4" fmla="*/ 2147483647 w 568"/>
                <a:gd name="T5" fmla="*/ 2147483647 h 563"/>
                <a:gd name="T6" fmla="*/ 2147483647 w 568"/>
                <a:gd name="T7" fmla="*/ 2147483647 h 563"/>
                <a:gd name="T8" fmla="*/ 2147483647 w 568"/>
                <a:gd name="T9" fmla="*/ 2147483647 h 563"/>
                <a:gd name="T10" fmla="*/ 2147483647 w 568"/>
                <a:gd name="T11" fmla="*/ 2147483647 h 563"/>
                <a:gd name="T12" fmla="*/ 2147483647 w 568"/>
                <a:gd name="T13" fmla="*/ 2147483647 h 563"/>
                <a:gd name="T14" fmla="*/ 2147483647 w 568"/>
                <a:gd name="T15" fmla="*/ 2147483647 h 563"/>
                <a:gd name="T16" fmla="*/ 0 w 568"/>
                <a:gd name="T17" fmla="*/ 2147483647 h 563"/>
                <a:gd name="T18" fmla="*/ 2147483647 w 568"/>
                <a:gd name="T19" fmla="*/ 2147483647 h 563"/>
                <a:gd name="T20" fmla="*/ 2147483647 w 568"/>
                <a:gd name="T21" fmla="*/ 0 h 5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8"/>
                <a:gd name="T34" fmla="*/ 0 h 563"/>
                <a:gd name="T35" fmla="*/ 568 w 568"/>
                <a:gd name="T36" fmla="*/ 563 h 5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8" h="563">
                  <a:moveTo>
                    <a:pt x="69" y="0"/>
                  </a:moveTo>
                  <a:lnTo>
                    <a:pt x="568" y="22"/>
                  </a:lnTo>
                  <a:lnTo>
                    <a:pt x="544" y="520"/>
                  </a:lnTo>
                  <a:lnTo>
                    <a:pt x="382" y="511"/>
                  </a:lnTo>
                  <a:lnTo>
                    <a:pt x="230" y="507"/>
                  </a:lnTo>
                  <a:lnTo>
                    <a:pt x="230" y="526"/>
                  </a:lnTo>
                  <a:lnTo>
                    <a:pt x="103" y="526"/>
                  </a:lnTo>
                  <a:lnTo>
                    <a:pt x="95" y="563"/>
                  </a:lnTo>
                  <a:lnTo>
                    <a:pt x="0" y="551"/>
                  </a:lnTo>
                  <a:lnTo>
                    <a:pt x="54" y="130"/>
                  </a:lnTo>
                  <a:lnTo>
                    <a:pt x="69" y="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25" name="Shape - New Jersey"/>
            <p:cNvSpPr>
              <a:spLocks noChangeAspect="1"/>
            </p:cNvSpPr>
            <p:nvPr/>
          </p:nvSpPr>
          <p:spPr bwMode="auto">
            <a:xfrm>
              <a:off x="7143748" y="2080443"/>
              <a:ext cx="196851" cy="385763"/>
            </a:xfrm>
            <a:custGeom>
              <a:avLst/>
              <a:gdLst>
                <a:gd name="T0" fmla="*/ 2147483647 w 125"/>
                <a:gd name="T1" fmla="*/ 2147483647 h 247"/>
                <a:gd name="T2" fmla="*/ 2147483647 w 125"/>
                <a:gd name="T3" fmla="*/ 0 h 247"/>
                <a:gd name="T4" fmla="*/ 2147483647 w 125"/>
                <a:gd name="T5" fmla="*/ 2147483647 h 247"/>
                <a:gd name="T6" fmla="*/ 2147483647 w 125"/>
                <a:gd name="T7" fmla="*/ 2147483647 h 247"/>
                <a:gd name="T8" fmla="*/ 2147483647 w 125"/>
                <a:gd name="T9" fmla="*/ 2147483647 h 247"/>
                <a:gd name="T10" fmla="*/ 2147483647 w 125"/>
                <a:gd name="T11" fmla="*/ 2147483647 h 247"/>
                <a:gd name="T12" fmla="*/ 2147483647 w 125"/>
                <a:gd name="T13" fmla="*/ 2147483647 h 247"/>
                <a:gd name="T14" fmla="*/ 2147483647 w 125"/>
                <a:gd name="T15" fmla="*/ 2147483647 h 247"/>
                <a:gd name="T16" fmla="*/ 2147483647 w 125"/>
                <a:gd name="T17" fmla="*/ 2147483647 h 247"/>
                <a:gd name="T18" fmla="*/ 2147483647 w 125"/>
                <a:gd name="T19" fmla="*/ 2147483647 h 247"/>
                <a:gd name="T20" fmla="*/ 2147483647 w 125"/>
                <a:gd name="T21" fmla="*/ 2147483647 h 247"/>
                <a:gd name="T22" fmla="*/ 0 w 125"/>
                <a:gd name="T23" fmla="*/ 2147483647 h 247"/>
                <a:gd name="T24" fmla="*/ 2147483647 w 125"/>
                <a:gd name="T25" fmla="*/ 2147483647 h 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5"/>
                <a:gd name="T40" fmla="*/ 0 h 247"/>
                <a:gd name="T41" fmla="*/ 125 w 125"/>
                <a:gd name="T42" fmla="*/ 247 h 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5" h="247">
                  <a:moveTo>
                    <a:pt x="22" y="2"/>
                  </a:moveTo>
                  <a:lnTo>
                    <a:pt x="52" y="0"/>
                  </a:lnTo>
                  <a:lnTo>
                    <a:pt x="112" y="37"/>
                  </a:lnTo>
                  <a:lnTo>
                    <a:pt x="103" y="67"/>
                  </a:lnTo>
                  <a:lnTo>
                    <a:pt x="124" y="86"/>
                  </a:lnTo>
                  <a:lnTo>
                    <a:pt x="125" y="203"/>
                  </a:lnTo>
                  <a:lnTo>
                    <a:pt x="104" y="247"/>
                  </a:lnTo>
                  <a:lnTo>
                    <a:pt x="81" y="231"/>
                  </a:lnTo>
                  <a:lnTo>
                    <a:pt x="55" y="230"/>
                  </a:lnTo>
                  <a:lnTo>
                    <a:pt x="12" y="206"/>
                  </a:lnTo>
                  <a:lnTo>
                    <a:pt x="45" y="133"/>
                  </a:lnTo>
                  <a:lnTo>
                    <a:pt x="0" y="94"/>
                  </a:lnTo>
                  <a:lnTo>
                    <a:pt x="22" y="2"/>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26" name="Shape - New Hampshire"/>
            <p:cNvSpPr>
              <a:spLocks noChangeAspect="1"/>
            </p:cNvSpPr>
            <p:nvPr/>
          </p:nvSpPr>
          <p:spPr bwMode="auto">
            <a:xfrm>
              <a:off x="7334249" y="1366068"/>
              <a:ext cx="257175" cy="447675"/>
            </a:xfrm>
            <a:custGeom>
              <a:avLst/>
              <a:gdLst>
                <a:gd name="T0" fmla="*/ 2147483647 w 162"/>
                <a:gd name="T1" fmla="*/ 0 h 289"/>
                <a:gd name="T2" fmla="*/ 0 w 162"/>
                <a:gd name="T3" fmla="*/ 2147483647 h 289"/>
                <a:gd name="T4" fmla="*/ 2147483647 w 162"/>
                <a:gd name="T5" fmla="*/ 2147483647 h 289"/>
                <a:gd name="T6" fmla="*/ 2147483647 w 162"/>
                <a:gd name="T7" fmla="*/ 2147483647 h 289"/>
                <a:gd name="T8" fmla="*/ 2147483647 w 162"/>
                <a:gd name="T9" fmla="*/ 2147483647 h 289"/>
                <a:gd name="T10" fmla="*/ 2147483647 w 162"/>
                <a:gd name="T11" fmla="*/ 2147483647 h 289"/>
                <a:gd name="T12" fmla="*/ 2147483647 w 162"/>
                <a:gd name="T13" fmla="*/ 2147483647 h 289"/>
                <a:gd name="T14" fmla="*/ 2147483647 w 162"/>
                <a:gd name="T15" fmla="*/ 2147483647 h 289"/>
                <a:gd name="T16" fmla="*/ 2147483647 w 162"/>
                <a:gd name="T17" fmla="*/ 2147483647 h 289"/>
                <a:gd name="T18" fmla="*/ 2147483647 w 162"/>
                <a:gd name="T19" fmla="*/ 2147483647 h 289"/>
                <a:gd name="T20" fmla="*/ 2147483647 w 162"/>
                <a:gd name="T21" fmla="*/ 2147483647 h 289"/>
                <a:gd name="T22" fmla="*/ 2147483647 w 162"/>
                <a:gd name="T23" fmla="*/ 2147483647 h 289"/>
                <a:gd name="T24" fmla="*/ 2147483647 w 162"/>
                <a:gd name="T25" fmla="*/ 0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2"/>
                <a:gd name="T40" fmla="*/ 0 h 289"/>
                <a:gd name="T41" fmla="*/ 162 w 162"/>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2" h="289">
                  <a:moveTo>
                    <a:pt x="34" y="0"/>
                  </a:moveTo>
                  <a:lnTo>
                    <a:pt x="0" y="51"/>
                  </a:lnTo>
                  <a:lnTo>
                    <a:pt x="37" y="118"/>
                  </a:lnTo>
                  <a:lnTo>
                    <a:pt x="15" y="136"/>
                  </a:lnTo>
                  <a:lnTo>
                    <a:pt x="24" y="289"/>
                  </a:lnTo>
                  <a:lnTo>
                    <a:pt x="115" y="267"/>
                  </a:lnTo>
                  <a:lnTo>
                    <a:pt x="138" y="267"/>
                  </a:lnTo>
                  <a:lnTo>
                    <a:pt x="152" y="250"/>
                  </a:lnTo>
                  <a:lnTo>
                    <a:pt x="152" y="222"/>
                  </a:lnTo>
                  <a:lnTo>
                    <a:pt x="162" y="204"/>
                  </a:lnTo>
                  <a:lnTo>
                    <a:pt x="112" y="182"/>
                  </a:lnTo>
                  <a:lnTo>
                    <a:pt x="46" y="14"/>
                  </a:lnTo>
                  <a:lnTo>
                    <a:pt x="34" y="0"/>
                  </a:lnTo>
                  <a:close/>
                </a:path>
              </a:pathLst>
            </a:custGeom>
            <a:solidFill>
              <a:schemeClr val="accent4"/>
            </a:solidFill>
            <a:ln w="19050">
              <a:solidFill>
                <a:schemeClr val="tx1"/>
              </a:solidFill>
              <a:prstDash val="solid"/>
              <a:round/>
              <a:headEnd/>
              <a:tailEnd/>
            </a:ln>
          </p:spPr>
          <p:txBody>
            <a:bodyPr/>
            <a:lstStyle/>
            <a:p>
              <a:endParaRPr lang="en-US" sz="1200" b="1">
                <a:solidFill>
                  <a:schemeClr val="accent6"/>
                </a:solidFill>
                <a:latin typeface="+mj-lt"/>
              </a:endParaRPr>
            </a:p>
          </p:txBody>
        </p:sp>
        <p:sp>
          <p:nvSpPr>
            <p:cNvPr id="27" name="Shape - Nevada"/>
            <p:cNvSpPr>
              <a:spLocks noChangeAspect="1"/>
            </p:cNvSpPr>
            <p:nvPr/>
          </p:nvSpPr>
          <p:spPr bwMode="auto">
            <a:xfrm>
              <a:off x="1660523" y="2143942"/>
              <a:ext cx="831851" cy="1239838"/>
            </a:xfrm>
            <a:custGeom>
              <a:avLst/>
              <a:gdLst>
                <a:gd name="T0" fmla="*/ 2147483647 w 527"/>
                <a:gd name="T1" fmla="*/ 0 h 797"/>
                <a:gd name="T2" fmla="*/ 0 w 527"/>
                <a:gd name="T3" fmla="*/ 2147483647 h 797"/>
                <a:gd name="T4" fmla="*/ 2147483647 w 527"/>
                <a:gd name="T5" fmla="*/ 2147483647 h 797"/>
                <a:gd name="T6" fmla="*/ 2147483647 w 527"/>
                <a:gd name="T7" fmla="*/ 2147483647 h 797"/>
                <a:gd name="T8" fmla="*/ 2147483647 w 527"/>
                <a:gd name="T9" fmla="*/ 2147483647 h 797"/>
                <a:gd name="T10" fmla="*/ 2147483647 w 527"/>
                <a:gd name="T11" fmla="*/ 2147483647 h 797"/>
                <a:gd name="T12" fmla="*/ 2147483647 w 527"/>
                <a:gd name="T13" fmla="*/ 2147483647 h 797"/>
                <a:gd name="T14" fmla="*/ 2147483647 w 527"/>
                <a:gd name="T15" fmla="*/ 2147483647 h 797"/>
                <a:gd name="T16" fmla="*/ 2147483647 w 527"/>
                <a:gd name="T17" fmla="*/ 2147483647 h 797"/>
                <a:gd name="T18" fmla="*/ 2147483647 w 527"/>
                <a:gd name="T19" fmla="*/ 2147483647 h 797"/>
                <a:gd name="T20" fmla="*/ 2147483647 w 527"/>
                <a:gd name="T21" fmla="*/ 2147483647 h 797"/>
                <a:gd name="T22" fmla="*/ 2147483647 w 527"/>
                <a:gd name="T23" fmla="*/ 0 h 7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7"/>
                <a:gd name="T37" fmla="*/ 0 h 797"/>
                <a:gd name="T38" fmla="*/ 527 w 527"/>
                <a:gd name="T39" fmla="*/ 797 h 7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7" h="797">
                  <a:moveTo>
                    <a:pt x="67" y="0"/>
                  </a:moveTo>
                  <a:lnTo>
                    <a:pt x="0" y="316"/>
                  </a:lnTo>
                  <a:lnTo>
                    <a:pt x="359" y="797"/>
                  </a:lnTo>
                  <a:lnTo>
                    <a:pt x="381" y="776"/>
                  </a:lnTo>
                  <a:lnTo>
                    <a:pt x="380" y="681"/>
                  </a:lnTo>
                  <a:lnTo>
                    <a:pt x="425" y="688"/>
                  </a:lnTo>
                  <a:lnTo>
                    <a:pt x="471" y="396"/>
                  </a:lnTo>
                  <a:lnTo>
                    <a:pt x="502" y="198"/>
                  </a:lnTo>
                  <a:lnTo>
                    <a:pt x="511" y="138"/>
                  </a:lnTo>
                  <a:lnTo>
                    <a:pt x="527" y="85"/>
                  </a:lnTo>
                  <a:lnTo>
                    <a:pt x="290" y="47"/>
                  </a:lnTo>
                  <a:lnTo>
                    <a:pt x="67" y="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28" name="Shape - Nebraska"/>
            <p:cNvSpPr>
              <a:spLocks noChangeAspect="1"/>
            </p:cNvSpPr>
            <p:nvPr/>
          </p:nvSpPr>
          <p:spPr bwMode="auto">
            <a:xfrm>
              <a:off x="3648074" y="2245543"/>
              <a:ext cx="1095375" cy="487363"/>
            </a:xfrm>
            <a:custGeom>
              <a:avLst/>
              <a:gdLst>
                <a:gd name="T0" fmla="*/ 2147483647 w 695"/>
                <a:gd name="T1" fmla="*/ 0 h 313"/>
                <a:gd name="T2" fmla="*/ 0 w 695"/>
                <a:gd name="T3" fmla="*/ 2147483647 h 313"/>
                <a:gd name="T4" fmla="*/ 2147483647 w 695"/>
                <a:gd name="T5" fmla="*/ 2147483647 h 313"/>
                <a:gd name="T6" fmla="*/ 2147483647 w 695"/>
                <a:gd name="T7" fmla="*/ 2147483647 h 313"/>
                <a:gd name="T8" fmla="*/ 2147483647 w 695"/>
                <a:gd name="T9" fmla="*/ 2147483647 h 313"/>
                <a:gd name="T10" fmla="*/ 2147483647 w 695"/>
                <a:gd name="T11" fmla="*/ 2147483647 h 313"/>
                <a:gd name="T12" fmla="*/ 2147483647 w 695"/>
                <a:gd name="T13" fmla="*/ 2147483647 h 313"/>
                <a:gd name="T14" fmla="*/ 2147483647 w 695"/>
                <a:gd name="T15" fmla="*/ 2147483647 h 313"/>
                <a:gd name="T16" fmla="*/ 2147483647 w 695"/>
                <a:gd name="T17" fmla="*/ 2147483647 h 313"/>
                <a:gd name="T18" fmla="*/ 2147483647 w 695"/>
                <a:gd name="T19" fmla="*/ 2147483647 h 313"/>
                <a:gd name="T20" fmla="*/ 2147483647 w 695"/>
                <a:gd name="T21" fmla="*/ 2147483647 h 313"/>
                <a:gd name="T22" fmla="*/ 2147483647 w 695"/>
                <a:gd name="T23" fmla="*/ 2147483647 h 313"/>
                <a:gd name="T24" fmla="*/ 2147483647 w 695"/>
                <a:gd name="T25" fmla="*/ 2147483647 h 313"/>
                <a:gd name="T26" fmla="*/ 2147483647 w 695"/>
                <a:gd name="T27" fmla="*/ 2147483647 h 313"/>
                <a:gd name="T28" fmla="*/ 2147483647 w 695"/>
                <a:gd name="T29" fmla="*/ 0 h 3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5"/>
                <a:gd name="T46" fmla="*/ 0 h 313"/>
                <a:gd name="T47" fmla="*/ 695 w 695"/>
                <a:gd name="T48" fmla="*/ 313 h 3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5" h="313">
                  <a:moveTo>
                    <a:pt x="8" y="0"/>
                  </a:moveTo>
                  <a:lnTo>
                    <a:pt x="0" y="207"/>
                  </a:lnTo>
                  <a:lnTo>
                    <a:pt x="157" y="211"/>
                  </a:lnTo>
                  <a:lnTo>
                    <a:pt x="155" y="313"/>
                  </a:lnTo>
                  <a:lnTo>
                    <a:pt x="367" y="310"/>
                  </a:lnTo>
                  <a:lnTo>
                    <a:pt x="556" y="307"/>
                  </a:lnTo>
                  <a:lnTo>
                    <a:pt x="695" y="310"/>
                  </a:lnTo>
                  <a:lnTo>
                    <a:pt x="652" y="222"/>
                  </a:lnTo>
                  <a:lnTo>
                    <a:pt x="622" y="140"/>
                  </a:lnTo>
                  <a:lnTo>
                    <a:pt x="589" y="55"/>
                  </a:lnTo>
                  <a:lnTo>
                    <a:pt x="510" y="1"/>
                  </a:lnTo>
                  <a:lnTo>
                    <a:pt x="474" y="33"/>
                  </a:lnTo>
                  <a:lnTo>
                    <a:pt x="431" y="10"/>
                  </a:lnTo>
                  <a:lnTo>
                    <a:pt x="242" y="4"/>
                  </a:lnTo>
                  <a:lnTo>
                    <a:pt x="8" y="0"/>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29" name="Shape - Montana"/>
            <p:cNvSpPr>
              <a:spLocks noChangeAspect="1"/>
            </p:cNvSpPr>
            <p:nvPr/>
          </p:nvSpPr>
          <p:spPr bwMode="auto">
            <a:xfrm>
              <a:off x="2373958" y="1139056"/>
              <a:ext cx="1306512" cy="803275"/>
            </a:xfrm>
            <a:custGeom>
              <a:avLst/>
              <a:gdLst>
                <a:gd name="T0" fmla="*/ 2147483647 w 828"/>
                <a:gd name="T1" fmla="*/ 0 h 516"/>
                <a:gd name="T2" fmla="*/ 2147483647 w 828"/>
                <a:gd name="T3" fmla="*/ 2147483647 h 516"/>
                <a:gd name="T4" fmla="*/ 2147483647 w 828"/>
                <a:gd name="T5" fmla="*/ 2147483647 h 516"/>
                <a:gd name="T6" fmla="*/ 2147483647 w 828"/>
                <a:gd name="T7" fmla="*/ 2147483647 h 516"/>
                <a:gd name="T8" fmla="*/ 2147483647 w 828"/>
                <a:gd name="T9" fmla="*/ 2147483647 h 516"/>
                <a:gd name="T10" fmla="*/ 2147483647 w 828"/>
                <a:gd name="T11" fmla="*/ 2147483647 h 516"/>
                <a:gd name="T12" fmla="*/ 2147483647 w 828"/>
                <a:gd name="T13" fmla="*/ 2147483647 h 516"/>
                <a:gd name="T14" fmla="*/ 2147483647 w 828"/>
                <a:gd name="T15" fmla="*/ 2147483647 h 516"/>
                <a:gd name="T16" fmla="*/ 2147483647 w 828"/>
                <a:gd name="T17" fmla="*/ 2147483647 h 516"/>
                <a:gd name="T18" fmla="*/ 2147483647 w 828"/>
                <a:gd name="T19" fmla="*/ 2147483647 h 516"/>
                <a:gd name="T20" fmla="*/ 2147483647 w 828"/>
                <a:gd name="T21" fmla="*/ 2147483647 h 516"/>
                <a:gd name="T22" fmla="*/ 2147483647 w 828"/>
                <a:gd name="T23" fmla="*/ 2147483647 h 516"/>
                <a:gd name="T24" fmla="*/ 2147483647 w 828"/>
                <a:gd name="T25" fmla="*/ 2147483647 h 516"/>
                <a:gd name="T26" fmla="*/ 2147483647 w 828"/>
                <a:gd name="T27" fmla="*/ 2147483647 h 516"/>
                <a:gd name="T28" fmla="*/ 2147483647 w 828"/>
                <a:gd name="T29" fmla="*/ 2147483647 h 516"/>
                <a:gd name="T30" fmla="*/ 2147483647 w 828"/>
                <a:gd name="T31" fmla="*/ 2147483647 h 516"/>
                <a:gd name="T32" fmla="*/ 2147483647 w 828"/>
                <a:gd name="T33" fmla="*/ 2147483647 h 516"/>
                <a:gd name="T34" fmla="*/ 0 w 828"/>
                <a:gd name="T35" fmla="*/ 2147483647 h 516"/>
                <a:gd name="T36" fmla="*/ 2147483647 w 828"/>
                <a:gd name="T37" fmla="*/ 0 h 5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8"/>
                <a:gd name="T58" fmla="*/ 0 h 516"/>
                <a:gd name="T59" fmla="*/ 828 w 828"/>
                <a:gd name="T60" fmla="*/ 516 h 5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8" h="516">
                  <a:moveTo>
                    <a:pt x="14" y="0"/>
                  </a:moveTo>
                  <a:lnTo>
                    <a:pt x="176" y="21"/>
                  </a:lnTo>
                  <a:lnTo>
                    <a:pt x="275" y="34"/>
                  </a:lnTo>
                  <a:lnTo>
                    <a:pt x="404" y="48"/>
                  </a:lnTo>
                  <a:lnTo>
                    <a:pt x="524" y="60"/>
                  </a:lnTo>
                  <a:lnTo>
                    <a:pt x="731" y="75"/>
                  </a:lnTo>
                  <a:lnTo>
                    <a:pt x="828" y="82"/>
                  </a:lnTo>
                  <a:lnTo>
                    <a:pt x="825" y="502"/>
                  </a:lnTo>
                  <a:lnTo>
                    <a:pt x="318" y="459"/>
                  </a:lnTo>
                  <a:lnTo>
                    <a:pt x="307" y="516"/>
                  </a:lnTo>
                  <a:lnTo>
                    <a:pt x="288" y="489"/>
                  </a:lnTo>
                  <a:lnTo>
                    <a:pt x="242" y="493"/>
                  </a:lnTo>
                  <a:lnTo>
                    <a:pt x="175" y="504"/>
                  </a:lnTo>
                  <a:lnTo>
                    <a:pt x="163" y="431"/>
                  </a:lnTo>
                  <a:lnTo>
                    <a:pt x="84" y="373"/>
                  </a:lnTo>
                  <a:lnTo>
                    <a:pt x="96" y="317"/>
                  </a:lnTo>
                  <a:lnTo>
                    <a:pt x="103" y="273"/>
                  </a:lnTo>
                  <a:lnTo>
                    <a:pt x="0" y="128"/>
                  </a:lnTo>
                  <a:lnTo>
                    <a:pt x="14" y="0"/>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30" name="Shape - Missouri"/>
            <p:cNvSpPr>
              <a:spLocks noChangeAspect="1"/>
            </p:cNvSpPr>
            <p:nvPr/>
          </p:nvSpPr>
          <p:spPr bwMode="auto">
            <a:xfrm>
              <a:off x="4687886" y="2596381"/>
              <a:ext cx="863600" cy="701675"/>
            </a:xfrm>
            <a:custGeom>
              <a:avLst/>
              <a:gdLst>
                <a:gd name="T0" fmla="*/ 0 w 548"/>
                <a:gd name="T1" fmla="*/ 15 h 451"/>
                <a:gd name="T2" fmla="*/ 240 w 548"/>
                <a:gd name="T3" fmla="*/ 0 h 451"/>
                <a:gd name="T4" fmla="*/ 290 w 548"/>
                <a:gd name="T5" fmla="*/ 0 h 451"/>
                <a:gd name="T6" fmla="*/ 329 w 548"/>
                <a:gd name="T7" fmla="*/ 13 h 451"/>
                <a:gd name="T8" fmla="*/ 308 w 548"/>
                <a:gd name="T9" fmla="*/ 52 h 451"/>
                <a:gd name="T10" fmla="*/ 378 w 548"/>
                <a:gd name="T11" fmla="*/ 116 h 451"/>
                <a:gd name="T12" fmla="*/ 401 w 548"/>
                <a:gd name="T13" fmla="*/ 170 h 451"/>
                <a:gd name="T14" fmla="*/ 442 w 548"/>
                <a:gd name="T15" fmla="*/ 156 h 451"/>
                <a:gd name="T16" fmla="*/ 441 w 548"/>
                <a:gd name="T17" fmla="*/ 232 h 451"/>
                <a:gd name="T18" fmla="*/ 483 w 548"/>
                <a:gd name="T19" fmla="*/ 255 h 451"/>
                <a:gd name="T20" fmla="*/ 502 w 548"/>
                <a:gd name="T21" fmla="*/ 322 h 451"/>
                <a:gd name="T22" fmla="*/ 532 w 548"/>
                <a:gd name="T23" fmla="*/ 328 h 451"/>
                <a:gd name="T24" fmla="*/ 548 w 548"/>
                <a:gd name="T25" fmla="*/ 356 h 451"/>
                <a:gd name="T26" fmla="*/ 511 w 548"/>
                <a:gd name="T27" fmla="*/ 395 h 451"/>
                <a:gd name="T28" fmla="*/ 499 w 548"/>
                <a:gd name="T29" fmla="*/ 439 h 451"/>
                <a:gd name="T30" fmla="*/ 447 w 548"/>
                <a:gd name="T31" fmla="*/ 451 h 451"/>
                <a:gd name="T32" fmla="*/ 460 w 548"/>
                <a:gd name="T33" fmla="*/ 402 h 451"/>
                <a:gd name="T34" fmla="*/ 255 w 548"/>
                <a:gd name="T35" fmla="*/ 420 h 451"/>
                <a:gd name="T36" fmla="*/ 107 w 548"/>
                <a:gd name="T37" fmla="*/ 438 h 451"/>
                <a:gd name="T38" fmla="*/ 98 w 548"/>
                <a:gd name="T39" fmla="*/ 390 h 451"/>
                <a:gd name="T40" fmla="*/ 88 w 548"/>
                <a:gd name="T41" fmla="*/ 246 h 451"/>
                <a:gd name="T42" fmla="*/ 86 w 548"/>
                <a:gd name="T43" fmla="*/ 167 h 451"/>
                <a:gd name="T44" fmla="*/ 37 w 548"/>
                <a:gd name="T45" fmla="*/ 131 h 451"/>
                <a:gd name="T46" fmla="*/ 55 w 548"/>
                <a:gd name="T47" fmla="*/ 98 h 451"/>
                <a:gd name="T48" fmla="*/ 31 w 548"/>
                <a:gd name="T49" fmla="*/ 80 h 451"/>
                <a:gd name="T50" fmla="*/ 0 w 548"/>
                <a:gd name="T51" fmla="*/ 15 h 4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48"/>
                <a:gd name="T79" fmla="*/ 0 h 451"/>
                <a:gd name="T80" fmla="*/ 548 w 548"/>
                <a:gd name="T81" fmla="*/ 451 h 4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48" h="451">
                  <a:moveTo>
                    <a:pt x="0" y="15"/>
                  </a:moveTo>
                  <a:lnTo>
                    <a:pt x="240" y="0"/>
                  </a:lnTo>
                  <a:lnTo>
                    <a:pt x="290" y="0"/>
                  </a:lnTo>
                  <a:lnTo>
                    <a:pt x="329" y="13"/>
                  </a:lnTo>
                  <a:lnTo>
                    <a:pt x="308" y="52"/>
                  </a:lnTo>
                  <a:lnTo>
                    <a:pt x="378" y="116"/>
                  </a:lnTo>
                  <a:lnTo>
                    <a:pt x="401" y="170"/>
                  </a:lnTo>
                  <a:lnTo>
                    <a:pt x="442" y="156"/>
                  </a:lnTo>
                  <a:lnTo>
                    <a:pt x="441" y="232"/>
                  </a:lnTo>
                  <a:lnTo>
                    <a:pt x="483" y="255"/>
                  </a:lnTo>
                  <a:lnTo>
                    <a:pt x="502" y="322"/>
                  </a:lnTo>
                  <a:lnTo>
                    <a:pt x="532" y="328"/>
                  </a:lnTo>
                  <a:lnTo>
                    <a:pt x="548" y="356"/>
                  </a:lnTo>
                  <a:lnTo>
                    <a:pt x="511" y="395"/>
                  </a:lnTo>
                  <a:lnTo>
                    <a:pt x="499" y="439"/>
                  </a:lnTo>
                  <a:lnTo>
                    <a:pt x="447" y="451"/>
                  </a:lnTo>
                  <a:lnTo>
                    <a:pt x="460" y="402"/>
                  </a:lnTo>
                  <a:lnTo>
                    <a:pt x="255" y="420"/>
                  </a:lnTo>
                  <a:lnTo>
                    <a:pt x="107" y="438"/>
                  </a:lnTo>
                  <a:lnTo>
                    <a:pt x="98" y="390"/>
                  </a:lnTo>
                  <a:lnTo>
                    <a:pt x="88" y="246"/>
                  </a:lnTo>
                  <a:lnTo>
                    <a:pt x="86" y="167"/>
                  </a:lnTo>
                  <a:lnTo>
                    <a:pt x="37" y="131"/>
                  </a:lnTo>
                  <a:lnTo>
                    <a:pt x="55" y="98"/>
                  </a:lnTo>
                  <a:lnTo>
                    <a:pt x="31" y="80"/>
                  </a:lnTo>
                  <a:lnTo>
                    <a:pt x="0" y="15"/>
                  </a:lnTo>
                  <a:close/>
                </a:path>
              </a:pathLst>
            </a:custGeom>
            <a:solidFill>
              <a:schemeClr val="tx2"/>
            </a:solidFill>
            <a:ln w="19050">
              <a:solidFill>
                <a:schemeClr val="tx1"/>
              </a:solidFill>
              <a:prstDash val="solid"/>
              <a:round/>
              <a:headEnd/>
              <a:tailEnd/>
            </a:ln>
          </p:spPr>
          <p:txBody>
            <a:bodyPr/>
            <a:lstStyle/>
            <a:p>
              <a:pPr>
                <a:defRPr/>
              </a:pPr>
              <a:endParaRPr lang="en-US" sz="1200" b="1">
                <a:latin typeface="+mj-lt"/>
              </a:endParaRPr>
            </a:p>
          </p:txBody>
        </p:sp>
        <p:sp>
          <p:nvSpPr>
            <p:cNvPr id="31" name="Shape - Mississippi"/>
            <p:cNvSpPr>
              <a:spLocks noChangeAspect="1"/>
            </p:cNvSpPr>
            <p:nvPr/>
          </p:nvSpPr>
          <p:spPr bwMode="auto">
            <a:xfrm>
              <a:off x="5303835" y="3429817"/>
              <a:ext cx="450851" cy="774700"/>
            </a:xfrm>
            <a:custGeom>
              <a:avLst/>
              <a:gdLst>
                <a:gd name="T0" fmla="*/ 2147483647 w 287"/>
                <a:gd name="T1" fmla="*/ 2147483647 h 499"/>
                <a:gd name="T2" fmla="*/ 2147483647 w 287"/>
                <a:gd name="T3" fmla="*/ 2147483647 h 499"/>
                <a:gd name="T4" fmla="*/ 0 w 287"/>
                <a:gd name="T5" fmla="*/ 2147483647 h 499"/>
                <a:gd name="T6" fmla="*/ 2147483647 w 287"/>
                <a:gd name="T7" fmla="*/ 2147483647 h 499"/>
                <a:gd name="T8" fmla="*/ 2147483647 w 287"/>
                <a:gd name="T9" fmla="*/ 2147483647 h 499"/>
                <a:gd name="T10" fmla="*/ 2147483647 w 287"/>
                <a:gd name="T11" fmla="*/ 2147483647 h 499"/>
                <a:gd name="T12" fmla="*/ 2147483647 w 287"/>
                <a:gd name="T13" fmla="*/ 2147483647 h 499"/>
                <a:gd name="T14" fmla="*/ 2147483647 w 287"/>
                <a:gd name="T15" fmla="*/ 2147483647 h 499"/>
                <a:gd name="T16" fmla="*/ 2147483647 w 287"/>
                <a:gd name="T17" fmla="*/ 2147483647 h 499"/>
                <a:gd name="T18" fmla="*/ 2147483647 w 287"/>
                <a:gd name="T19" fmla="*/ 2147483647 h 499"/>
                <a:gd name="T20" fmla="*/ 2147483647 w 287"/>
                <a:gd name="T21" fmla="*/ 2147483647 h 499"/>
                <a:gd name="T22" fmla="*/ 2147483647 w 287"/>
                <a:gd name="T23" fmla="*/ 2147483647 h 499"/>
                <a:gd name="T24" fmla="*/ 2147483647 w 287"/>
                <a:gd name="T25" fmla="*/ 2147483647 h 499"/>
                <a:gd name="T26" fmla="*/ 2147483647 w 287"/>
                <a:gd name="T27" fmla="*/ 0 h 499"/>
                <a:gd name="T28" fmla="*/ 2147483647 w 287"/>
                <a:gd name="T29" fmla="*/ 2147483647 h 4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499"/>
                <a:gd name="T47" fmla="*/ 287 w 287"/>
                <a:gd name="T48" fmla="*/ 499 h 4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499">
                  <a:moveTo>
                    <a:pt x="81" y="16"/>
                  </a:moveTo>
                  <a:lnTo>
                    <a:pt x="38" y="101"/>
                  </a:lnTo>
                  <a:lnTo>
                    <a:pt x="0" y="156"/>
                  </a:lnTo>
                  <a:lnTo>
                    <a:pt x="12" y="222"/>
                  </a:lnTo>
                  <a:lnTo>
                    <a:pt x="57" y="311"/>
                  </a:lnTo>
                  <a:lnTo>
                    <a:pt x="23" y="402"/>
                  </a:lnTo>
                  <a:lnTo>
                    <a:pt x="8" y="450"/>
                  </a:lnTo>
                  <a:lnTo>
                    <a:pt x="175" y="430"/>
                  </a:lnTo>
                  <a:lnTo>
                    <a:pt x="182" y="492"/>
                  </a:lnTo>
                  <a:lnTo>
                    <a:pt x="216" y="499"/>
                  </a:lnTo>
                  <a:lnTo>
                    <a:pt x="225" y="468"/>
                  </a:lnTo>
                  <a:lnTo>
                    <a:pt x="287" y="459"/>
                  </a:lnTo>
                  <a:lnTo>
                    <a:pt x="273" y="357"/>
                  </a:lnTo>
                  <a:lnTo>
                    <a:pt x="270" y="0"/>
                  </a:lnTo>
                  <a:lnTo>
                    <a:pt x="81" y="16"/>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32" name="Shape - Minnesota"/>
            <p:cNvSpPr>
              <a:spLocks noChangeAspect="1"/>
            </p:cNvSpPr>
            <p:nvPr/>
          </p:nvSpPr>
          <p:spPr bwMode="auto">
            <a:xfrm>
              <a:off x="4419598" y="1204143"/>
              <a:ext cx="857251" cy="957263"/>
            </a:xfrm>
            <a:custGeom>
              <a:avLst/>
              <a:gdLst>
                <a:gd name="T0" fmla="*/ 0 w 545"/>
                <a:gd name="T1" fmla="*/ 2147483647 h 614"/>
                <a:gd name="T2" fmla="*/ 2147483647 w 545"/>
                <a:gd name="T3" fmla="*/ 2147483647 h 614"/>
                <a:gd name="T4" fmla="*/ 2147483647 w 545"/>
                <a:gd name="T5" fmla="*/ 0 h 614"/>
                <a:gd name="T6" fmla="*/ 2147483647 w 545"/>
                <a:gd name="T7" fmla="*/ 2147483647 h 614"/>
                <a:gd name="T8" fmla="*/ 2147483647 w 545"/>
                <a:gd name="T9" fmla="*/ 2147483647 h 614"/>
                <a:gd name="T10" fmla="*/ 2147483647 w 545"/>
                <a:gd name="T11" fmla="*/ 2147483647 h 614"/>
                <a:gd name="T12" fmla="*/ 2147483647 w 545"/>
                <a:gd name="T13" fmla="*/ 2147483647 h 614"/>
                <a:gd name="T14" fmla="*/ 2147483647 w 545"/>
                <a:gd name="T15" fmla="*/ 2147483647 h 614"/>
                <a:gd name="T16" fmla="*/ 2147483647 w 545"/>
                <a:gd name="T17" fmla="*/ 2147483647 h 614"/>
                <a:gd name="T18" fmla="*/ 2147483647 w 545"/>
                <a:gd name="T19" fmla="*/ 2147483647 h 614"/>
                <a:gd name="T20" fmla="*/ 2147483647 w 545"/>
                <a:gd name="T21" fmla="*/ 2147483647 h 614"/>
                <a:gd name="T22" fmla="*/ 2147483647 w 545"/>
                <a:gd name="T23" fmla="*/ 2147483647 h 614"/>
                <a:gd name="T24" fmla="*/ 2147483647 w 545"/>
                <a:gd name="T25" fmla="*/ 2147483647 h 614"/>
                <a:gd name="T26" fmla="*/ 2147483647 w 545"/>
                <a:gd name="T27" fmla="*/ 2147483647 h 614"/>
                <a:gd name="T28" fmla="*/ 2147483647 w 545"/>
                <a:gd name="T29" fmla="*/ 2147483647 h 614"/>
                <a:gd name="T30" fmla="*/ 2147483647 w 545"/>
                <a:gd name="T31" fmla="*/ 2147483647 h 614"/>
                <a:gd name="T32" fmla="*/ 2147483647 w 545"/>
                <a:gd name="T33" fmla="*/ 2147483647 h 614"/>
                <a:gd name="T34" fmla="*/ 2147483647 w 545"/>
                <a:gd name="T35" fmla="*/ 2147483647 h 614"/>
                <a:gd name="T36" fmla="*/ 2147483647 w 545"/>
                <a:gd name="T37" fmla="*/ 2147483647 h 614"/>
                <a:gd name="T38" fmla="*/ 2147483647 w 545"/>
                <a:gd name="T39" fmla="*/ 2147483647 h 614"/>
                <a:gd name="T40" fmla="*/ 2147483647 w 545"/>
                <a:gd name="T41" fmla="*/ 2147483647 h 614"/>
                <a:gd name="T42" fmla="*/ 2147483647 w 545"/>
                <a:gd name="T43" fmla="*/ 2147483647 h 614"/>
                <a:gd name="T44" fmla="*/ 2147483647 w 545"/>
                <a:gd name="T45" fmla="*/ 2147483647 h 614"/>
                <a:gd name="T46" fmla="*/ 2147483647 w 545"/>
                <a:gd name="T47" fmla="*/ 2147483647 h 614"/>
                <a:gd name="T48" fmla="*/ 2147483647 w 545"/>
                <a:gd name="T49" fmla="*/ 2147483647 h 614"/>
                <a:gd name="T50" fmla="*/ 2147483647 w 545"/>
                <a:gd name="T51" fmla="*/ 2147483647 h 614"/>
                <a:gd name="T52" fmla="*/ 2147483647 w 545"/>
                <a:gd name="T53" fmla="*/ 2147483647 h 614"/>
                <a:gd name="T54" fmla="*/ 2147483647 w 545"/>
                <a:gd name="T55" fmla="*/ 2147483647 h 614"/>
                <a:gd name="T56" fmla="*/ 2147483647 w 545"/>
                <a:gd name="T57" fmla="*/ 2147483647 h 614"/>
                <a:gd name="T58" fmla="*/ 2147483647 w 545"/>
                <a:gd name="T59" fmla="*/ 2147483647 h 614"/>
                <a:gd name="T60" fmla="*/ 0 w 545"/>
                <a:gd name="T61" fmla="*/ 2147483647 h 61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5"/>
                <a:gd name="T94" fmla="*/ 0 h 614"/>
                <a:gd name="T95" fmla="*/ 545 w 545"/>
                <a:gd name="T96" fmla="*/ 614 h 61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5" h="614">
                  <a:moveTo>
                    <a:pt x="0" y="48"/>
                  </a:moveTo>
                  <a:lnTo>
                    <a:pt x="143" y="48"/>
                  </a:lnTo>
                  <a:lnTo>
                    <a:pt x="141" y="0"/>
                  </a:lnTo>
                  <a:lnTo>
                    <a:pt x="173" y="14"/>
                  </a:lnTo>
                  <a:lnTo>
                    <a:pt x="179" y="51"/>
                  </a:lnTo>
                  <a:lnTo>
                    <a:pt x="247" y="91"/>
                  </a:lnTo>
                  <a:lnTo>
                    <a:pt x="268" y="73"/>
                  </a:lnTo>
                  <a:lnTo>
                    <a:pt x="308" y="73"/>
                  </a:lnTo>
                  <a:lnTo>
                    <a:pt x="340" y="109"/>
                  </a:lnTo>
                  <a:lnTo>
                    <a:pt x="361" y="96"/>
                  </a:lnTo>
                  <a:lnTo>
                    <a:pt x="420" y="111"/>
                  </a:lnTo>
                  <a:lnTo>
                    <a:pt x="441" y="84"/>
                  </a:lnTo>
                  <a:lnTo>
                    <a:pt x="478" y="105"/>
                  </a:lnTo>
                  <a:lnTo>
                    <a:pt x="545" y="102"/>
                  </a:lnTo>
                  <a:lnTo>
                    <a:pt x="437" y="178"/>
                  </a:lnTo>
                  <a:lnTo>
                    <a:pt x="383" y="245"/>
                  </a:lnTo>
                  <a:lnTo>
                    <a:pt x="393" y="342"/>
                  </a:lnTo>
                  <a:lnTo>
                    <a:pt x="356" y="382"/>
                  </a:lnTo>
                  <a:lnTo>
                    <a:pt x="371" y="410"/>
                  </a:lnTo>
                  <a:lnTo>
                    <a:pt x="371" y="482"/>
                  </a:lnTo>
                  <a:lnTo>
                    <a:pt x="408" y="482"/>
                  </a:lnTo>
                  <a:lnTo>
                    <a:pt x="463" y="534"/>
                  </a:lnTo>
                  <a:lnTo>
                    <a:pt x="486" y="596"/>
                  </a:lnTo>
                  <a:lnTo>
                    <a:pt x="100" y="614"/>
                  </a:lnTo>
                  <a:lnTo>
                    <a:pt x="101" y="444"/>
                  </a:lnTo>
                  <a:lnTo>
                    <a:pt x="67" y="407"/>
                  </a:lnTo>
                  <a:lnTo>
                    <a:pt x="79" y="362"/>
                  </a:lnTo>
                  <a:lnTo>
                    <a:pt x="91" y="337"/>
                  </a:lnTo>
                  <a:lnTo>
                    <a:pt x="67" y="219"/>
                  </a:lnTo>
                  <a:lnTo>
                    <a:pt x="34" y="142"/>
                  </a:lnTo>
                  <a:lnTo>
                    <a:pt x="0" y="48"/>
                  </a:lnTo>
                  <a:close/>
                </a:path>
              </a:pathLst>
            </a:custGeom>
            <a:solidFill>
              <a:schemeClr val="accent2"/>
            </a:solidFill>
            <a:ln w="19050">
              <a:solidFill>
                <a:schemeClr val="tx1"/>
              </a:solidFill>
              <a:prstDash val="solid"/>
              <a:round/>
              <a:headEnd/>
              <a:tailEnd/>
            </a:ln>
          </p:spPr>
          <p:txBody>
            <a:bodyPr/>
            <a:lstStyle/>
            <a:p>
              <a:endParaRPr lang="en-US" sz="1200" b="1">
                <a:solidFill>
                  <a:schemeClr val="accent6"/>
                </a:solidFill>
                <a:latin typeface="+mj-lt"/>
              </a:endParaRPr>
            </a:p>
          </p:txBody>
        </p:sp>
        <p:sp>
          <p:nvSpPr>
            <p:cNvPr id="33" name="Shape - Massachusetts"/>
            <p:cNvSpPr>
              <a:spLocks noChangeAspect="1"/>
            </p:cNvSpPr>
            <p:nvPr/>
          </p:nvSpPr>
          <p:spPr bwMode="auto">
            <a:xfrm>
              <a:off x="7278686" y="1751831"/>
              <a:ext cx="468312" cy="211137"/>
            </a:xfrm>
            <a:custGeom>
              <a:avLst/>
              <a:gdLst>
                <a:gd name="T0" fmla="*/ 0 w 296"/>
                <a:gd name="T1" fmla="*/ 2147483647 h 134"/>
                <a:gd name="T2" fmla="*/ 2147483647 w 296"/>
                <a:gd name="T3" fmla="*/ 2147483647 h 134"/>
                <a:gd name="T4" fmla="*/ 2147483647 w 296"/>
                <a:gd name="T5" fmla="*/ 2147483647 h 134"/>
                <a:gd name="T6" fmla="*/ 2147483647 w 296"/>
                <a:gd name="T7" fmla="*/ 0 h 134"/>
                <a:gd name="T8" fmla="*/ 2147483647 w 296"/>
                <a:gd name="T9" fmla="*/ 2147483647 h 134"/>
                <a:gd name="T10" fmla="*/ 2147483647 w 296"/>
                <a:gd name="T11" fmla="*/ 2147483647 h 134"/>
                <a:gd name="T12" fmla="*/ 2147483647 w 296"/>
                <a:gd name="T13" fmla="*/ 2147483647 h 134"/>
                <a:gd name="T14" fmla="*/ 2147483647 w 296"/>
                <a:gd name="T15" fmla="*/ 2147483647 h 134"/>
                <a:gd name="T16" fmla="*/ 2147483647 w 296"/>
                <a:gd name="T17" fmla="*/ 2147483647 h 134"/>
                <a:gd name="T18" fmla="*/ 2147483647 w 296"/>
                <a:gd name="T19" fmla="*/ 2147483647 h 134"/>
                <a:gd name="T20" fmla="*/ 2147483647 w 296"/>
                <a:gd name="T21" fmla="*/ 2147483647 h 134"/>
                <a:gd name="T22" fmla="*/ 2147483647 w 296"/>
                <a:gd name="T23" fmla="*/ 2147483647 h 134"/>
                <a:gd name="T24" fmla="*/ 2147483647 w 296"/>
                <a:gd name="T25" fmla="*/ 2147483647 h 134"/>
                <a:gd name="T26" fmla="*/ 2147483647 w 296"/>
                <a:gd name="T27" fmla="*/ 2147483647 h 134"/>
                <a:gd name="T28" fmla="*/ 2147483647 w 296"/>
                <a:gd name="T29" fmla="*/ 2147483647 h 134"/>
                <a:gd name="T30" fmla="*/ 2147483647 w 296"/>
                <a:gd name="T31" fmla="*/ 2147483647 h 134"/>
                <a:gd name="T32" fmla="*/ 2147483647 w 296"/>
                <a:gd name="T33" fmla="*/ 2147483647 h 134"/>
                <a:gd name="T34" fmla="*/ 2147483647 w 296"/>
                <a:gd name="T35" fmla="*/ 2147483647 h 134"/>
                <a:gd name="T36" fmla="*/ 2147483647 w 296"/>
                <a:gd name="T37" fmla="*/ 2147483647 h 134"/>
                <a:gd name="T38" fmla="*/ 0 w 296"/>
                <a:gd name="T39" fmla="*/ 2147483647 h 1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6"/>
                <a:gd name="T61" fmla="*/ 0 h 134"/>
                <a:gd name="T62" fmla="*/ 296 w 296"/>
                <a:gd name="T63" fmla="*/ 134 h 1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6" h="134">
                  <a:moveTo>
                    <a:pt x="0" y="54"/>
                  </a:moveTo>
                  <a:lnTo>
                    <a:pt x="151" y="16"/>
                  </a:lnTo>
                  <a:lnTo>
                    <a:pt x="169" y="18"/>
                  </a:lnTo>
                  <a:lnTo>
                    <a:pt x="187" y="0"/>
                  </a:lnTo>
                  <a:lnTo>
                    <a:pt x="202" y="9"/>
                  </a:lnTo>
                  <a:lnTo>
                    <a:pt x="184" y="48"/>
                  </a:lnTo>
                  <a:lnTo>
                    <a:pt x="215" y="45"/>
                  </a:lnTo>
                  <a:lnTo>
                    <a:pt x="233" y="74"/>
                  </a:lnTo>
                  <a:lnTo>
                    <a:pt x="254" y="77"/>
                  </a:lnTo>
                  <a:lnTo>
                    <a:pt x="269" y="73"/>
                  </a:lnTo>
                  <a:lnTo>
                    <a:pt x="269" y="57"/>
                  </a:lnTo>
                  <a:lnTo>
                    <a:pt x="243" y="36"/>
                  </a:lnTo>
                  <a:lnTo>
                    <a:pt x="263" y="34"/>
                  </a:lnTo>
                  <a:lnTo>
                    <a:pt x="296" y="79"/>
                  </a:lnTo>
                  <a:lnTo>
                    <a:pt x="264" y="106"/>
                  </a:lnTo>
                  <a:lnTo>
                    <a:pt x="229" y="92"/>
                  </a:lnTo>
                  <a:lnTo>
                    <a:pt x="206" y="125"/>
                  </a:lnTo>
                  <a:lnTo>
                    <a:pt x="161" y="92"/>
                  </a:lnTo>
                  <a:lnTo>
                    <a:pt x="12" y="134"/>
                  </a:lnTo>
                  <a:lnTo>
                    <a:pt x="0" y="54"/>
                  </a:lnTo>
                  <a:close/>
                </a:path>
              </a:pathLst>
            </a:custGeom>
            <a:solidFill>
              <a:schemeClr val="accent2"/>
            </a:solidFill>
            <a:ln w="19050">
              <a:solidFill>
                <a:schemeClr val="tx1"/>
              </a:solidFill>
              <a:prstDash val="solid"/>
              <a:round/>
              <a:headEnd/>
              <a:tailEnd/>
            </a:ln>
          </p:spPr>
          <p:txBody>
            <a:bodyPr/>
            <a:lstStyle/>
            <a:p>
              <a:endParaRPr lang="en-US" sz="1200" b="1">
                <a:solidFill>
                  <a:schemeClr val="accent6"/>
                </a:solidFill>
                <a:latin typeface="+mj-lt"/>
              </a:endParaRPr>
            </a:p>
          </p:txBody>
        </p:sp>
        <p:grpSp>
          <p:nvGrpSpPr>
            <p:cNvPr id="34" name="Shape - Michigan"/>
            <p:cNvGrpSpPr>
              <a:grpSpLocks/>
            </p:cNvGrpSpPr>
            <p:nvPr/>
          </p:nvGrpSpPr>
          <p:grpSpPr bwMode="auto">
            <a:xfrm>
              <a:off x="5232398" y="1427981"/>
              <a:ext cx="990600" cy="882650"/>
              <a:chOff x="3254" y="860"/>
              <a:chExt cx="623" cy="557"/>
            </a:xfrm>
            <a:solidFill>
              <a:srgbClr val="0072C0"/>
            </a:solidFill>
          </p:grpSpPr>
          <p:sp>
            <p:nvSpPr>
              <p:cNvPr id="125" name="Freeform 27"/>
              <p:cNvSpPr>
                <a:spLocks noChangeAspect="1"/>
              </p:cNvSpPr>
              <p:nvPr/>
            </p:nvSpPr>
            <p:spPr bwMode="auto">
              <a:xfrm>
                <a:off x="3254" y="860"/>
                <a:ext cx="442" cy="190"/>
              </a:xfrm>
              <a:custGeom>
                <a:avLst/>
                <a:gdLst>
                  <a:gd name="T0" fmla="*/ 0 w 445"/>
                  <a:gd name="T1" fmla="*/ 100 h 193"/>
                  <a:gd name="T2" fmla="*/ 96 w 445"/>
                  <a:gd name="T3" fmla="*/ 0 h 193"/>
                  <a:gd name="T4" fmla="*/ 79 w 445"/>
                  <a:gd name="T5" fmla="*/ 41 h 193"/>
                  <a:gd name="T6" fmla="*/ 92 w 445"/>
                  <a:gd name="T7" fmla="*/ 54 h 193"/>
                  <a:gd name="T8" fmla="*/ 123 w 445"/>
                  <a:gd name="T9" fmla="*/ 36 h 193"/>
                  <a:gd name="T10" fmla="*/ 192 w 445"/>
                  <a:gd name="T11" fmla="*/ 63 h 193"/>
                  <a:gd name="T12" fmla="*/ 220 w 445"/>
                  <a:gd name="T13" fmla="*/ 41 h 193"/>
                  <a:gd name="T14" fmla="*/ 311 w 445"/>
                  <a:gd name="T15" fmla="*/ 32 h 193"/>
                  <a:gd name="T16" fmla="*/ 329 w 445"/>
                  <a:gd name="T17" fmla="*/ 55 h 193"/>
                  <a:gd name="T18" fmla="*/ 364 w 445"/>
                  <a:gd name="T19" fmla="*/ 50 h 193"/>
                  <a:gd name="T20" fmla="*/ 432 w 445"/>
                  <a:gd name="T21" fmla="*/ 78 h 193"/>
                  <a:gd name="T22" fmla="*/ 436 w 445"/>
                  <a:gd name="T23" fmla="*/ 96 h 193"/>
                  <a:gd name="T24" fmla="*/ 363 w 445"/>
                  <a:gd name="T25" fmla="*/ 114 h 193"/>
                  <a:gd name="T26" fmla="*/ 341 w 445"/>
                  <a:gd name="T27" fmla="*/ 100 h 193"/>
                  <a:gd name="T28" fmla="*/ 302 w 445"/>
                  <a:gd name="T29" fmla="*/ 105 h 193"/>
                  <a:gd name="T30" fmla="*/ 257 w 445"/>
                  <a:gd name="T31" fmla="*/ 131 h 193"/>
                  <a:gd name="T32" fmla="*/ 237 w 445"/>
                  <a:gd name="T33" fmla="*/ 133 h 193"/>
                  <a:gd name="T34" fmla="*/ 221 w 445"/>
                  <a:gd name="T35" fmla="*/ 114 h 193"/>
                  <a:gd name="T36" fmla="*/ 198 w 445"/>
                  <a:gd name="T37" fmla="*/ 182 h 193"/>
                  <a:gd name="T38" fmla="*/ 170 w 445"/>
                  <a:gd name="T39" fmla="*/ 184 h 193"/>
                  <a:gd name="T40" fmla="*/ 158 w 445"/>
                  <a:gd name="T41" fmla="*/ 156 h 193"/>
                  <a:gd name="T42" fmla="*/ 98 w 445"/>
                  <a:gd name="T43" fmla="*/ 145 h 193"/>
                  <a:gd name="T44" fmla="*/ 73 w 445"/>
                  <a:gd name="T45" fmla="*/ 124 h 193"/>
                  <a:gd name="T46" fmla="*/ 23 w 445"/>
                  <a:gd name="T47" fmla="*/ 131 h 193"/>
                  <a:gd name="T48" fmla="*/ 0 w 445"/>
                  <a:gd name="T49" fmla="*/ 100 h 1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5"/>
                  <a:gd name="T76" fmla="*/ 0 h 193"/>
                  <a:gd name="T77" fmla="*/ 445 w 445"/>
                  <a:gd name="T78" fmla="*/ 193 h 1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5" h="193">
                    <a:moveTo>
                      <a:pt x="0" y="106"/>
                    </a:moveTo>
                    <a:lnTo>
                      <a:pt x="99" y="0"/>
                    </a:lnTo>
                    <a:lnTo>
                      <a:pt x="82" y="44"/>
                    </a:lnTo>
                    <a:lnTo>
                      <a:pt x="95" y="57"/>
                    </a:lnTo>
                    <a:lnTo>
                      <a:pt x="126" y="39"/>
                    </a:lnTo>
                    <a:lnTo>
                      <a:pt x="195" y="66"/>
                    </a:lnTo>
                    <a:lnTo>
                      <a:pt x="225" y="44"/>
                    </a:lnTo>
                    <a:lnTo>
                      <a:pt x="317" y="32"/>
                    </a:lnTo>
                    <a:lnTo>
                      <a:pt x="335" y="58"/>
                    </a:lnTo>
                    <a:lnTo>
                      <a:pt x="371" y="53"/>
                    </a:lnTo>
                    <a:lnTo>
                      <a:pt x="441" y="81"/>
                    </a:lnTo>
                    <a:lnTo>
                      <a:pt x="445" y="102"/>
                    </a:lnTo>
                    <a:lnTo>
                      <a:pt x="369" y="120"/>
                    </a:lnTo>
                    <a:lnTo>
                      <a:pt x="347" y="106"/>
                    </a:lnTo>
                    <a:lnTo>
                      <a:pt x="308" y="111"/>
                    </a:lnTo>
                    <a:lnTo>
                      <a:pt x="263" y="137"/>
                    </a:lnTo>
                    <a:lnTo>
                      <a:pt x="243" y="139"/>
                    </a:lnTo>
                    <a:lnTo>
                      <a:pt x="226" y="120"/>
                    </a:lnTo>
                    <a:lnTo>
                      <a:pt x="201" y="191"/>
                    </a:lnTo>
                    <a:lnTo>
                      <a:pt x="173" y="193"/>
                    </a:lnTo>
                    <a:lnTo>
                      <a:pt x="161" y="164"/>
                    </a:lnTo>
                    <a:lnTo>
                      <a:pt x="101" y="151"/>
                    </a:lnTo>
                    <a:lnTo>
                      <a:pt x="73" y="130"/>
                    </a:lnTo>
                    <a:lnTo>
                      <a:pt x="23" y="137"/>
                    </a:lnTo>
                    <a:lnTo>
                      <a:pt x="0" y="106"/>
                    </a:lnTo>
                    <a:close/>
                  </a:path>
                </a:pathLst>
              </a:custGeom>
              <a:solidFill>
                <a:schemeClr val="accent4"/>
              </a:solidFill>
              <a:ln w="19050">
                <a:solidFill>
                  <a:schemeClr val="tx1"/>
                </a:solidFill>
                <a:prstDash val="solid"/>
                <a:round/>
                <a:headEnd/>
                <a:tailEnd/>
              </a:ln>
            </p:spPr>
            <p:txBody>
              <a:bodyPr/>
              <a:lstStyle/>
              <a:p>
                <a:endParaRPr lang="en-US" sz="1200" b="1">
                  <a:latin typeface="+mj-lt"/>
                </a:endParaRPr>
              </a:p>
            </p:txBody>
          </p:sp>
          <p:sp>
            <p:nvSpPr>
              <p:cNvPr id="126" name="Freeform 28"/>
              <p:cNvSpPr>
                <a:spLocks noChangeAspect="1"/>
              </p:cNvSpPr>
              <p:nvPr/>
            </p:nvSpPr>
            <p:spPr bwMode="auto">
              <a:xfrm>
                <a:off x="3560" y="994"/>
                <a:ext cx="317" cy="423"/>
              </a:xfrm>
              <a:custGeom>
                <a:avLst/>
                <a:gdLst>
                  <a:gd name="T0" fmla="*/ 79 w 319"/>
                  <a:gd name="T1" fmla="*/ 18 h 432"/>
                  <a:gd name="T2" fmla="*/ 90 w 319"/>
                  <a:gd name="T3" fmla="*/ 42 h 432"/>
                  <a:gd name="T4" fmla="*/ 70 w 319"/>
                  <a:gd name="T5" fmla="*/ 58 h 432"/>
                  <a:gd name="T6" fmla="*/ 69 w 319"/>
                  <a:gd name="T7" fmla="*/ 121 h 432"/>
                  <a:gd name="T8" fmla="*/ 57 w 319"/>
                  <a:gd name="T9" fmla="*/ 79 h 432"/>
                  <a:gd name="T10" fmla="*/ 11 w 319"/>
                  <a:gd name="T11" fmla="*/ 119 h 432"/>
                  <a:gd name="T12" fmla="*/ 0 w 319"/>
                  <a:gd name="T13" fmla="*/ 237 h 432"/>
                  <a:gd name="T14" fmla="*/ 30 w 319"/>
                  <a:gd name="T15" fmla="*/ 294 h 432"/>
                  <a:gd name="T16" fmla="*/ 33 w 319"/>
                  <a:gd name="T17" fmla="*/ 323 h 432"/>
                  <a:gd name="T18" fmla="*/ 34 w 319"/>
                  <a:gd name="T19" fmla="*/ 346 h 432"/>
                  <a:gd name="T20" fmla="*/ 33 w 319"/>
                  <a:gd name="T21" fmla="*/ 368 h 432"/>
                  <a:gd name="T22" fmla="*/ 27 w 319"/>
                  <a:gd name="T23" fmla="*/ 405 h 432"/>
                  <a:gd name="T24" fmla="*/ 149 w 319"/>
                  <a:gd name="T25" fmla="*/ 399 h 432"/>
                  <a:gd name="T26" fmla="*/ 312 w 319"/>
                  <a:gd name="T27" fmla="*/ 385 h 432"/>
                  <a:gd name="T28" fmla="*/ 282 w 319"/>
                  <a:gd name="T29" fmla="*/ 377 h 432"/>
                  <a:gd name="T30" fmla="*/ 265 w 319"/>
                  <a:gd name="T31" fmla="*/ 354 h 432"/>
                  <a:gd name="T32" fmla="*/ 291 w 319"/>
                  <a:gd name="T33" fmla="*/ 338 h 432"/>
                  <a:gd name="T34" fmla="*/ 291 w 319"/>
                  <a:gd name="T35" fmla="*/ 314 h 432"/>
                  <a:gd name="T36" fmla="*/ 279 w 319"/>
                  <a:gd name="T37" fmla="*/ 295 h 432"/>
                  <a:gd name="T38" fmla="*/ 291 w 319"/>
                  <a:gd name="T39" fmla="*/ 281 h 432"/>
                  <a:gd name="T40" fmla="*/ 313 w 319"/>
                  <a:gd name="T41" fmla="*/ 283 h 432"/>
                  <a:gd name="T42" fmla="*/ 309 w 319"/>
                  <a:gd name="T43" fmla="*/ 226 h 432"/>
                  <a:gd name="T44" fmla="*/ 303 w 319"/>
                  <a:gd name="T45" fmla="*/ 194 h 432"/>
                  <a:gd name="T46" fmla="*/ 289 w 319"/>
                  <a:gd name="T47" fmla="*/ 171 h 432"/>
                  <a:gd name="T48" fmla="*/ 276 w 319"/>
                  <a:gd name="T49" fmla="*/ 160 h 432"/>
                  <a:gd name="T50" fmla="*/ 255 w 319"/>
                  <a:gd name="T51" fmla="*/ 156 h 432"/>
                  <a:gd name="T52" fmla="*/ 237 w 319"/>
                  <a:gd name="T53" fmla="*/ 156 h 432"/>
                  <a:gd name="T54" fmla="*/ 218 w 319"/>
                  <a:gd name="T55" fmla="*/ 182 h 432"/>
                  <a:gd name="T56" fmla="*/ 204 w 319"/>
                  <a:gd name="T57" fmla="*/ 191 h 432"/>
                  <a:gd name="T58" fmla="*/ 195 w 319"/>
                  <a:gd name="T59" fmla="*/ 194 h 432"/>
                  <a:gd name="T60" fmla="*/ 185 w 319"/>
                  <a:gd name="T61" fmla="*/ 189 h 432"/>
                  <a:gd name="T62" fmla="*/ 182 w 319"/>
                  <a:gd name="T63" fmla="*/ 176 h 432"/>
                  <a:gd name="T64" fmla="*/ 185 w 319"/>
                  <a:gd name="T65" fmla="*/ 167 h 432"/>
                  <a:gd name="T66" fmla="*/ 194 w 319"/>
                  <a:gd name="T67" fmla="*/ 160 h 432"/>
                  <a:gd name="T68" fmla="*/ 203 w 319"/>
                  <a:gd name="T69" fmla="*/ 156 h 432"/>
                  <a:gd name="T70" fmla="*/ 212 w 319"/>
                  <a:gd name="T71" fmla="*/ 155 h 432"/>
                  <a:gd name="T72" fmla="*/ 212 w 319"/>
                  <a:gd name="T73" fmla="*/ 138 h 432"/>
                  <a:gd name="T74" fmla="*/ 236 w 319"/>
                  <a:gd name="T75" fmla="*/ 121 h 432"/>
                  <a:gd name="T76" fmla="*/ 212 w 319"/>
                  <a:gd name="T77" fmla="*/ 69 h 432"/>
                  <a:gd name="T78" fmla="*/ 212 w 319"/>
                  <a:gd name="T79" fmla="*/ 43 h 432"/>
                  <a:gd name="T80" fmla="*/ 172 w 319"/>
                  <a:gd name="T81" fmla="*/ 33 h 432"/>
                  <a:gd name="T82" fmla="*/ 113 w 319"/>
                  <a:gd name="T83" fmla="*/ 0 h 432"/>
                  <a:gd name="T84" fmla="*/ 79 w 319"/>
                  <a:gd name="T85" fmla="*/ 18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19"/>
                  <a:gd name="T130" fmla="*/ 0 h 432"/>
                  <a:gd name="T131" fmla="*/ 319 w 319"/>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19" h="432">
                    <a:moveTo>
                      <a:pt x="81" y="18"/>
                    </a:moveTo>
                    <a:lnTo>
                      <a:pt x="93" y="45"/>
                    </a:lnTo>
                    <a:lnTo>
                      <a:pt x="70" y="61"/>
                    </a:lnTo>
                    <a:lnTo>
                      <a:pt x="69" y="130"/>
                    </a:lnTo>
                    <a:lnTo>
                      <a:pt x="57" y="85"/>
                    </a:lnTo>
                    <a:lnTo>
                      <a:pt x="11" y="128"/>
                    </a:lnTo>
                    <a:lnTo>
                      <a:pt x="0" y="252"/>
                    </a:lnTo>
                    <a:lnTo>
                      <a:pt x="30" y="313"/>
                    </a:lnTo>
                    <a:lnTo>
                      <a:pt x="33" y="344"/>
                    </a:lnTo>
                    <a:lnTo>
                      <a:pt x="34" y="369"/>
                    </a:lnTo>
                    <a:lnTo>
                      <a:pt x="33" y="392"/>
                    </a:lnTo>
                    <a:lnTo>
                      <a:pt x="27" y="432"/>
                    </a:lnTo>
                    <a:lnTo>
                      <a:pt x="152" y="425"/>
                    </a:lnTo>
                    <a:lnTo>
                      <a:pt x="318" y="410"/>
                    </a:lnTo>
                    <a:lnTo>
                      <a:pt x="288" y="401"/>
                    </a:lnTo>
                    <a:lnTo>
                      <a:pt x="271" y="378"/>
                    </a:lnTo>
                    <a:lnTo>
                      <a:pt x="297" y="359"/>
                    </a:lnTo>
                    <a:lnTo>
                      <a:pt x="297" y="335"/>
                    </a:lnTo>
                    <a:lnTo>
                      <a:pt x="285" y="314"/>
                    </a:lnTo>
                    <a:lnTo>
                      <a:pt x="297" y="299"/>
                    </a:lnTo>
                    <a:lnTo>
                      <a:pt x="319" y="301"/>
                    </a:lnTo>
                    <a:lnTo>
                      <a:pt x="315" y="241"/>
                    </a:lnTo>
                    <a:lnTo>
                      <a:pt x="309" y="206"/>
                    </a:lnTo>
                    <a:lnTo>
                      <a:pt x="295" y="183"/>
                    </a:lnTo>
                    <a:lnTo>
                      <a:pt x="282" y="170"/>
                    </a:lnTo>
                    <a:lnTo>
                      <a:pt x="261" y="165"/>
                    </a:lnTo>
                    <a:lnTo>
                      <a:pt x="242" y="165"/>
                    </a:lnTo>
                    <a:lnTo>
                      <a:pt x="221" y="194"/>
                    </a:lnTo>
                    <a:lnTo>
                      <a:pt x="207" y="203"/>
                    </a:lnTo>
                    <a:lnTo>
                      <a:pt x="198" y="206"/>
                    </a:lnTo>
                    <a:lnTo>
                      <a:pt x="188" y="201"/>
                    </a:lnTo>
                    <a:lnTo>
                      <a:pt x="185" y="188"/>
                    </a:lnTo>
                    <a:lnTo>
                      <a:pt x="188" y="179"/>
                    </a:lnTo>
                    <a:lnTo>
                      <a:pt x="197" y="170"/>
                    </a:lnTo>
                    <a:lnTo>
                      <a:pt x="206" y="165"/>
                    </a:lnTo>
                    <a:lnTo>
                      <a:pt x="215" y="164"/>
                    </a:lnTo>
                    <a:lnTo>
                      <a:pt x="215" y="147"/>
                    </a:lnTo>
                    <a:lnTo>
                      <a:pt x="239" y="130"/>
                    </a:lnTo>
                    <a:lnTo>
                      <a:pt x="215" y="73"/>
                    </a:lnTo>
                    <a:lnTo>
                      <a:pt x="215" y="46"/>
                    </a:lnTo>
                    <a:lnTo>
                      <a:pt x="175" y="36"/>
                    </a:lnTo>
                    <a:lnTo>
                      <a:pt x="116" y="0"/>
                    </a:lnTo>
                    <a:lnTo>
                      <a:pt x="81" y="18"/>
                    </a:lnTo>
                    <a:close/>
                  </a:path>
                </a:pathLst>
              </a:custGeom>
              <a:solidFill>
                <a:schemeClr val="accent4"/>
              </a:solidFill>
              <a:ln w="19050">
                <a:solidFill>
                  <a:schemeClr val="tx1"/>
                </a:solidFill>
                <a:prstDash val="solid"/>
                <a:round/>
                <a:headEnd/>
                <a:tailEnd/>
              </a:ln>
            </p:spPr>
            <p:txBody>
              <a:bodyPr/>
              <a:lstStyle/>
              <a:p>
                <a:endParaRPr lang="en-US" sz="1200" b="1">
                  <a:latin typeface="+mj-lt"/>
                </a:endParaRPr>
              </a:p>
            </p:txBody>
          </p:sp>
        </p:grpSp>
        <p:sp>
          <p:nvSpPr>
            <p:cNvPr id="35" name="Shape - Maryland"/>
            <p:cNvSpPr>
              <a:spLocks noChangeAspect="1"/>
            </p:cNvSpPr>
            <p:nvPr/>
          </p:nvSpPr>
          <p:spPr bwMode="auto">
            <a:xfrm>
              <a:off x="6651623" y="2409055"/>
              <a:ext cx="635000" cy="258762"/>
            </a:xfrm>
            <a:custGeom>
              <a:avLst/>
              <a:gdLst>
                <a:gd name="T0" fmla="*/ 0 w 403"/>
                <a:gd name="T1" fmla="*/ 2147483647 h 165"/>
                <a:gd name="T2" fmla="*/ 2147483647 w 403"/>
                <a:gd name="T3" fmla="*/ 0 h 165"/>
                <a:gd name="T4" fmla="*/ 2147483647 w 403"/>
                <a:gd name="T5" fmla="*/ 2147483647 h 165"/>
                <a:gd name="T6" fmla="*/ 2147483647 w 403"/>
                <a:gd name="T7" fmla="*/ 2147483647 h 165"/>
                <a:gd name="T8" fmla="*/ 2147483647 w 403"/>
                <a:gd name="T9" fmla="*/ 2147483647 h 165"/>
                <a:gd name="T10" fmla="*/ 2147483647 w 403"/>
                <a:gd name="T11" fmla="*/ 2147483647 h 165"/>
                <a:gd name="T12" fmla="*/ 2147483647 w 403"/>
                <a:gd name="T13" fmla="*/ 2147483647 h 165"/>
                <a:gd name="T14" fmla="*/ 2147483647 w 403"/>
                <a:gd name="T15" fmla="*/ 2147483647 h 165"/>
                <a:gd name="T16" fmla="*/ 2147483647 w 403"/>
                <a:gd name="T17" fmla="*/ 2147483647 h 165"/>
                <a:gd name="T18" fmla="*/ 2147483647 w 403"/>
                <a:gd name="T19" fmla="*/ 2147483647 h 165"/>
                <a:gd name="T20" fmla="*/ 2147483647 w 403"/>
                <a:gd name="T21" fmla="*/ 2147483647 h 165"/>
                <a:gd name="T22" fmla="*/ 2147483647 w 403"/>
                <a:gd name="T23" fmla="*/ 2147483647 h 165"/>
                <a:gd name="T24" fmla="*/ 2147483647 w 403"/>
                <a:gd name="T25" fmla="*/ 2147483647 h 165"/>
                <a:gd name="T26" fmla="*/ 2147483647 w 403"/>
                <a:gd name="T27" fmla="*/ 2147483647 h 165"/>
                <a:gd name="T28" fmla="*/ 2147483647 w 403"/>
                <a:gd name="T29" fmla="*/ 2147483647 h 165"/>
                <a:gd name="T30" fmla="*/ 2147483647 w 403"/>
                <a:gd name="T31" fmla="*/ 2147483647 h 165"/>
                <a:gd name="T32" fmla="*/ 0 w 403"/>
                <a:gd name="T33" fmla="*/ 2147483647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3"/>
                <a:gd name="T52" fmla="*/ 0 h 165"/>
                <a:gd name="T53" fmla="*/ 403 w 403"/>
                <a:gd name="T54" fmla="*/ 165 h 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3" h="165">
                  <a:moveTo>
                    <a:pt x="0" y="56"/>
                  </a:moveTo>
                  <a:lnTo>
                    <a:pt x="300" y="0"/>
                  </a:lnTo>
                  <a:lnTo>
                    <a:pt x="349" y="113"/>
                  </a:lnTo>
                  <a:lnTo>
                    <a:pt x="401" y="101"/>
                  </a:lnTo>
                  <a:lnTo>
                    <a:pt x="403" y="158"/>
                  </a:lnTo>
                  <a:lnTo>
                    <a:pt x="361" y="165"/>
                  </a:lnTo>
                  <a:lnTo>
                    <a:pt x="324" y="128"/>
                  </a:lnTo>
                  <a:lnTo>
                    <a:pt x="300" y="83"/>
                  </a:lnTo>
                  <a:lnTo>
                    <a:pt x="296" y="21"/>
                  </a:lnTo>
                  <a:lnTo>
                    <a:pt x="278" y="52"/>
                  </a:lnTo>
                  <a:lnTo>
                    <a:pt x="299" y="146"/>
                  </a:lnTo>
                  <a:lnTo>
                    <a:pt x="211" y="159"/>
                  </a:lnTo>
                  <a:lnTo>
                    <a:pt x="208" y="91"/>
                  </a:lnTo>
                  <a:lnTo>
                    <a:pt x="154" y="61"/>
                  </a:lnTo>
                  <a:lnTo>
                    <a:pt x="108" y="53"/>
                  </a:lnTo>
                  <a:lnTo>
                    <a:pt x="12" y="101"/>
                  </a:lnTo>
                  <a:lnTo>
                    <a:pt x="0" y="56"/>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36" name="Shape - Maine"/>
            <p:cNvSpPr>
              <a:spLocks noChangeAspect="1"/>
            </p:cNvSpPr>
            <p:nvPr/>
          </p:nvSpPr>
          <p:spPr bwMode="auto">
            <a:xfrm>
              <a:off x="7388223" y="973956"/>
              <a:ext cx="492125" cy="708025"/>
            </a:xfrm>
            <a:custGeom>
              <a:avLst/>
              <a:gdLst>
                <a:gd name="T0" fmla="*/ 2147483647 w 313"/>
                <a:gd name="T1" fmla="*/ 2147483647 h 478"/>
                <a:gd name="T2" fmla="*/ 2147483647 w 313"/>
                <a:gd name="T3" fmla="*/ 2147483647 h 478"/>
                <a:gd name="T4" fmla="*/ 2147483647 w 313"/>
                <a:gd name="T5" fmla="*/ 2147483647 h 478"/>
                <a:gd name="T6" fmla="*/ 2147483647 w 313"/>
                <a:gd name="T7" fmla="*/ 2147483647 h 478"/>
                <a:gd name="T8" fmla="*/ 2147483647 w 313"/>
                <a:gd name="T9" fmla="*/ 2147483647 h 478"/>
                <a:gd name="T10" fmla="*/ 2147483647 w 313"/>
                <a:gd name="T11" fmla="*/ 2147483647 h 478"/>
                <a:gd name="T12" fmla="*/ 2147483647 w 313"/>
                <a:gd name="T13" fmla="*/ 2147483647 h 478"/>
                <a:gd name="T14" fmla="*/ 0 w 313"/>
                <a:gd name="T15" fmla="*/ 2147483647 h 478"/>
                <a:gd name="T16" fmla="*/ 2147483647 w 313"/>
                <a:gd name="T17" fmla="*/ 2147483647 h 478"/>
                <a:gd name="T18" fmla="*/ 2147483647 w 313"/>
                <a:gd name="T19" fmla="*/ 2147483647 h 478"/>
                <a:gd name="T20" fmla="*/ 2147483647 w 313"/>
                <a:gd name="T21" fmla="*/ 2147483647 h 478"/>
                <a:gd name="T22" fmla="*/ 2147483647 w 313"/>
                <a:gd name="T23" fmla="*/ 2147483647 h 478"/>
                <a:gd name="T24" fmla="*/ 2147483647 w 313"/>
                <a:gd name="T25" fmla="*/ 2147483647 h 478"/>
                <a:gd name="T26" fmla="*/ 2147483647 w 313"/>
                <a:gd name="T27" fmla="*/ 2147483647 h 478"/>
                <a:gd name="T28" fmla="*/ 2147483647 w 313"/>
                <a:gd name="T29" fmla="*/ 2147483647 h 478"/>
                <a:gd name="T30" fmla="*/ 2147483647 w 313"/>
                <a:gd name="T31" fmla="*/ 2147483647 h 478"/>
                <a:gd name="T32" fmla="*/ 2147483647 w 313"/>
                <a:gd name="T33" fmla="*/ 2147483647 h 478"/>
                <a:gd name="T34" fmla="*/ 2147483647 w 313"/>
                <a:gd name="T35" fmla="*/ 2147483647 h 478"/>
                <a:gd name="T36" fmla="*/ 2147483647 w 313"/>
                <a:gd name="T37" fmla="*/ 2147483647 h 478"/>
                <a:gd name="T38" fmla="*/ 2147483647 w 313"/>
                <a:gd name="T39" fmla="*/ 2147483647 h 478"/>
                <a:gd name="T40" fmla="*/ 2147483647 w 313"/>
                <a:gd name="T41" fmla="*/ 2147483647 h 478"/>
                <a:gd name="T42" fmla="*/ 2147483647 w 313"/>
                <a:gd name="T43" fmla="*/ 2147483647 h 478"/>
                <a:gd name="T44" fmla="*/ 2147483647 w 313"/>
                <a:gd name="T45" fmla="*/ 2147483647 h 478"/>
                <a:gd name="T46" fmla="*/ 2147483647 w 313"/>
                <a:gd name="T47" fmla="*/ 2147483647 h 478"/>
                <a:gd name="T48" fmla="*/ 2147483647 w 313"/>
                <a:gd name="T49" fmla="*/ 0 h 478"/>
                <a:gd name="T50" fmla="*/ 2147483647 w 313"/>
                <a:gd name="T51" fmla="*/ 2147483647 h 478"/>
                <a:gd name="T52" fmla="*/ 2147483647 w 313"/>
                <a:gd name="T53" fmla="*/ 2147483647 h 478"/>
                <a:gd name="T54" fmla="*/ 2147483647 w 313"/>
                <a:gd name="T55" fmla="*/ 2147483647 h 4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3"/>
                <a:gd name="T85" fmla="*/ 0 h 478"/>
                <a:gd name="T86" fmla="*/ 313 w 313"/>
                <a:gd name="T87" fmla="*/ 478 h 4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3" h="478">
                  <a:moveTo>
                    <a:pt x="73" y="15"/>
                  </a:moveTo>
                  <a:lnTo>
                    <a:pt x="27" y="103"/>
                  </a:lnTo>
                  <a:lnTo>
                    <a:pt x="49" y="136"/>
                  </a:lnTo>
                  <a:lnTo>
                    <a:pt x="27" y="176"/>
                  </a:lnTo>
                  <a:lnTo>
                    <a:pt x="40" y="189"/>
                  </a:lnTo>
                  <a:lnTo>
                    <a:pt x="31" y="216"/>
                  </a:lnTo>
                  <a:lnTo>
                    <a:pt x="31" y="261"/>
                  </a:lnTo>
                  <a:lnTo>
                    <a:pt x="0" y="277"/>
                  </a:lnTo>
                  <a:lnTo>
                    <a:pt x="12" y="291"/>
                  </a:lnTo>
                  <a:lnTo>
                    <a:pt x="78" y="457"/>
                  </a:lnTo>
                  <a:lnTo>
                    <a:pt x="130" y="478"/>
                  </a:lnTo>
                  <a:lnTo>
                    <a:pt x="127" y="444"/>
                  </a:lnTo>
                  <a:lnTo>
                    <a:pt x="152" y="417"/>
                  </a:lnTo>
                  <a:lnTo>
                    <a:pt x="143" y="389"/>
                  </a:lnTo>
                  <a:lnTo>
                    <a:pt x="207" y="355"/>
                  </a:lnTo>
                  <a:lnTo>
                    <a:pt x="210" y="308"/>
                  </a:lnTo>
                  <a:lnTo>
                    <a:pt x="248" y="305"/>
                  </a:lnTo>
                  <a:lnTo>
                    <a:pt x="277" y="270"/>
                  </a:lnTo>
                  <a:lnTo>
                    <a:pt x="313" y="246"/>
                  </a:lnTo>
                  <a:lnTo>
                    <a:pt x="313" y="216"/>
                  </a:lnTo>
                  <a:lnTo>
                    <a:pt x="264" y="207"/>
                  </a:lnTo>
                  <a:lnTo>
                    <a:pt x="255" y="174"/>
                  </a:lnTo>
                  <a:lnTo>
                    <a:pt x="206" y="170"/>
                  </a:lnTo>
                  <a:lnTo>
                    <a:pt x="166" y="28"/>
                  </a:lnTo>
                  <a:lnTo>
                    <a:pt x="148" y="0"/>
                  </a:lnTo>
                  <a:lnTo>
                    <a:pt x="98" y="12"/>
                  </a:lnTo>
                  <a:lnTo>
                    <a:pt x="90" y="25"/>
                  </a:lnTo>
                  <a:lnTo>
                    <a:pt x="73" y="15"/>
                  </a:lnTo>
                  <a:close/>
                </a:path>
              </a:pathLst>
            </a:custGeom>
            <a:solidFill>
              <a:schemeClr val="accent4"/>
            </a:solidFill>
            <a:ln w="19050">
              <a:solidFill>
                <a:schemeClr val="tx1"/>
              </a:solidFill>
              <a:prstDash val="solid"/>
              <a:round/>
              <a:headEnd/>
              <a:tailEnd/>
            </a:ln>
          </p:spPr>
          <p:txBody>
            <a:bodyPr/>
            <a:lstStyle/>
            <a:p>
              <a:endParaRPr lang="en-US" sz="1200" b="1">
                <a:solidFill>
                  <a:schemeClr val="accent6"/>
                </a:solidFill>
                <a:latin typeface="+mj-lt"/>
              </a:endParaRPr>
            </a:p>
          </p:txBody>
        </p:sp>
        <p:sp>
          <p:nvSpPr>
            <p:cNvPr id="37" name="Shape - Louisiana"/>
            <p:cNvSpPr>
              <a:spLocks noChangeAspect="1"/>
            </p:cNvSpPr>
            <p:nvPr/>
          </p:nvSpPr>
          <p:spPr bwMode="auto">
            <a:xfrm>
              <a:off x="4946649" y="3780655"/>
              <a:ext cx="773113" cy="609600"/>
            </a:xfrm>
            <a:custGeom>
              <a:avLst/>
              <a:gdLst>
                <a:gd name="T0" fmla="*/ 0 w 489"/>
                <a:gd name="T1" fmla="*/ 2147483647 h 392"/>
                <a:gd name="T2" fmla="*/ 2147483647 w 489"/>
                <a:gd name="T3" fmla="*/ 0 h 392"/>
                <a:gd name="T4" fmla="*/ 2147483647 w 489"/>
                <a:gd name="T5" fmla="*/ 2147483647 h 392"/>
                <a:gd name="T6" fmla="*/ 2147483647 w 489"/>
                <a:gd name="T7" fmla="*/ 2147483647 h 392"/>
                <a:gd name="T8" fmla="*/ 2147483647 w 489"/>
                <a:gd name="T9" fmla="*/ 2147483647 h 392"/>
                <a:gd name="T10" fmla="*/ 2147483647 w 489"/>
                <a:gd name="T11" fmla="*/ 2147483647 h 392"/>
                <a:gd name="T12" fmla="*/ 2147483647 w 489"/>
                <a:gd name="T13" fmla="*/ 2147483647 h 392"/>
                <a:gd name="T14" fmla="*/ 2147483647 w 489"/>
                <a:gd name="T15" fmla="*/ 2147483647 h 392"/>
                <a:gd name="T16" fmla="*/ 2147483647 w 489"/>
                <a:gd name="T17" fmla="*/ 2147483647 h 392"/>
                <a:gd name="T18" fmla="*/ 2147483647 w 489"/>
                <a:gd name="T19" fmla="*/ 2147483647 h 392"/>
                <a:gd name="T20" fmla="*/ 2147483647 w 489"/>
                <a:gd name="T21" fmla="*/ 2147483647 h 392"/>
                <a:gd name="T22" fmla="*/ 2147483647 w 489"/>
                <a:gd name="T23" fmla="*/ 2147483647 h 392"/>
                <a:gd name="T24" fmla="*/ 2147483647 w 489"/>
                <a:gd name="T25" fmla="*/ 2147483647 h 392"/>
                <a:gd name="T26" fmla="*/ 2147483647 w 489"/>
                <a:gd name="T27" fmla="*/ 2147483647 h 392"/>
                <a:gd name="T28" fmla="*/ 2147483647 w 489"/>
                <a:gd name="T29" fmla="*/ 2147483647 h 392"/>
                <a:gd name="T30" fmla="*/ 2147483647 w 489"/>
                <a:gd name="T31" fmla="*/ 2147483647 h 392"/>
                <a:gd name="T32" fmla="*/ 2147483647 w 489"/>
                <a:gd name="T33" fmla="*/ 2147483647 h 392"/>
                <a:gd name="T34" fmla="*/ 2147483647 w 489"/>
                <a:gd name="T35" fmla="*/ 2147483647 h 392"/>
                <a:gd name="T36" fmla="*/ 2147483647 w 489"/>
                <a:gd name="T37" fmla="*/ 2147483647 h 392"/>
                <a:gd name="T38" fmla="*/ 2147483647 w 489"/>
                <a:gd name="T39" fmla="*/ 2147483647 h 392"/>
                <a:gd name="T40" fmla="*/ 2147483647 w 489"/>
                <a:gd name="T41" fmla="*/ 2147483647 h 392"/>
                <a:gd name="T42" fmla="*/ 2147483647 w 489"/>
                <a:gd name="T43" fmla="*/ 2147483647 h 392"/>
                <a:gd name="T44" fmla="*/ 2147483647 w 489"/>
                <a:gd name="T45" fmla="*/ 2147483647 h 392"/>
                <a:gd name="T46" fmla="*/ 2147483647 w 489"/>
                <a:gd name="T47" fmla="*/ 2147483647 h 392"/>
                <a:gd name="T48" fmla="*/ 2147483647 w 489"/>
                <a:gd name="T49" fmla="*/ 2147483647 h 392"/>
                <a:gd name="T50" fmla="*/ 2147483647 w 489"/>
                <a:gd name="T51" fmla="*/ 2147483647 h 392"/>
                <a:gd name="T52" fmla="*/ 2147483647 w 489"/>
                <a:gd name="T53" fmla="*/ 2147483647 h 392"/>
                <a:gd name="T54" fmla="*/ 2147483647 w 489"/>
                <a:gd name="T55" fmla="*/ 2147483647 h 392"/>
                <a:gd name="T56" fmla="*/ 2147483647 w 489"/>
                <a:gd name="T57" fmla="*/ 2147483647 h 392"/>
                <a:gd name="T58" fmla="*/ 2147483647 w 489"/>
                <a:gd name="T59" fmla="*/ 2147483647 h 392"/>
                <a:gd name="T60" fmla="*/ 2147483647 w 489"/>
                <a:gd name="T61" fmla="*/ 2147483647 h 392"/>
                <a:gd name="T62" fmla="*/ 2147483647 w 489"/>
                <a:gd name="T63" fmla="*/ 2147483647 h 392"/>
                <a:gd name="T64" fmla="*/ 2147483647 w 489"/>
                <a:gd name="T65" fmla="*/ 2147483647 h 392"/>
                <a:gd name="T66" fmla="*/ 2147483647 w 489"/>
                <a:gd name="T67" fmla="*/ 2147483647 h 392"/>
                <a:gd name="T68" fmla="*/ 0 w 489"/>
                <a:gd name="T69" fmla="*/ 2147483647 h 3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9"/>
                <a:gd name="T106" fmla="*/ 0 h 392"/>
                <a:gd name="T107" fmla="*/ 489 w 489"/>
                <a:gd name="T108" fmla="*/ 392 h 3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9" h="392">
                  <a:moveTo>
                    <a:pt x="0" y="9"/>
                  </a:moveTo>
                  <a:lnTo>
                    <a:pt x="245" y="0"/>
                  </a:lnTo>
                  <a:lnTo>
                    <a:pt x="288" y="81"/>
                  </a:lnTo>
                  <a:lnTo>
                    <a:pt x="251" y="176"/>
                  </a:lnTo>
                  <a:lnTo>
                    <a:pt x="239" y="219"/>
                  </a:lnTo>
                  <a:lnTo>
                    <a:pt x="403" y="201"/>
                  </a:lnTo>
                  <a:lnTo>
                    <a:pt x="413" y="264"/>
                  </a:lnTo>
                  <a:lnTo>
                    <a:pt x="364" y="258"/>
                  </a:lnTo>
                  <a:lnTo>
                    <a:pt x="342" y="285"/>
                  </a:lnTo>
                  <a:lnTo>
                    <a:pt x="367" y="303"/>
                  </a:lnTo>
                  <a:lnTo>
                    <a:pt x="412" y="282"/>
                  </a:lnTo>
                  <a:lnTo>
                    <a:pt x="413" y="312"/>
                  </a:lnTo>
                  <a:lnTo>
                    <a:pt x="440" y="286"/>
                  </a:lnTo>
                  <a:lnTo>
                    <a:pt x="458" y="286"/>
                  </a:lnTo>
                  <a:lnTo>
                    <a:pt x="437" y="339"/>
                  </a:lnTo>
                  <a:lnTo>
                    <a:pt x="477" y="347"/>
                  </a:lnTo>
                  <a:lnTo>
                    <a:pt x="489" y="376"/>
                  </a:lnTo>
                  <a:lnTo>
                    <a:pt x="471" y="385"/>
                  </a:lnTo>
                  <a:lnTo>
                    <a:pt x="446" y="367"/>
                  </a:lnTo>
                  <a:lnTo>
                    <a:pt x="398" y="353"/>
                  </a:lnTo>
                  <a:lnTo>
                    <a:pt x="409" y="388"/>
                  </a:lnTo>
                  <a:lnTo>
                    <a:pt x="385" y="392"/>
                  </a:lnTo>
                  <a:lnTo>
                    <a:pt x="365" y="361"/>
                  </a:lnTo>
                  <a:lnTo>
                    <a:pt x="354" y="380"/>
                  </a:lnTo>
                  <a:lnTo>
                    <a:pt x="282" y="380"/>
                  </a:lnTo>
                  <a:lnTo>
                    <a:pt x="282" y="361"/>
                  </a:lnTo>
                  <a:lnTo>
                    <a:pt x="255" y="339"/>
                  </a:lnTo>
                  <a:lnTo>
                    <a:pt x="201" y="336"/>
                  </a:lnTo>
                  <a:lnTo>
                    <a:pt x="246" y="361"/>
                  </a:lnTo>
                  <a:lnTo>
                    <a:pt x="184" y="374"/>
                  </a:lnTo>
                  <a:lnTo>
                    <a:pt x="85" y="356"/>
                  </a:lnTo>
                  <a:lnTo>
                    <a:pt x="48" y="361"/>
                  </a:lnTo>
                  <a:lnTo>
                    <a:pt x="61" y="230"/>
                  </a:lnTo>
                  <a:lnTo>
                    <a:pt x="2" y="125"/>
                  </a:lnTo>
                  <a:lnTo>
                    <a:pt x="0" y="9"/>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38" name="Shape - Kentucky"/>
            <p:cNvSpPr>
              <a:spLocks noChangeAspect="1"/>
            </p:cNvSpPr>
            <p:nvPr/>
          </p:nvSpPr>
          <p:spPr bwMode="auto">
            <a:xfrm>
              <a:off x="5480049" y="2717030"/>
              <a:ext cx="957263" cy="525462"/>
            </a:xfrm>
            <a:custGeom>
              <a:avLst/>
              <a:gdLst>
                <a:gd name="T0" fmla="*/ 0 w 607"/>
                <a:gd name="T1" fmla="*/ 2147483647 h 337"/>
                <a:gd name="T2" fmla="*/ 2147483647 w 607"/>
                <a:gd name="T3" fmla="*/ 2147483647 h 337"/>
                <a:gd name="T4" fmla="*/ 2147483647 w 607"/>
                <a:gd name="T5" fmla="*/ 2147483647 h 337"/>
                <a:gd name="T6" fmla="*/ 2147483647 w 607"/>
                <a:gd name="T7" fmla="*/ 2147483647 h 337"/>
                <a:gd name="T8" fmla="*/ 2147483647 w 607"/>
                <a:gd name="T9" fmla="*/ 2147483647 h 337"/>
                <a:gd name="T10" fmla="*/ 2147483647 w 607"/>
                <a:gd name="T11" fmla="*/ 2147483647 h 337"/>
                <a:gd name="T12" fmla="*/ 2147483647 w 607"/>
                <a:gd name="T13" fmla="*/ 2147483647 h 337"/>
                <a:gd name="T14" fmla="*/ 2147483647 w 607"/>
                <a:gd name="T15" fmla="*/ 2147483647 h 337"/>
                <a:gd name="T16" fmla="*/ 2147483647 w 607"/>
                <a:gd name="T17" fmla="*/ 2147483647 h 337"/>
                <a:gd name="T18" fmla="*/ 2147483647 w 607"/>
                <a:gd name="T19" fmla="*/ 2147483647 h 337"/>
                <a:gd name="T20" fmla="*/ 2147483647 w 607"/>
                <a:gd name="T21" fmla="*/ 2147483647 h 337"/>
                <a:gd name="T22" fmla="*/ 2147483647 w 607"/>
                <a:gd name="T23" fmla="*/ 2147483647 h 337"/>
                <a:gd name="T24" fmla="*/ 2147483647 w 607"/>
                <a:gd name="T25" fmla="*/ 2147483647 h 337"/>
                <a:gd name="T26" fmla="*/ 2147483647 w 607"/>
                <a:gd name="T27" fmla="*/ 2147483647 h 337"/>
                <a:gd name="T28" fmla="*/ 2147483647 w 607"/>
                <a:gd name="T29" fmla="*/ 0 h 337"/>
                <a:gd name="T30" fmla="*/ 2147483647 w 607"/>
                <a:gd name="T31" fmla="*/ 2147483647 h 337"/>
                <a:gd name="T32" fmla="*/ 2147483647 w 607"/>
                <a:gd name="T33" fmla="*/ 2147483647 h 337"/>
                <a:gd name="T34" fmla="*/ 2147483647 w 607"/>
                <a:gd name="T35" fmla="*/ 2147483647 h 337"/>
                <a:gd name="T36" fmla="*/ 2147483647 w 607"/>
                <a:gd name="T37" fmla="*/ 2147483647 h 337"/>
                <a:gd name="T38" fmla="*/ 2147483647 w 607"/>
                <a:gd name="T39" fmla="*/ 2147483647 h 337"/>
                <a:gd name="T40" fmla="*/ 2147483647 w 607"/>
                <a:gd name="T41" fmla="*/ 2147483647 h 337"/>
                <a:gd name="T42" fmla="*/ 2147483647 w 607"/>
                <a:gd name="T43" fmla="*/ 2147483647 h 337"/>
                <a:gd name="T44" fmla="*/ 2147483647 w 607"/>
                <a:gd name="T45" fmla="*/ 2147483647 h 337"/>
                <a:gd name="T46" fmla="*/ 2147483647 w 607"/>
                <a:gd name="T47" fmla="*/ 2147483647 h 337"/>
                <a:gd name="T48" fmla="*/ 2147483647 w 607"/>
                <a:gd name="T49" fmla="*/ 2147483647 h 337"/>
                <a:gd name="T50" fmla="*/ 2147483647 w 607"/>
                <a:gd name="T51" fmla="*/ 2147483647 h 337"/>
                <a:gd name="T52" fmla="*/ 2147483647 w 607"/>
                <a:gd name="T53" fmla="*/ 2147483647 h 337"/>
                <a:gd name="T54" fmla="*/ 2147483647 w 607"/>
                <a:gd name="T55" fmla="*/ 2147483647 h 337"/>
                <a:gd name="T56" fmla="*/ 0 w 607"/>
                <a:gd name="T57" fmla="*/ 2147483647 h 3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7"/>
                <a:gd name="T88" fmla="*/ 0 h 337"/>
                <a:gd name="T89" fmla="*/ 607 w 607"/>
                <a:gd name="T90" fmla="*/ 337 h 3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7" h="337">
                  <a:moveTo>
                    <a:pt x="0" y="337"/>
                  </a:moveTo>
                  <a:lnTo>
                    <a:pt x="148" y="316"/>
                  </a:lnTo>
                  <a:lnTo>
                    <a:pt x="148" y="301"/>
                  </a:lnTo>
                  <a:lnTo>
                    <a:pt x="504" y="252"/>
                  </a:lnTo>
                  <a:lnTo>
                    <a:pt x="510" y="226"/>
                  </a:lnTo>
                  <a:lnTo>
                    <a:pt x="562" y="207"/>
                  </a:lnTo>
                  <a:lnTo>
                    <a:pt x="568" y="180"/>
                  </a:lnTo>
                  <a:lnTo>
                    <a:pt x="590" y="171"/>
                  </a:lnTo>
                  <a:lnTo>
                    <a:pt x="607" y="131"/>
                  </a:lnTo>
                  <a:lnTo>
                    <a:pt x="558" y="91"/>
                  </a:lnTo>
                  <a:lnTo>
                    <a:pt x="549" y="37"/>
                  </a:lnTo>
                  <a:lnTo>
                    <a:pt x="510" y="10"/>
                  </a:lnTo>
                  <a:lnTo>
                    <a:pt x="431" y="25"/>
                  </a:lnTo>
                  <a:lnTo>
                    <a:pt x="394" y="1"/>
                  </a:lnTo>
                  <a:lnTo>
                    <a:pt x="358" y="0"/>
                  </a:lnTo>
                  <a:lnTo>
                    <a:pt x="365" y="37"/>
                  </a:lnTo>
                  <a:lnTo>
                    <a:pt x="316" y="56"/>
                  </a:lnTo>
                  <a:lnTo>
                    <a:pt x="283" y="140"/>
                  </a:lnTo>
                  <a:lnTo>
                    <a:pt x="239" y="126"/>
                  </a:lnTo>
                  <a:lnTo>
                    <a:pt x="185" y="158"/>
                  </a:lnTo>
                  <a:lnTo>
                    <a:pt x="116" y="170"/>
                  </a:lnTo>
                  <a:lnTo>
                    <a:pt x="116" y="217"/>
                  </a:lnTo>
                  <a:lnTo>
                    <a:pt x="82" y="216"/>
                  </a:lnTo>
                  <a:lnTo>
                    <a:pt x="84" y="258"/>
                  </a:lnTo>
                  <a:lnTo>
                    <a:pt x="48" y="241"/>
                  </a:lnTo>
                  <a:lnTo>
                    <a:pt x="27" y="249"/>
                  </a:lnTo>
                  <a:lnTo>
                    <a:pt x="45" y="277"/>
                  </a:lnTo>
                  <a:lnTo>
                    <a:pt x="8" y="314"/>
                  </a:lnTo>
                  <a:lnTo>
                    <a:pt x="0" y="337"/>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39" name="Shape - Kansas"/>
            <p:cNvSpPr>
              <a:spLocks noChangeAspect="1"/>
            </p:cNvSpPr>
            <p:nvPr/>
          </p:nvSpPr>
          <p:spPr bwMode="auto">
            <a:xfrm>
              <a:off x="3879849" y="2718618"/>
              <a:ext cx="966788" cy="485775"/>
            </a:xfrm>
            <a:custGeom>
              <a:avLst/>
              <a:gdLst>
                <a:gd name="T0" fmla="*/ 2147483647 w 611"/>
                <a:gd name="T1" fmla="*/ 2147483647 h 312"/>
                <a:gd name="T2" fmla="*/ 2147483647 w 611"/>
                <a:gd name="T3" fmla="*/ 2147483647 h 312"/>
                <a:gd name="T4" fmla="*/ 0 w 611"/>
                <a:gd name="T5" fmla="*/ 2147483647 h 312"/>
                <a:gd name="T6" fmla="*/ 2147483647 w 611"/>
                <a:gd name="T7" fmla="*/ 2147483647 h 312"/>
                <a:gd name="T8" fmla="*/ 2147483647 w 611"/>
                <a:gd name="T9" fmla="*/ 2147483647 h 312"/>
                <a:gd name="T10" fmla="*/ 2147483647 w 611"/>
                <a:gd name="T11" fmla="*/ 2147483647 h 312"/>
                <a:gd name="T12" fmla="*/ 2147483647 w 611"/>
                <a:gd name="T13" fmla="*/ 2147483647 h 312"/>
                <a:gd name="T14" fmla="*/ 2147483647 w 611"/>
                <a:gd name="T15" fmla="*/ 2147483647 h 312"/>
                <a:gd name="T16" fmla="*/ 2147483647 w 611"/>
                <a:gd name="T17" fmla="*/ 0 h 312"/>
                <a:gd name="T18" fmla="*/ 2147483647 w 611"/>
                <a:gd name="T19" fmla="*/ 2147483647 h 312"/>
                <a:gd name="T20" fmla="*/ 2147483647 w 611"/>
                <a:gd name="T21" fmla="*/ 2147483647 h 3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1"/>
                <a:gd name="T34" fmla="*/ 0 h 312"/>
                <a:gd name="T35" fmla="*/ 611 w 611"/>
                <a:gd name="T36" fmla="*/ 312 h 3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1" h="312">
                  <a:moveTo>
                    <a:pt x="6" y="3"/>
                  </a:moveTo>
                  <a:lnTo>
                    <a:pt x="4" y="182"/>
                  </a:lnTo>
                  <a:lnTo>
                    <a:pt x="0" y="309"/>
                  </a:lnTo>
                  <a:lnTo>
                    <a:pt x="611" y="312"/>
                  </a:lnTo>
                  <a:lnTo>
                    <a:pt x="599" y="149"/>
                  </a:lnTo>
                  <a:lnTo>
                    <a:pt x="599" y="88"/>
                  </a:lnTo>
                  <a:lnTo>
                    <a:pt x="550" y="51"/>
                  </a:lnTo>
                  <a:lnTo>
                    <a:pt x="565" y="18"/>
                  </a:lnTo>
                  <a:lnTo>
                    <a:pt x="544" y="0"/>
                  </a:lnTo>
                  <a:lnTo>
                    <a:pt x="267" y="3"/>
                  </a:lnTo>
                  <a:lnTo>
                    <a:pt x="6" y="3"/>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40" name="Shape - Iowa"/>
            <p:cNvSpPr>
              <a:spLocks noChangeAspect="1"/>
            </p:cNvSpPr>
            <p:nvPr/>
          </p:nvSpPr>
          <p:spPr bwMode="auto">
            <a:xfrm>
              <a:off x="4562474" y="2132830"/>
              <a:ext cx="758825" cy="487362"/>
            </a:xfrm>
            <a:custGeom>
              <a:avLst/>
              <a:gdLst>
                <a:gd name="T0" fmla="*/ 2147483647 w 481"/>
                <a:gd name="T1" fmla="*/ 2147483647 h 313"/>
                <a:gd name="T2" fmla="*/ 0 w 481"/>
                <a:gd name="T3" fmla="*/ 2147483647 h 313"/>
                <a:gd name="T4" fmla="*/ 2147483647 w 481"/>
                <a:gd name="T5" fmla="*/ 2147483647 h 313"/>
                <a:gd name="T6" fmla="*/ 2147483647 w 481"/>
                <a:gd name="T7" fmla="*/ 2147483647 h 313"/>
                <a:gd name="T8" fmla="*/ 2147483647 w 481"/>
                <a:gd name="T9" fmla="*/ 2147483647 h 313"/>
                <a:gd name="T10" fmla="*/ 2147483647 w 481"/>
                <a:gd name="T11" fmla="*/ 2147483647 h 313"/>
                <a:gd name="T12" fmla="*/ 2147483647 w 481"/>
                <a:gd name="T13" fmla="*/ 2147483647 h 313"/>
                <a:gd name="T14" fmla="*/ 2147483647 w 481"/>
                <a:gd name="T15" fmla="*/ 2147483647 h 313"/>
                <a:gd name="T16" fmla="*/ 2147483647 w 481"/>
                <a:gd name="T17" fmla="*/ 2147483647 h 313"/>
                <a:gd name="T18" fmla="*/ 2147483647 w 481"/>
                <a:gd name="T19" fmla="*/ 2147483647 h 313"/>
                <a:gd name="T20" fmla="*/ 2147483647 w 481"/>
                <a:gd name="T21" fmla="*/ 2147483647 h 313"/>
                <a:gd name="T22" fmla="*/ 2147483647 w 481"/>
                <a:gd name="T23" fmla="*/ 2147483647 h 313"/>
                <a:gd name="T24" fmla="*/ 2147483647 w 481"/>
                <a:gd name="T25" fmla="*/ 2147483647 h 313"/>
                <a:gd name="T26" fmla="*/ 2147483647 w 481"/>
                <a:gd name="T27" fmla="*/ 2147483647 h 313"/>
                <a:gd name="T28" fmla="*/ 2147483647 w 481"/>
                <a:gd name="T29" fmla="*/ 0 h 313"/>
                <a:gd name="T30" fmla="*/ 2147483647 w 481"/>
                <a:gd name="T31" fmla="*/ 2147483647 h 313"/>
                <a:gd name="T32" fmla="*/ 2147483647 w 481"/>
                <a:gd name="T33" fmla="*/ 2147483647 h 313"/>
                <a:gd name="T34" fmla="*/ 2147483647 w 481"/>
                <a:gd name="T35" fmla="*/ 2147483647 h 3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1"/>
                <a:gd name="T55" fmla="*/ 0 h 313"/>
                <a:gd name="T56" fmla="*/ 481 w 481"/>
                <a:gd name="T57" fmla="*/ 313 h 3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1" h="313">
                  <a:moveTo>
                    <a:pt x="7" y="16"/>
                  </a:moveTo>
                  <a:lnTo>
                    <a:pt x="0" y="71"/>
                  </a:lnTo>
                  <a:lnTo>
                    <a:pt x="10" y="129"/>
                  </a:lnTo>
                  <a:lnTo>
                    <a:pt x="55" y="249"/>
                  </a:lnTo>
                  <a:lnTo>
                    <a:pt x="80" y="313"/>
                  </a:lnTo>
                  <a:lnTo>
                    <a:pt x="363" y="298"/>
                  </a:lnTo>
                  <a:lnTo>
                    <a:pt x="410" y="313"/>
                  </a:lnTo>
                  <a:lnTo>
                    <a:pt x="438" y="252"/>
                  </a:lnTo>
                  <a:lnTo>
                    <a:pt x="428" y="208"/>
                  </a:lnTo>
                  <a:lnTo>
                    <a:pt x="475" y="200"/>
                  </a:lnTo>
                  <a:lnTo>
                    <a:pt x="481" y="131"/>
                  </a:lnTo>
                  <a:lnTo>
                    <a:pt x="453" y="101"/>
                  </a:lnTo>
                  <a:lnTo>
                    <a:pt x="404" y="71"/>
                  </a:lnTo>
                  <a:lnTo>
                    <a:pt x="414" y="30"/>
                  </a:lnTo>
                  <a:lnTo>
                    <a:pt x="393" y="0"/>
                  </a:lnTo>
                  <a:lnTo>
                    <a:pt x="287" y="4"/>
                  </a:lnTo>
                  <a:lnTo>
                    <a:pt x="180" y="9"/>
                  </a:lnTo>
                  <a:lnTo>
                    <a:pt x="7" y="16"/>
                  </a:lnTo>
                  <a:close/>
                </a:path>
              </a:pathLst>
            </a:custGeom>
            <a:solidFill>
              <a:schemeClr val="accent2"/>
            </a:solidFill>
            <a:ln w="19050">
              <a:solidFill>
                <a:schemeClr val="tx1"/>
              </a:solidFill>
              <a:prstDash val="solid"/>
              <a:round/>
              <a:headEnd/>
              <a:tailEnd/>
            </a:ln>
          </p:spPr>
          <p:txBody>
            <a:bodyPr/>
            <a:lstStyle/>
            <a:p>
              <a:endParaRPr lang="en-US" sz="1200" b="1">
                <a:solidFill>
                  <a:schemeClr val="accent6"/>
                </a:solidFill>
                <a:latin typeface="+mj-lt"/>
              </a:endParaRPr>
            </a:p>
          </p:txBody>
        </p:sp>
        <p:sp>
          <p:nvSpPr>
            <p:cNvPr id="41" name="Shape - Indiana"/>
            <p:cNvSpPr>
              <a:spLocks noChangeAspect="1"/>
            </p:cNvSpPr>
            <p:nvPr/>
          </p:nvSpPr>
          <p:spPr bwMode="auto">
            <a:xfrm>
              <a:off x="5635624" y="2297931"/>
              <a:ext cx="422275" cy="687387"/>
            </a:xfrm>
            <a:custGeom>
              <a:avLst/>
              <a:gdLst>
                <a:gd name="T0" fmla="*/ 0 w 268"/>
                <a:gd name="T1" fmla="*/ 2147483647 h 441"/>
                <a:gd name="T2" fmla="*/ 2147483647 w 268"/>
                <a:gd name="T3" fmla="*/ 2147483647 h 441"/>
                <a:gd name="T4" fmla="*/ 2147483647 w 268"/>
                <a:gd name="T5" fmla="*/ 2147483647 h 441"/>
                <a:gd name="T6" fmla="*/ 2147483647 w 268"/>
                <a:gd name="T7" fmla="*/ 2147483647 h 441"/>
                <a:gd name="T8" fmla="*/ 2147483647 w 268"/>
                <a:gd name="T9" fmla="*/ 2147483647 h 441"/>
                <a:gd name="T10" fmla="*/ 2147483647 w 268"/>
                <a:gd name="T11" fmla="*/ 0 h 441"/>
                <a:gd name="T12" fmla="*/ 2147483647 w 268"/>
                <a:gd name="T13" fmla="*/ 2147483647 h 441"/>
                <a:gd name="T14" fmla="*/ 2147483647 w 268"/>
                <a:gd name="T15" fmla="*/ 2147483647 h 441"/>
                <a:gd name="T16" fmla="*/ 2147483647 w 268"/>
                <a:gd name="T17" fmla="*/ 2147483647 h 441"/>
                <a:gd name="T18" fmla="*/ 2147483647 w 268"/>
                <a:gd name="T19" fmla="*/ 2147483647 h 441"/>
                <a:gd name="T20" fmla="*/ 2147483647 w 268"/>
                <a:gd name="T21" fmla="*/ 2147483647 h 441"/>
                <a:gd name="T22" fmla="*/ 2147483647 w 268"/>
                <a:gd name="T23" fmla="*/ 2147483647 h 441"/>
                <a:gd name="T24" fmla="*/ 2147483647 w 268"/>
                <a:gd name="T25" fmla="*/ 2147483647 h 441"/>
                <a:gd name="T26" fmla="*/ 2147483647 w 268"/>
                <a:gd name="T27" fmla="*/ 2147483647 h 441"/>
                <a:gd name="T28" fmla="*/ 2147483647 w 268"/>
                <a:gd name="T29" fmla="*/ 2147483647 h 441"/>
                <a:gd name="T30" fmla="*/ 0 w 268"/>
                <a:gd name="T31" fmla="*/ 2147483647 h 4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8"/>
                <a:gd name="T49" fmla="*/ 0 h 441"/>
                <a:gd name="T50" fmla="*/ 268 w 268"/>
                <a:gd name="T51" fmla="*/ 441 h 4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8" h="441">
                  <a:moveTo>
                    <a:pt x="0" y="31"/>
                  </a:moveTo>
                  <a:lnTo>
                    <a:pt x="31" y="48"/>
                  </a:lnTo>
                  <a:lnTo>
                    <a:pt x="61" y="45"/>
                  </a:lnTo>
                  <a:lnTo>
                    <a:pt x="71" y="36"/>
                  </a:lnTo>
                  <a:lnTo>
                    <a:pt x="79" y="9"/>
                  </a:lnTo>
                  <a:lnTo>
                    <a:pt x="208" y="0"/>
                  </a:lnTo>
                  <a:lnTo>
                    <a:pt x="268" y="312"/>
                  </a:lnTo>
                  <a:lnTo>
                    <a:pt x="263" y="309"/>
                  </a:lnTo>
                  <a:lnTo>
                    <a:pt x="219" y="326"/>
                  </a:lnTo>
                  <a:lnTo>
                    <a:pt x="187" y="410"/>
                  </a:lnTo>
                  <a:lnTo>
                    <a:pt x="141" y="398"/>
                  </a:lnTo>
                  <a:lnTo>
                    <a:pt x="87" y="429"/>
                  </a:lnTo>
                  <a:lnTo>
                    <a:pt x="17" y="441"/>
                  </a:lnTo>
                  <a:lnTo>
                    <a:pt x="49" y="359"/>
                  </a:lnTo>
                  <a:lnTo>
                    <a:pt x="35" y="313"/>
                  </a:lnTo>
                  <a:lnTo>
                    <a:pt x="0" y="31"/>
                  </a:lnTo>
                  <a:close/>
                </a:path>
              </a:pathLst>
            </a:custGeom>
            <a:solidFill>
              <a:schemeClr val="accent4"/>
            </a:solidFill>
            <a:ln w="19050">
              <a:solidFill>
                <a:schemeClr val="tx1"/>
              </a:solidFill>
              <a:prstDash val="solid"/>
              <a:round/>
              <a:headEnd/>
              <a:tailEnd/>
            </a:ln>
          </p:spPr>
          <p:txBody>
            <a:bodyPr/>
            <a:lstStyle/>
            <a:p>
              <a:endParaRPr lang="en-US" sz="1200" b="1">
                <a:latin typeface="+mj-lt"/>
              </a:endParaRPr>
            </a:p>
          </p:txBody>
        </p:sp>
        <p:sp>
          <p:nvSpPr>
            <p:cNvPr id="42" name="Shape - Illinois"/>
            <p:cNvSpPr>
              <a:spLocks noChangeAspect="1"/>
            </p:cNvSpPr>
            <p:nvPr/>
          </p:nvSpPr>
          <p:spPr bwMode="auto">
            <a:xfrm>
              <a:off x="5173132" y="2236018"/>
              <a:ext cx="547688" cy="887413"/>
            </a:xfrm>
            <a:custGeom>
              <a:avLst/>
              <a:gdLst>
                <a:gd name="T0" fmla="*/ 64 w 346"/>
                <a:gd name="T1" fmla="*/ 33 h 571"/>
                <a:gd name="T2" fmla="*/ 262 w 346"/>
                <a:gd name="T3" fmla="*/ 0 h 571"/>
                <a:gd name="T4" fmla="*/ 294 w 346"/>
                <a:gd name="T5" fmla="*/ 70 h 571"/>
                <a:gd name="T6" fmla="*/ 334 w 346"/>
                <a:gd name="T7" fmla="*/ 362 h 571"/>
                <a:gd name="T8" fmla="*/ 346 w 346"/>
                <a:gd name="T9" fmla="*/ 401 h 571"/>
                <a:gd name="T10" fmla="*/ 314 w 346"/>
                <a:gd name="T11" fmla="*/ 478 h 571"/>
                <a:gd name="T12" fmla="*/ 314 w 346"/>
                <a:gd name="T13" fmla="*/ 532 h 571"/>
                <a:gd name="T14" fmla="*/ 279 w 346"/>
                <a:gd name="T15" fmla="*/ 526 h 571"/>
                <a:gd name="T16" fmla="*/ 280 w 346"/>
                <a:gd name="T17" fmla="*/ 571 h 571"/>
                <a:gd name="T18" fmla="*/ 243 w 346"/>
                <a:gd name="T19" fmla="*/ 553 h 571"/>
                <a:gd name="T20" fmla="*/ 223 w 346"/>
                <a:gd name="T21" fmla="*/ 559 h 571"/>
                <a:gd name="T22" fmla="*/ 195 w 346"/>
                <a:gd name="T23" fmla="*/ 554 h 571"/>
                <a:gd name="T24" fmla="*/ 174 w 346"/>
                <a:gd name="T25" fmla="*/ 486 h 571"/>
                <a:gd name="T26" fmla="*/ 134 w 346"/>
                <a:gd name="T27" fmla="*/ 465 h 571"/>
                <a:gd name="T28" fmla="*/ 134 w 346"/>
                <a:gd name="T29" fmla="*/ 392 h 571"/>
                <a:gd name="T30" fmla="*/ 94 w 346"/>
                <a:gd name="T31" fmla="*/ 401 h 571"/>
                <a:gd name="T32" fmla="*/ 71 w 346"/>
                <a:gd name="T33" fmla="*/ 347 h 571"/>
                <a:gd name="T34" fmla="*/ 0 w 346"/>
                <a:gd name="T35" fmla="*/ 285 h 571"/>
                <a:gd name="T36" fmla="*/ 52 w 346"/>
                <a:gd name="T37" fmla="*/ 186 h 571"/>
                <a:gd name="T38" fmla="*/ 37 w 346"/>
                <a:gd name="T39" fmla="*/ 140 h 571"/>
                <a:gd name="T40" fmla="*/ 89 w 346"/>
                <a:gd name="T41" fmla="*/ 131 h 571"/>
                <a:gd name="T42" fmla="*/ 94 w 346"/>
                <a:gd name="T43" fmla="*/ 67 h 571"/>
                <a:gd name="T44" fmla="*/ 64 w 346"/>
                <a:gd name="T45" fmla="*/ 33 h 5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6"/>
                <a:gd name="T70" fmla="*/ 0 h 571"/>
                <a:gd name="T71" fmla="*/ 346 w 346"/>
                <a:gd name="T72" fmla="*/ 571 h 57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6" h="571">
                  <a:moveTo>
                    <a:pt x="64" y="33"/>
                  </a:moveTo>
                  <a:lnTo>
                    <a:pt x="262" y="0"/>
                  </a:lnTo>
                  <a:lnTo>
                    <a:pt x="294" y="70"/>
                  </a:lnTo>
                  <a:lnTo>
                    <a:pt x="334" y="362"/>
                  </a:lnTo>
                  <a:lnTo>
                    <a:pt x="346" y="401"/>
                  </a:lnTo>
                  <a:lnTo>
                    <a:pt x="314" y="478"/>
                  </a:lnTo>
                  <a:lnTo>
                    <a:pt x="314" y="532"/>
                  </a:lnTo>
                  <a:lnTo>
                    <a:pt x="279" y="526"/>
                  </a:lnTo>
                  <a:lnTo>
                    <a:pt x="280" y="571"/>
                  </a:lnTo>
                  <a:lnTo>
                    <a:pt x="243" y="553"/>
                  </a:lnTo>
                  <a:lnTo>
                    <a:pt x="223" y="559"/>
                  </a:lnTo>
                  <a:lnTo>
                    <a:pt x="195" y="554"/>
                  </a:lnTo>
                  <a:lnTo>
                    <a:pt x="174" y="486"/>
                  </a:lnTo>
                  <a:lnTo>
                    <a:pt x="134" y="465"/>
                  </a:lnTo>
                  <a:lnTo>
                    <a:pt x="134" y="392"/>
                  </a:lnTo>
                  <a:lnTo>
                    <a:pt x="94" y="401"/>
                  </a:lnTo>
                  <a:lnTo>
                    <a:pt x="71" y="347"/>
                  </a:lnTo>
                  <a:lnTo>
                    <a:pt x="0" y="285"/>
                  </a:lnTo>
                  <a:lnTo>
                    <a:pt x="52" y="186"/>
                  </a:lnTo>
                  <a:lnTo>
                    <a:pt x="37" y="140"/>
                  </a:lnTo>
                  <a:lnTo>
                    <a:pt x="89" y="131"/>
                  </a:lnTo>
                  <a:lnTo>
                    <a:pt x="94" y="67"/>
                  </a:lnTo>
                  <a:lnTo>
                    <a:pt x="64" y="33"/>
                  </a:lnTo>
                  <a:close/>
                </a:path>
              </a:pathLst>
            </a:custGeom>
            <a:solidFill>
              <a:schemeClr val="accent2"/>
            </a:solidFill>
            <a:ln w="19050">
              <a:solidFill>
                <a:schemeClr val="tx1"/>
              </a:solidFill>
              <a:prstDash val="solid"/>
              <a:round/>
              <a:headEnd/>
              <a:tailEnd/>
            </a:ln>
          </p:spPr>
          <p:txBody>
            <a:bodyPr/>
            <a:lstStyle/>
            <a:p>
              <a:pPr>
                <a:defRPr/>
              </a:pPr>
              <a:endParaRPr lang="en-US" sz="1200" b="1">
                <a:latin typeface="+mj-lt"/>
              </a:endParaRPr>
            </a:p>
          </p:txBody>
        </p:sp>
        <p:sp>
          <p:nvSpPr>
            <p:cNvPr id="43" name="Shape - Idaho"/>
            <p:cNvSpPr>
              <a:spLocks noChangeAspect="1"/>
            </p:cNvSpPr>
            <p:nvPr/>
          </p:nvSpPr>
          <p:spPr bwMode="auto">
            <a:xfrm>
              <a:off x="2117723" y="1127943"/>
              <a:ext cx="750888" cy="1196975"/>
            </a:xfrm>
            <a:custGeom>
              <a:avLst/>
              <a:gdLst>
                <a:gd name="T0" fmla="*/ 2147483647 w 476"/>
                <a:gd name="T1" fmla="*/ 0 h 770"/>
                <a:gd name="T2" fmla="*/ 2147483647 w 476"/>
                <a:gd name="T3" fmla="*/ 2147483647 h 770"/>
                <a:gd name="T4" fmla="*/ 2147483647 w 476"/>
                <a:gd name="T5" fmla="*/ 2147483647 h 770"/>
                <a:gd name="T6" fmla="*/ 2147483647 w 476"/>
                <a:gd name="T7" fmla="*/ 2147483647 h 770"/>
                <a:gd name="T8" fmla="*/ 2147483647 w 476"/>
                <a:gd name="T9" fmla="*/ 2147483647 h 770"/>
                <a:gd name="T10" fmla="*/ 2147483647 w 476"/>
                <a:gd name="T11" fmla="*/ 2147483647 h 770"/>
                <a:gd name="T12" fmla="*/ 2147483647 w 476"/>
                <a:gd name="T13" fmla="*/ 2147483647 h 770"/>
                <a:gd name="T14" fmla="*/ 0 w 476"/>
                <a:gd name="T15" fmla="*/ 2147483647 h 770"/>
                <a:gd name="T16" fmla="*/ 2147483647 w 476"/>
                <a:gd name="T17" fmla="*/ 2147483647 h 770"/>
                <a:gd name="T18" fmla="*/ 2147483647 w 476"/>
                <a:gd name="T19" fmla="*/ 2147483647 h 770"/>
                <a:gd name="T20" fmla="*/ 2147483647 w 476"/>
                <a:gd name="T21" fmla="*/ 2147483647 h 770"/>
                <a:gd name="T22" fmla="*/ 2147483647 w 476"/>
                <a:gd name="T23" fmla="*/ 2147483647 h 770"/>
                <a:gd name="T24" fmla="*/ 2147483647 w 476"/>
                <a:gd name="T25" fmla="*/ 2147483647 h 770"/>
                <a:gd name="T26" fmla="*/ 2147483647 w 476"/>
                <a:gd name="T27" fmla="*/ 2147483647 h 770"/>
                <a:gd name="T28" fmla="*/ 2147483647 w 476"/>
                <a:gd name="T29" fmla="*/ 2147483647 h 770"/>
                <a:gd name="T30" fmla="*/ 2147483647 w 476"/>
                <a:gd name="T31" fmla="*/ 2147483647 h 770"/>
                <a:gd name="T32" fmla="*/ 2147483647 w 476"/>
                <a:gd name="T33" fmla="*/ 2147483647 h 770"/>
                <a:gd name="T34" fmla="*/ 2147483647 w 476"/>
                <a:gd name="T35" fmla="*/ 2147483647 h 770"/>
                <a:gd name="T36" fmla="*/ 2147483647 w 476"/>
                <a:gd name="T37" fmla="*/ 2147483647 h 770"/>
                <a:gd name="T38" fmla="*/ 2147483647 w 476"/>
                <a:gd name="T39" fmla="*/ 2147483647 h 770"/>
                <a:gd name="T40" fmla="*/ 2147483647 w 476"/>
                <a:gd name="T41" fmla="*/ 2147483647 h 770"/>
                <a:gd name="T42" fmla="*/ 2147483647 w 476"/>
                <a:gd name="T43" fmla="*/ 0 h 7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6"/>
                <a:gd name="T67" fmla="*/ 0 h 770"/>
                <a:gd name="T68" fmla="*/ 476 w 476"/>
                <a:gd name="T69" fmla="*/ 770 h 7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6" h="770">
                  <a:moveTo>
                    <a:pt x="115" y="0"/>
                  </a:moveTo>
                  <a:lnTo>
                    <a:pt x="72" y="301"/>
                  </a:lnTo>
                  <a:lnTo>
                    <a:pt x="117" y="365"/>
                  </a:lnTo>
                  <a:lnTo>
                    <a:pt x="47" y="432"/>
                  </a:lnTo>
                  <a:lnTo>
                    <a:pt x="38" y="478"/>
                  </a:lnTo>
                  <a:lnTo>
                    <a:pt x="57" y="511"/>
                  </a:lnTo>
                  <a:lnTo>
                    <a:pt x="38" y="527"/>
                  </a:lnTo>
                  <a:lnTo>
                    <a:pt x="0" y="701"/>
                  </a:lnTo>
                  <a:lnTo>
                    <a:pt x="227" y="742"/>
                  </a:lnTo>
                  <a:lnTo>
                    <a:pt x="442" y="770"/>
                  </a:lnTo>
                  <a:lnTo>
                    <a:pt x="464" y="611"/>
                  </a:lnTo>
                  <a:lnTo>
                    <a:pt x="476" y="523"/>
                  </a:lnTo>
                  <a:lnTo>
                    <a:pt x="455" y="491"/>
                  </a:lnTo>
                  <a:lnTo>
                    <a:pt x="406" y="500"/>
                  </a:lnTo>
                  <a:lnTo>
                    <a:pt x="342" y="508"/>
                  </a:lnTo>
                  <a:lnTo>
                    <a:pt x="330" y="436"/>
                  </a:lnTo>
                  <a:lnTo>
                    <a:pt x="252" y="378"/>
                  </a:lnTo>
                  <a:lnTo>
                    <a:pt x="263" y="341"/>
                  </a:lnTo>
                  <a:lnTo>
                    <a:pt x="270" y="275"/>
                  </a:lnTo>
                  <a:lnTo>
                    <a:pt x="170" y="134"/>
                  </a:lnTo>
                  <a:lnTo>
                    <a:pt x="184" y="9"/>
                  </a:lnTo>
                  <a:lnTo>
                    <a:pt x="115" y="0"/>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grpSp>
          <p:nvGrpSpPr>
            <p:cNvPr id="44" name="Shape - Hawaii"/>
            <p:cNvGrpSpPr/>
            <p:nvPr/>
          </p:nvGrpSpPr>
          <p:grpSpPr>
            <a:xfrm>
              <a:off x="2157414" y="4101330"/>
              <a:ext cx="622300" cy="477838"/>
              <a:chOff x="2184402" y="4672013"/>
              <a:chExt cx="622300" cy="477838"/>
            </a:xfrm>
            <a:solidFill>
              <a:srgbClr val="7BC7ED"/>
            </a:solidFill>
          </p:grpSpPr>
          <p:sp>
            <p:nvSpPr>
              <p:cNvPr id="117" name="Freeform 4"/>
              <p:cNvSpPr>
                <a:spLocks noChangeAspect="1"/>
              </p:cNvSpPr>
              <p:nvPr/>
            </p:nvSpPr>
            <p:spPr bwMode="auto">
              <a:xfrm>
                <a:off x="2184402" y="4731923"/>
                <a:ext cx="47758" cy="69294"/>
              </a:xfrm>
              <a:custGeom>
                <a:avLst/>
                <a:gdLst>
                  <a:gd name="T0" fmla="*/ 0 w 66"/>
                  <a:gd name="T1" fmla="*/ 96 h 96"/>
                  <a:gd name="T2" fmla="*/ 0 w 66"/>
                  <a:gd name="T3" fmla="*/ 68 h 96"/>
                  <a:gd name="T4" fmla="*/ 37 w 66"/>
                  <a:gd name="T5" fmla="*/ 0 h 96"/>
                  <a:gd name="T6" fmla="*/ 66 w 66"/>
                  <a:gd name="T7" fmla="*/ 20 h 96"/>
                  <a:gd name="T8" fmla="*/ 34 w 66"/>
                  <a:gd name="T9" fmla="*/ 96 h 96"/>
                  <a:gd name="T10" fmla="*/ 0 w 66"/>
                  <a:gd name="T11" fmla="*/ 96 h 96"/>
                  <a:gd name="T12" fmla="*/ 0 60000 65536"/>
                  <a:gd name="T13" fmla="*/ 0 60000 65536"/>
                  <a:gd name="T14" fmla="*/ 0 60000 65536"/>
                  <a:gd name="T15" fmla="*/ 0 60000 65536"/>
                  <a:gd name="T16" fmla="*/ 0 60000 65536"/>
                  <a:gd name="T17" fmla="*/ 0 60000 65536"/>
                  <a:gd name="T18" fmla="*/ 0 w 66"/>
                  <a:gd name="T19" fmla="*/ 0 h 96"/>
                  <a:gd name="T20" fmla="*/ 66 w 66"/>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66" h="96">
                    <a:moveTo>
                      <a:pt x="0" y="96"/>
                    </a:moveTo>
                    <a:lnTo>
                      <a:pt x="0" y="68"/>
                    </a:lnTo>
                    <a:lnTo>
                      <a:pt x="37" y="0"/>
                    </a:lnTo>
                    <a:lnTo>
                      <a:pt x="66" y="20"/>
                    </a:lnTo>
                    <a:lnTo>
                      <a:pt x="34" y="96"/>
                    </a:lnTo>
                    <a:lnTo>
                      <a:pt x="0" y="96"/>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118" name="Freeform 5"/>
              <p:cNvSpPr>
                <a:spLocks noChangeAspect="1"/>
              </p:cNvSpPr>
              <p:nvPr/>
            </p:nvSpPr>
            <p:spPr bwMode="auto">
              <a:xfrm>
                <a:off x="2252421" y="4672013"/>
                <a:ext cx="89727" cy="87339"/>
              </a:xfrm>
              <a:custGeom>
                <a:avLst/>
                <a:gdLst>
                  <a:gd name="T0" fmla="*/ 27 w 124"/>
                  <a:gd name="T1" fmla="*/ 13 h 121"/>
                  <a:gd name="T2" fmla="*/ 0 w 124"/>
                  <a:gd name="T3" fmla="*/ 72 h 121"/>
                  <a:gd name="T4" fmla="*/ 48 w 124"/>
                  <a:gd name="T5" fmla="*/ 110 h 121"/>
                  <a:gd name="T6" fmla="*/ 103 w 124"/>
                  <a:gd name="T7" fmla="*/ 121 h 121"/>
                  <a:gd name="T8" fmla="*/ 124 w 124"/>
                  <a:gd name="T9" fmla="*/ 73 h 121"/>
                  <a:gd name="T10" fmla="*/ 110 w 124"/>
                  <a:gd name="T11" fmla="*/ 0 h 121"/>
                  <a:gd name="T12" fmla="*/ 27 w 124"/>
                  <a:gd name="T13" fmla="*/ 13 h 121"/>
                  <a:gd name="T14" fmla="*/ 0 60000 65536"/>
                  <a:gd name="T15" fmla="*/ 0 60000 65536"/>
                  <a:gd name="T16" fmla="*/ 0 60000 65536"/>
                  <a:gd name="T17" fmla="*/ 0 60000 65536"/>
                  <a:gd name="T18" fmla="*/ 0 60000 65536"/>
                  <a:gd name="T19" fmla="*/ 0 60000 65536"/>
                  <a:gd name="T20" fmla="*/ 0 60000 65536"/>
                  <a:gd name="T21" fmla="*/ 0 w 124"/>
                  <a:gd name="T22" fmla="*/ 0 h 121"/>
                  <a:gd name="T23" fmla="*/ 124 w 124"/>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21">
                    <a:moveTo>
                      <a:pt x="27" y="13"/>
                    </a:moveTo>
                    <a:lnTo>
                      <a:pt x="0" y="72"/>
                    </a:lnTo>
                    <a:lnTo>
                      <a:pt x="48" y="110"/>
                    </a:lnTo>
                    <a:lnTo>
                      <a:pt x="103" y="121"/>
                    </a:lnTo>
                    <a:lnTo>
                      <a:pt x="124" y="73"/>
                    </a:lnTo>
                    <a:lnTo>
                      <a:pt x="110" y="0"/>
                    </a:lnTo>
                    <a:lnTo>
                      <a:pt x="27" y="13"/>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119" name="Freeform 6"/>
              <p:cNvSpPr>
                <a:spLocks noChangeAspect="1"/>
              </p:cNvSpPr>
              <p:nvPr/>
            </p:nvSpPr>
            <p:spPr bwMode="auto">
              <a:xfrm>
                <a:off x="2336359" y="4731923"/>
                <a:ext cx="133143" cy="98166"/>
              </a:xfrm>
              <a:custGeom>
                <a:avLst/>
                <a:gdLst>
                  <a:gd name="T0" fmla="*/ 0 w 184"/>
                  <a:gd name="T1" fmla="*/ 48 h 136"/>
                  <a:gd name="T2" fmla="*/ 126 w 184"/>
                  <a:gd name="T3" fmla="*/ 0 h 136"/>
                  <a:gd name="T4" fmla="*/ 149 w 184"/>
                  <a:gd name="T5" fmla="*/ 59 h 136"/>
                  <a:gd name="T6" fmla="*/ 173 w 184"/>
                  <a:gd name="T7" fmla="*/ 72 h 136"/>
                  <a:gd name="T8" fmla="*/ 184 w 184"/>
                  <a:gd name="T9" fmla="*/ 120 h 136"/>
                  <a:gd name="T10" fmla="*/ 121 w 184"/>
                  <a:gd name="T11" fmla="*/ 127 h 136"/>
                  <a:gd name="T12" fmla="*/ 76 w 184"/>
                  <a:gd name="T13" fmla="*/ 136 h 136"/>
                  <a:gd name="T14" fmla="*/ 0 w 184"/>
                  <a:gd name="T15" fmla="*/ 48 h 136"/>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36"/>
                  <a:gd name="T26" fmla="*/ 184 w 184"/>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36">
                    <a:moveTo>
                      <a:pt x="0" y="48"/>
                    </a:moveTo>
                    <a:lnTo>
                      <a:pt x="126" y="0"/>
                    </a:lnTo>
                    <a:lnTo>
                      <a:pt x="149" y="59"/>
                    </a:lnTo>
                    <a:lnTo>
                      <a:pt x="173" y="72"/>
                    </a:lnTo>
                    <a:lnTo>
                      <a:pt x="184" y="120"/>
                    </a:lnTo>
                    <a:lnTo>
                      <a:pt x="121" y="127"/>
                    </a:lnTo>
                    <a:lnTo>
                      <a:pt x="76" y="136"/>
                    </a:lnTo>
                    <a:lnTo>
                      <a:pt x="0" y="48"/>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120" name="Freeform 7"/>
              <p:cNvSpPr>
                <a:spLocks noChangeAspect="1"/>
              </p:cNvSpPr>
              <p:nvPr/>
            </p:nvSpPr>
            <p:spPr bwMode="auto">
              <a:xfrm>
                <a:off x="2473844" y="4806270"/>
                <a:ext cx="105646" cy="51970"/>
              </a:xfrm>
              <a:custGeom>
                <a:avLst/>
                <a:gdLst>
                  <a:gd name="T0" fmla="*/ 22 w 146"/>
                  <a:gd name="T1" fmla="*/ 3 h 72"/>
                  <a:gd name="T2" fmla="*/ 0 w 146"/>
                  <a:gd name="T3" fmla="*/ 67 h 72"/>
                  <a:gd name="T4" fmla="*/ 38 w 146"/>
                  <a:gd name="T5" fmla="*/ 72 h 72"/>
                  <a:gd name="T6" fmla="*/ 62 w 146"/>
                  <a:gd name="T7" fmla="*/ 57 h 72"/>
                  <a:gd name="T8" fmla="*/ 107 w 146"/>
                  <a:gd name="T9" fmla="*/ 58 h 72"/>
                  <a:gd name="T10" fmla="*/ 146 w 146"/>
                  <a:gd name="T11" fmla="*/ 30 h 72"/>
                  <a:gd name="T12" fmla="*/ 120 w 146"/>
                  <a:gd name="T13" fmla="*/ 20 h 72"/>
                  <a:gd name="T14" fmla="*/ 101 w 146"/>
                  <a:gd name="T15" fmla="*/ 0 h 72"/>
                  <a:gd name="T16" fmla="*/ 22 w 146"/>
                  <a:gd name="T17" fmla="*/ 3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72"/>
                  <a:gd name="T29" fmla="*/ 146 w 146"/>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72">
                    <a:moveTo>
                      <a:pt x="22" y="3"/>
                    </a:moveTo>
                    <a:lnTo>
                      <a:pt x="0" y="67"/>
                    </a:lnTo>
                    <a:lnTo>
                      <a:pt x="38" y="72"/>
                    </a:lnTo>
                    <a:lnTo>
                      <a:pt x="62" y="57"/>
                    </a:lnTo>
                    <a:lnTo>
                      <a:pt x="107" y="58"/>
                    </a:lnTo>
                    <a:lnTo>
                      <a:pt x="146" y="30"/>
                    </a:lnTo>
                    <a:lnTo>
                      <a:pt x="120" y="20"/>
                    </a:lnTo>
                    <a:lnTo>
                      <a:pt x="101" y="0"/>
                    </a:lnTo>
                    <a:lnTo>
                      <a:pt x="22" y="3"/>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121" name="Freeform 8"/>
              <p:cNvSpPr>
                <a:spLocks noChangeAspect="1"/>
              </p:cNvSpPr>
              <p:nvPr/>
            </p:nvSpPr>
            <p:spPr bwMode="auto">
              <a:xfrm>
                <a:off x="2504959" y="4879894"/>
                <a:ext cx="43416" cy="37534"/>
              </a:xfrm>
              <a:custGeom>
                <a:avLst/>
                <a:gdLst>
                  <a:gd name="T0" fmla="*/ 52 w 60"/>
                  <a:gd name="T1" fmla="*/ 0 h 52"/>
                  <a:gd name="T2" fmla="*/ 0 w 60"/>
                  <a:gd name="T3" fmla="*/ 4 h 52"/>
                  <a:gd name="T4" fmla="*/ 9 w 60"/>
                  <a:gd name="T5" fmla="*/ 52 h 52"/>
                  <a:gd name="T6" fmla="*/ 60 w 60"/>
                  <a:gd name="T7" fmla="*/ 40 h 52"/>
                  <a:gd name="T8" fmla="*/ 52 w 60"/>
                  <a:gd name="T9" fmla="*/ 0 h 52"/>
                  <a:gd name="T10" fmla="*/ 0 60000 65536"/>
                  <a:gd name="T11" fmla="*/ 0 60000 65536"/>
                  <a:gd name="T12" fmla="*/ 0 60000 65536"/>
                  <a:gd name="T13" fmla="*/ 0 60000 65536"/>
                  <a:gd name="T14" fmla="*/ 0 60000 65536"/>
                  <a:gd name="T15" fmla="*/ 0 w 60"/>
                  <a:gd name="T16" fmla="*/ 0 h 52"/>
                  <a:gd name="T17" fmla="*/ 60 w 60"/>
                  <a:gd name="T18" fmla="*/ 52 h 52"/>
                </a:gdLst>
                <a:ahLst/>
                <a:cxnLst>
                  <a:cxn ang="T10">
                    <a:pos x="T0" y="T1"/>
                  </a:cxn>
                  <a:cxn ang="T11">
                    <a:pos x="T2" y="T3"/>
                  </a:cxn>
                  <a:cxn ang="T12">
                    <a:pos x="T4" y="T5"/>
                  </a:cxn>
                  <a:cxn ang="T13">
                    <a:pos x="T6" y="T7"/>
                  </a:cxn>
                  <a:cxn ang="T14">
                    <a:pos x="T8" y="T9"/>
                  </a:cxn>
                </a:cxnLst>
                <a:rect l="T15" t="T16" r="T17" b="T18"/>
                <a:pathLst>
                  <a:path w="60" h="52">
                    <a:moveTo>
                      <a:pt x="52" y="0"/>
                    </a:moveTo>
                    <a:lnTo>
                      <a:pt x="0" y="4"/>
                    </a:lnTo>
                    <a:lnTo>
                      <a:pt x="9" y="52"/>
                    </a:lnTo>
                    <a:lnTo>
                      <a:pt x="60" y="40"/>
                    </a:lnTo>
                    <a:lnTo>
                      <a:pt x="52" y="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122" name="Freeform 9"/>
              <p:cNvSpPr>
                <a:spLocks noChangeAspect="1"/>
              </p:cNvSpPr>
              <p:nvPr/>
            </p:nvSpPr>
            <p:spPr bwMode="auto">
              <a:xfrm>
                <a:off x="2551993" y="4920316"/>
                <a:ext cx="29668" cy="36812"/>
              </a:xfrm>
              <a:custGeom>
                <a:avLst/>
                <a:gdLst>
                  <a:gd name="T0" fmla="*/ 0 w 41"/>
                  <a:gd name="T1" fmla="*/ 20 h 51"/>
                  <a:gd name="T2" fmla="*/ 41 w 41"/>
                  <a:gd name="T3" fmla="*/ 0 h 51"/>
                  <a:gd name="T4" fmla="*/ 41 w 41"/>
                  <a:gd name="T5" fmla="*/ 45 h 51"/>
                  <a:gd name="T6" fmla="*/ 14 w 41"/>
                  <a:gd name="T7" fmla="*/ 51 h 51"/>
                  <a:gd name="T8" fmla="*/ 0 w 41"/>
                  <a:gd name="T9" fmla="*/ 20 h 51"/>
                  <a:gd name="T10" fmla="*/ 0 60000 65536"/>
                  <a:gd name="T11" fmla="*/ 0 60000 65536"/>
                  <a:gd name="T12" fmla="*/ 0 60000 65536"/>
                  <a:gd name="T13" fmla="*/ 0 60000 65536"/>
                  <a:gd name="T14" fmla="*/ 0 60000 65536"/>
                  <a:gd name="T15" fmla="*/ 0 w 41"/>
                  <a:gd name="T16" fmla="*/ 0 h 51"/>
                  <a:gd name="T17" fmla="*/ 41 w 41"/>
                  <a:gd name="T18" fmla="*/ 51 h 51"/>
                </a:gdLst>
                <a:ahLst/>
                <a:cxnLst>
                  <a:cxn ang="T10">
                    <a:pos x="T0" y="T1"/>
                  </a:cxn>
                  <a:cxn ang="T11">
                    <a:pos x="T2" y="T3"/>
                  </a:cxn>
                  <a:cxn ang="T12">
                    <a:pos x="T4" y="T5"/>
                  </a:cxn>
                  <a:cxn ang="T13">
                    <a:pos x="T6" y="T7"/>
                  </a:cxn>
                  <a:cxn ang="T14">
                    <a:pos x="T8" y="T9"/>
                  </a:cxn>
                </a:cxnLst>
                <a:rect l="T15" t="T16" r="T17" b="T18"/>
                <a:pathLst>
                  <a:path w="41" h="51">
                    <a:moveTo>
                      <a:pt x="0" y="20"/>
                    </a:moveTo>
                    <a:lnTo>
                      <a:pt x="41" y="0"/>
                    </a:lnTo>
                    <a:lnTo>
                      <a:pt x="41" y="45"/>
                    </a:lnTo>
                    <a:lnTo>
                      <a:pt x="14" y="51"/>
                    </a:lnTo>
                    <a:lnTo>
                      <a:pt x="0" y="20"/>
                    </a:lnTo>
                    <a:close/>
                  </a:path>
                </a:pathLst>
              </a:custGeom>
              <a:solidFill>
                <a:schemeClr val="bg1"/>
              </a:solidFill>
              <a:ln w="19050">
                <a:solidFill>
                  <a:schemeClr val="tx1"/>
                </a:solidFill>
                <a:prstDash val="solid"/>
                <a:round/>
                <a:headEnd/>
                <a:tailEnd/>
              </a:ln>
            </p:spPr>
            <p:txBody>
              <a:bodyPr/>
              <a:lstStyle/>
              <a:p>
                <a:endParaRPr lang="en-US" sz="1200" b="1">
                  <a:latin typeface="+mj-lt"/>
                </a:endParaRPr>
              </a:p>
            </p:txBody>
          </p:sp>
          <p:sp>
            <p:nvSpPr>
              <p:cNvPr id="123" name="Freeform"/>
              <p:cNvSpPr>
                <a:spLocks noChangeAspect="1"/>
              </p:cNvSpPr>
              <p:nvPr/>
            </p:nvSpPr>
            <p:spPr bwMode="auto">
              <a:xfrm>
                <a:off x="2626524" y="4937639"/>
                <a:ext cx="180178" cy="212212"/>
              </a:xfrm>
              <a:custGeom>
                <a:avLst/>
                <a:gdLst>
                  <a:gd name="T0" fmla="*/ 42 w 249"/>
                  <a:gd name="T1" fmla="*/ 0 h 294"/>
                  <a:gd name="T2" fmla="*/ 0 w 249"/>
                  <a:gd name="T3" fmla="*/ 112 h 294"/>
                  <a:gd name="T4" fmla="*/ 30 w 249"/>
                  <a:gd name="T5" fmla="*/ 167 h 294"/>
                  <a:gd name="T6" fmla="*/ 30 w 249"/>
                  <a:gd name="T7" fmla="*/ 267 h 294"/>
                  <a:gd name="T8" fmla="*/ 90 w 249"/>
                  <a:gd name="T9" fmla="*/ 294 h 294"/>
                  <a:gd name="T10" fmla="*/ 117 w 249"/>
                  <a:gd name="T11" fmla="*/ 235 h 294"/>
                  <a:gd name="T12" fmla="*/ 193 w 249"/>
                  <a:gd name="T13" fmla="*/ 222 h 294"/>
                  <a:gd name="T14" fmla="*/ 249 w 249"/>
                  <a:gd name="T15" fmla="*/ 158 h 294"/>
                  <a:gd name="T16" fmla="*/ 190 w 249"/>
                  <a:gd name="T17" fmla="*/ 58 h 294"/>
                  <a:gd name="T18" fmla="*/ 42 w 249"/>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
                  <a:gd name="T31" fmla="*/ 0 h 294"/>
                  <a:gd name="T32" fmla="*/ 249 w 249"/>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 h="294">
                    <a:moveTo>
                      <a:pt x="42" y="0"/>
                    </a:moveTo>
                    <a:lnTo>
                      <a:pt x="0" y="112"/>
                    </a:lnTo>
                    <a:lnTo>
                      <a:pt x="30" y="167"/>
                    </a:lnTo>
                    <a:lnTo>
                      <a:pt x="30" y="267"/>
                    </a:lnTo>
                    <a:lnTo>
                      <a:pt x="90" y="294"/>
                    </a:lnTo>
                    <a:lnTo>
                      <a:pt x="117" y="235"/>
                    </a:lnTo>
                    <a:lnTo>
                      <a:pt x="193" y="222"/>
                    </a:lnTo>
                    <a:lnTo>
                      <a:pt x="249" y="158"/>
                    </a:lnTo>
                    <a:lnTo>
                      <a:pt x="190" y="58"/>
                    </a:lnTo>
                    <a:lnTo>
                      <a:pt x="42" y="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124" name="Freeform"/>
              <p:cNvSpPr>
                <a:spLocks noChangeAspect="1"/>
              </p:cNvSpPr>
              <p:nvPr/>
            </p:nvSpPr>
            <p:spPr bwMode="auto">
              <a:xfrm>
                <a:off x="2562847" y="4838751"/>
                <a:ext cx="99857" cy="83008"/>
              </a:xfrm>
              <a:custGeom>
                <a:avLst/>
                <a:gdLst>
                  <a:gd name="T0" fmla="*/ 29 w 138"/>
                  <a:gd name="T1" fmla="*/ 0 h 115"/>
                  <a:gd name="T2" fmla="*/ 0 w 138"/>
                  <a:gd name="T3" fmla="*/ 34 h 115"/>
                  <a:gd name="T4" fmla="*/ 12 w 138"/>
                  <a:gd name="T5" fmla="*/ 61 h 115"/>
                  <a:gd name="T6" fmla="*/ 38 w 138"/>
                  <a:gd name="T7" fmla="*/ 70 h 115"/>
                  <a:gd name="T8" fmla="*/ 64 w 138"/>
                  <a:gd name="T9" fmla="*/ 115 h 115"/>
                  <a:gd name="T10" fmla="*/ 136 w 138"/>
                  <a:gd name="T11" fmla="*/ 97 h 115"/>
                  <a:gd name="T12" fmla="*/ 138 w 138"/>
                  <a:gd name="T13" fmla="*/ 49 h 115"/>
                  <a:gd name="T14" fmla="*/ 85 w 138"/>
                  <a:gd name="T15" fmla="*/ 9 h 115"/>
                  <a:gd name="T16" fmla="*/ 29 w 138"/>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
                  <a:gd name="T28" fmla="*/ 0 h 115"/>
                  <a:gd name="T29" fmla="*/ 138 w 13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 h="115">
                    <a:moveTo>
                      <a:pt x="29" y="0"/>
                    </a:moveTo>
                    <a:lnTo>
                      <a:pt x="0" y="34"/>
                    </a:lnTo>
                    <a:lnTo>
                      <a:pt x="12" y="61"/>
                    </a:lnTo>
                    <a:lnTo>
                      <a:pt x="38" y="70"/>
                    </a:lnTo>
                    <a:lnTo>
                      <a:pt x="64" y="115"/>
                    </a:lnTo>
                    <a:lnTo>
                      <a:pt x="136" y="97"/>
                    </a:lnTo>
                    <a:lnTo>
                      <a:pt x="138" y="49"/>
                    </a:lnTo>
                    <a:lnTo>
                      <a:pt x="85" y="9"/>
                    </a:lnTo>
                    <a:lnTo>
                      <a:pt x="29" y="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grpSp>
        <p:sp>
          <p:nvSpPr>
            <p:cNvPr id="45" name="Shape - Georgia"/>
            <p:cNvSpPr>
              <a:spLocks noChangeAspect="1"/>
            </p:cNvSpPr>
            <p:nvPr/>
          </p:nvSpPr>
          <p:spPr bwMode="auto">
            <a:xfrm>
              <a:off x="6061075" y="3347268"/>
              <a:ext cx="708025" cy="722313"/>
            </a:xfrm>
            <a:custGeom>
              <a:avLst/>
              <a:gdLst>
                <a:gd name="T0" fmla="*/ 0 w 447"/>
                <a:gd name="T1" fmla="*/ 2147483647 h 463"/>
                <a:gd name="T2" fmla="*/ 2147483647 w 447"/>
                <a:gd name="T3" fmla="*/ 2147483647 h 463"/>
                <a:gd name="T4" fmla="*/ 2147483647 w 447"/>
                <a:gd name="T5" fmla="*/ 2147483647 h 463"/>
                <a:gd name="T6" fmla="*/ 2147483647 w 447"/>
                <a:gd name="T7" fmla="*/ 0 h 463"/>
                <a:gd name="T8" fmla="*/ 2147483647 w 447"/>
                <a:gd name="T9" fmla="*/ 2147483647 h 463"/>
                <a:gd name="T10" fmla="*/ 2147483647 w 447"/>
                <a:gd name="T11" fmla="*/ 2147483647 h 463"/>
                <a:gd name="T12" fmla="*/ 2147483647 w 447"/>
                <a:gd name="T13" fmla="*/ 2147483647 h 463"/>
                <a:gd name="T14" fmla="*/ 2147483647 w 447"/>
                <a:gd name="T15" fmla="*/ 2147483647 h 463"/>
                <a:gd name="T16" fmla="*/ 2147483647 w 447"/>
                <a:gd name="T17" fmla="*/ 2147483647 h 463"/>
                <a:gd name="T18" fmla="*/ 2147483647 w 447"/>
                <a:gd name="T19" fmla="*/ 2147483647 h 463"/>
                <a:gd name="T20" fmla="*/ 2147483647 w 447"/>
                <a:gd name="T21" fmla="*/ 2147483647 h 463"/>
                <a:gd name="T22" fmla="*/ 2147483647 w 447"/>
                <a:gd name="T23" fmla="*/ 2147483647 h 463"/>
                <a:gd name="T24" fmla="*/ 2147483647 w 447"/>
                <a:gd name="T25" fmla="*/ 2147483647 h 463"/>
                <a:gd name="T26" fmla="*/ 2147483647 w 447"/>
                <a:gd name="T27" fmla="*/ 2147483647 h 463"/>
                <a:gd name="T28" fmla="*/ 2147483647 w 447"/>
                <a:gd name="T29" fmla="*/ 2147483647 h 463"/>
                <a:gd name="T30" fmla="*/ 2147483647 w 447"/>
                <a:gd name="T31" fmla="*/ 2147483647 h 463"/>
                <a:gd name="T32" fmla="*/ 2147483647 w 447"/>
                <a:gd name="T33" fmla="*/ 2147483647 h 463"/>
                <a:gd name="T34" fmla="*/ 2147483647 w 447"/>
                <a:gd name="T35" fmla="*/ 2147483647 h 463"/>
                <a:gd name="T36" fmla="*/ 0 w 447"/>
                <a:gd name="T37" fmla="*/ 2147483647 h 4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7"/>
                <a:gd name="T58" fmla="*/ 0 h 463"/>
                <a:gd name="T59" fmla="*/ 447 w 447"/>
                <a:gd name="T60" fmla="*/ 463 h 4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7" h="463">
                  <a:moveTo>
                    <a:pt x="0" y="28"/>
                  </a:moveTo>
                  <a:lnTo>
                    <a:pt x="4" y="28"/>
                  </a:lnTo>
                  <a:lnTo>
                    <a:pt x="109" y="9"/>
                  </a:lnTo>
                  <a:lnTo>
                    <a:pt x="201" y="0"/>
                  </a:lnTo>
                  <a:lnTo>
                    <a:pt x="188" y="23"/>
                  </a:lnTo>
                  <a:lnTo>
                    <a:pt x="216" y="23"/>
                  </a:lnTo>
                  <a:lnTo>
                    <a:pt x="375" y="167"/>
                  </a:lnTo>
                  <a:lnTo>
                    <a:pt x="438" y="259"/>
                  </a:lnTo>
                  <a:lnTo>
                    <a:pt x="447" y="322"/>
                  </a:lnTo>
                  <a:lnTo>
                    <a:pt x="426" y="336"/>
                  </a:lnTo>
                  <a:lnTo>
                    <a:pt x="438" y="399"/>
                  </a:lnTo>
                  <a:lnTo>
                    <a:pt x="393" y="402"/>
                  </a:lnTo>
                  <a:lnTo>
                    <a:pt x="393" y="456"/>
                  </a:lnTo>
                  <a:lnTo>
                    <a:pt x="358" y="429"/>
                  </a:lnTo>
                  <a:lnTo>
                    <a:pt x="128" y="463"/>
                  </a:lnTo>
                  <a:lnTo>
                    <a:pt x="76" y="363"/>
                  </a:lnTo>
                  <a:lnTo>
                    <a:pt x="113" y="295"/>
                  </a:lnTo>
                  <a:lnTo>
                    <a:pt x="64" y="260"/>
                  </a:lnTo>
                  <a:lnTo>
                    <a:pt x="0" y="28"/>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46" name="Shape - Florida"/>
            <p:cNvSpPr>
              <a:spLocks noChangeAspect="1"/>
            </p:cNvSpPr>
            <p:nvPr/>
          </p:nvSpPr>
          <p:spPr bwMode="auto">
            <a:xfrm>
              <a:off x="5900737" y="3966393"/>
              <a:ext cx="1206500" cy="809625"/>
            </a:xfrm>
            <a:custGeom>
              <a:avLst/>
              <a:gdLst>
                <a:gd name="T0" fmla="*/ 0 w 765"/>
                <a:gd name="T1" fmla="*/ 2147483647 h 519"/>
                <a:gd name="T2" fmla="*/ 2147483647 w 765"/>
                <a:gd name="T3" fmla="*/ 2147483647 h 519"/>
                <a:gd name="T4" fmla="*/ 2147483647 w 765"/>
                <a:gd name="T5" fmla="*/ 2147483647 h 519"/>
                <a:gd name="T6" fmla="*/ 2147483647 w 765"/>
                <a:gd name="T7" fmla="*/ 2147483647 h 519"/>
                <a:gd name="T8" fmla="*/ 2147483647 w 765"/>
                <a:gd name="T9" fmla="*/ 2147483647 h 519"/>
                <a:gd name="T10" fmla="*/ 2147483647 w 765"/>
                <a:gd name="T11" fmla="*/ 2147483647 h 519"/>
                <a:gd name="T12" fmla="*/ 2147483647 w 765"/>
                <a:gd name="T13" fmla="*/ 0 h 519"/>
                <a:gd name="T14" fmla="*/ 2147483647 w 765"/>
                <a:gd name="T15" fmla="*/ 2147483647 h 519"/>
                <a:gd name="T16" fmla="*/ 2147483647 w 765"/>
                <a:gd name="T17" fmla="*/ 2147483647 h 519"/>
                <a:gd name="T18" fmla="*/ 2147483647 w 765"/>
                <a:gd name="T19" fmla="*/ 2147483647 h 519"/>
                <a:gd name="T20" fmla="*/ 2147483647 w 765"/>
                <a:gd name="T21" fmla="*/ 2147483647 h 519"/>
                <a:gd name="T22" fmla="*/ 2147483647 w 765"/>
                <a:gd name="T23" fmla="*/ 2147483647 h 519"/>
                <a:gd name="T24" fmla="*/ 2147483647 w 765"/>
                <a:gd name="T25" fmla="*/ 2147483647 h 519"/>
                <a:gd name="T26" fmla="*/ 2147483647 w 765"/>
                <a:gd name="T27" fmla="*/ 2147483647 h 519"/>
                <a:gd name="T28" fmla="*/ 2147483647 w 765"/>
                <a:gd name="T29" fmla="*/ 2147483647 h 519"/>
                <a:gd name="T30" fmla="*/ 2147483647 w 765"/>
                <a:gd name="T31" fmla="*/ 2147483647 h 519"/>
                <a:gd name="T32" fmla="*/ 2147483647 w 765"/>
                <a:gd name="T33" fmla="*/ 2147483647 h 519"/>
                <a:gd name="T34" fmla="*/ 2147483647 w 765"/>
                <a:gd name="T35" fmla="*/ 2147483647 h 519"/>
                <a:gd name="T36" fmla="*/ 2147483647 w 765"/>
                <a:gd name="T37" fmla="*/ 2147483647 h 519"/>
                <a:gd name="T38" fmla="*/ 2147483647 w 765"/>
                <a:gd name="T39" fmla="*/ 2147483647 h 519"/>
                <a:gd name="T40" fmla="*/ 2147483647 w 765"/>
                <a:gd name="T41" fmla="*/ 2147483647 h 519"/>
                <a:gd name="T42" fmla="*/ 2147483647 w 765"/>
                <a:gd name="T43" fmla="*/ 2147483647 h 519"/>
                <a:gd name="T44" fmla="*/ 2147483647 w 765"/>
                <a:gd name="T45" fmla="*/ 2147483647 h 519"/>
                <a:gd name="T46" fmla="*/ 2147483647 w 765"/>
                <a:gd name="T47" fmla="*/ 2147483647 h 519"/>
                <a:gd name="T48" fmla="*/ 2147483647 w 765"/>
                <a:gd name="T49" fmla="*/ 2147483647 h 519"/>
                <a:gd name="T50" fmla="*/ 2147483647 w 765"/>
                <a:gd name="T51" fmla="*/ 2147483647 h 519"/>
                <a:gd name="T52" fmla="*/ 2147483647 w 765"/>
                <a:gd name="T53" fmla="*/ 2147483647 h 519"/>
                <a:gd name="T54" fmla="*/ 2147483647 w 765"/>
                <a:gd name="T55" fmla="*/ 2147483647 h 519"/>
                <a:gd name="T56" fmla="*/ 2147483647 w 765"/>
                <a:gd name="T57" fmla="*/ 2147483647 h 519"/>
                <a:gd name="T58" fmla="*/ 2147483647 w 765"/>
                <a:gd name="T59" fmla="*/ 2147483647 h 519"/>
                <a:gd name="T60" fmla="*/ 2147483647 w 765"/>
                <a:gd name="T61" fmla="*/ 2147483647 h 519"/>
                <a:gd name="T62" fmla="*/ 2147483647 w 765"/>
                <a:gd name="T63" fmla="*/ 2147483647 h 519"/>
                <a:gd name="T64" fmla="*/ 2147483647 w 765"/>
                <a:gd name="T65" fmla="*/ 2147483647 h 519"/>
                <a:gd name="T66" fmla="*/ 2147483647 w 765"/>
                <a:gd name="T67" fmla="*/ 2147483647 h 519"/>
                <a:gd name="T68" fmla="*/ 2147483647 w 765"/>
                <a:gd name="T69" fmla="*/ 2147483647 h 519"/>
                <a:gd name="T70" fmla="*/ 2147483647 w 765"/>
                <a:gd name="T71" fmla="*/ 2147483647 h 519"/>
                <a:gd name="T72" fmla="*/ 2147483647 w 765"/>
                <a:gd name="T73" fmla="*/ 2147483647 h 519"/>
                <a:gd name="T74" fmla="*/ 2147483647 w 765"/>
                <a:gd name="T75" fmla="*/ 2147483647 h 519"/>
                <a:gd name="T76" fmla="*/ 2147483647 w 765"/>
                <a:gd name="T77" fmla="*/ 2147483647 h 519"/>
                <a:gd name="T78" fmla="*/ 0 w 765"/>
                <a:gd name="T79" fmla="*/ 2147483647 h 51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5"/>
                <a:gd name="T121" fmla="*/ 0 h 519"/>
                <a:gd name="T122" fmla="*/ 765 w 765"/>
                <a:gd name="T123" fmla="*/ 519 h 51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5" h="519">
                  <a:moveTo>
                    <a:pt x="0" y="51"/>
                  </a:moveTo>
                  <a:lnTo>
                    <a:pt x="210" y="30"/>
                  </a:lnTo>
                  <a:lnTo>
                    <a:pt x="233" y="64"/>
                  </a:lnTo>
                  <a:lnTo>
                    <a:pt x="458" y="30"/>
                  </a:lnTo>
                  <a:lnTo>
                    <a:pt x="496" y="58"/>
                  </a:lnTo>
                  <a:lnTo>
                    <a:pt x="496" y="4"/>
                  </a:lnTo>
                  <a:lnTo>
                    <a:pt x="493" y="0"/>
                  </a:lnTo>
                  <a:lnTo>
                    <a:pt x="538" y="3"/>
                  </a:lnTo>
                  <a:lnTo>
                    <a:pt x="586" y="83"/>
                  </a:lnTo>
                  <a:lnTo>
                    <a:pt x="662" y="192"/>
                  </a:lnTo>
                  <a:lnTo>
                    <a:pt x="699" y="286"/>
                  </a:lnTo>
                  <a:lnTo>
                    <a:pt x="756" y="352"/>
                  </a:lnTo>
                  <a:lnTo>
                    <a:pt x="765" y="447"/>
                  </a:lnTo>
                  <a:lnTo>
                    <a:pt x="747" y="504"/>
                  </a:lnTo>
                  <a:lnTo>
                    <a:pt x="666" y="519"/>
                  </a:lnTo>
                  <a:lnTo>
                    <a:pt x="653" y="495"/>
                  </a:lnTo>
                  <a:lnTo>
                    <a:pt x="596" y="460"/>
                  </a:lnTo>
                  <a:lnTo>
                    <a:pt x="578" y="425"/>
                  </a:lnTo>
                  <a:lnTo>
                    <a:pt x="563" y="411"/>
                  </a:lnTo>
                  <a:lnTo>
                    <a:pt x="554" y="378"/>
                  </a:lnTo>
                  <a:lnTo>
                    <a:pt x="541" y="387"/>
                  </a:lnTo>
                  <a:lnTo>
                    <a:pt x="496" y="344"/>
                  </a:lnTo>
                  <a:lnTo>
                    <a:pt x="507" y="304"/>
                  </a:lnTo>
                  <a:lnTo>
                    <a:pt x="496" y="282"/>
                  </a:lnTo>
                  <a:lnTo>
                    <a:pt x="483" y="289"/>
                  </a:lnTo>
                  <a:lnTo>
                    <a:pt x="484" y="313"/>
                  </a:lnTo>
                  <a:lnTo>
                    <a:pt x="470" y="282"/>
                  </a:lnTo>
                  <a:lnTo>
                    <a:pt x="471" y="209"/>
                  </a:lnTo>
                  <a:lnTo>
                    <a:pt x="443" y="165"/>
                  </a:lnTo>
                  <a:lnTo>
                    <a:pt x="371" y="130"/>
                  </a:lnTo>
                  <a:lnTo>
                    <a:pt x="335" y="89"/>
                  </a:lnTo>
                  <a:lnTo>
                    <a:pt x="295" y="85"/>
                  </a:lnTo>
                  <a:lnTo>
                    <a:pt x="279" y="110"/>
                  </a:lnTo>
                  <a:lnTo>
                    <a:pt x="219" y="128"/>
                  </a:lnTo>
                  <a:lnTo>
                    <a:pt x="185" y="110"/>
                  </a:lnTo>
                  <a:lnTo>
                    <a:pt x="167" y="83"/>
                  </a:lnTo>
                  <a:lnTo>
                    <a:pt x="55" y="107"/>
                  </a:lnTo>
                  <a:lnTo>
                    <a:pt x="31" y="88"/>
                  </a:lnTo>
                  <a:lnTo>
                    <a:pt x="6" y="109"/>
                  </a:lnTo>
                  <a:lnTo>
                    <a:pt x="0" y="51"/>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47" name="Shape - Connecticut"/>
            <p:cNvSpPr>
              <a:spLocks noChangeAspect="1"/>
            </p:cNvSpPr>
            <p:nvPr/>
          </p:nvSpPr>
          <p:spPr bwMode="auto">
            <a:xfrm>
              <a:off x="7294562" y="1908992"/>
              <a:ext cx="242887" cy="185738"/>
            </a:xfrm>
            <a:custGeom>
              <a:avLst/>
              <a:gdLst>
                <a:gd name="T0" fmla="*/ 0 w 153"/>
                <a:gd name="T1" fmla="*/ 2147483647 h 118"/>
                <a:gd name="T2" fmla="*/ 2147483647 w 153"/>
                <a:gd name="T3" fmla="*/ 0 h 118"/>
                <a:gd name="T4" fmla="*/ 2147483647 w 153"/>
                <a:gd name="T5" fmla="*/ 2147483647 h 118"/>
                <a:gd name="T6" fmla="*/ 2147483647 w 153"/>
                <a:gd name="T7" fmla="*/ 2147483647 h 118"/>
                <a:gd name="T8" fmla="*/ 2147483647 w 153"/>
                <a:gd name="T9" fmla="*/ 2147483647 h 118"/>
                <a:gd name="T10" fmla="*/ 2147483647 w 153"/>
                <a:gd name="T11" fmla="*/ 2147483647 h 118"/>
                <a:gd name="T12" fmla="*/ 2147483647 w 153"/>
                <a:gd name="T13" fmla="*/ 2147483647 h 118"/>
                <a:gd name="T14" fmla="*/ 0 w 153"/>
                <a:gd name="T15" fmla="*/ 2147483647 h 118"/>
                <a:gd name="T16" fmla="*/ 0 60000 65536"/>
                <a:gd name="T17" fmla="*/ 0 60000 65536"/>
                <a:gd name="T18" fmla="*/ 0 60000 65536"/>
                <a:gd name="T19" fmla="*/ 0 60000 65536"/>
                <a:gd name="T20" fmla="*/ 0 60000 65536"/>
                <a:gd name="T21" fmla="*/ 0 60000 65536"/>
                <a:gd name="T22" fmla="*/ 0 60000 65536"/>
                <a:gd name="T23" fmla="*/ 0 60000 65536"/>
                <a:gd name="T24" fmla="*/ 0 w 153"/>
                <a:gd name="T25" fmla="*/ 0 h 118"/>
                <a:gd name="T26" fmla="*/ 153 w 153"/>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3" h="118">
                  <a:moveTo>
                    <a:pt x="0" y="30"/>
                  </a:moveTo>
                  <a:lnTo>
                    <a:pt x="118" y="0"/>
                  </a:lnTo>
                  <a:lnTo>
                    <a:pt x="153" y="54"/>
                  </a:lnTo>
                  <a:lnTo>
                    <a:pt x="133" y="78"/>
                  </a:lnTo>
                  <a:lnTo>
                    <a:pt x="95" y="69"/>
                  </a:lnTo>
                  <a:lnTo>
                    <a:pt x="37" y="118"/>
                  </a:lnTo>
                  <a:lnTo>
                    <a:pt x="6" y="93"/>
                  </a:lnTo>
                  <a:lnTo>
                    <a:pt x="0" y="30"/>
                  </a:lnTo>
                  <a:close/>
                </a:path>
              </a:pathLst>
            </a:custGeom>
            <a:solidFill>
              <a:schemeClr val="accent2"/>
            </a:solidFill>
            <a:ln w="19050">
              <a:solidFill>
                <a:schemeClr val="tx1"/>
              </a:solidFill>
              <a:prstDash val="solid"/>
              <a:round/>
              <a:headEnd/>
              <a:tailEnd/>
            </a:ln>
          </p:spPr>
          <p:txBody>
            <a:bodyPr/>
            <a:lstStyle/>
            <a:p>
              <a:endParaRPr lang="en-US" sz="1200" b="1">
                <a:solidFill>
                  <a:schemeClr val="accent6"/>
                </a:solidFill>
                <a:latin typeface="+mj-lt"/>
              </a:endParaRPr>
            </a:p>
          </p:txBody>
        </p:sp>
        <p:sp>
          <p:nvSpPr>
            <p:cNvPr id="48" name="Shape - Delaware"/>
            <p:cNvSpPr>
              <a:spLocks noChangeAspect="1"/>
            </p:cNvSpPr>
            <p:nvPr/>
          </p:nvSpPr>
          <p:spPr bwMode="auto">
            <a:xfrm>
              <a:off x="7129462" y="2396355"/>
              <a:ext cx="153987" cy="190500"/>
            </a:xfrm>
            <a:custGeom>
              <a:avLst/>
              <a:gdLst>
                <a:gd name="T0" fmla="*/ 0 w 98"/>
                <a:gd name="T1" fmla="*/ 2147483647 h 122"/>
                <a:gd name="T2" fmla="*/ 2147483647 w 98"/>
                <a:gd name="T3" fmla="*/ 0 h 122"/>
                <a:gd name="T4" fmla="*/ 2147483647 w 98"/>
                <a:gd name="T5" fmla="*/ 2147483647 h 122"/>
                <a:gd name="T6" fmla="*/ 2147483647 w 98"/>
                <a:gd name="T7" fmla="*/ 2147483647 h 122"/>
                <a:gd name="T8" fmla="*/ 2147483647 w 98"/>
                <a:gd name="T9" fmla="*/ 2147483647 h 122"/>
                <a:gd name="T10" fmla="*/ 2147483647 w 98"/>
                <a:gd name="T11" fmla="*/ 2147483647 h 122"/>
                <a:gd name="T12" fmla="*/ 2147483647 w 98"/>
                <a:gd name="T13" fmla="*/ 2147483647 h 122"/>
                <a:gd name="T14" fmla="*/ 0 w 98"/>
                <a:gd name="T15" fmla="*/ 2147483647 h 122"/>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122"/>
                <a:gd name="T26" fmla="*/ 98 w 98"/>
                <a:gd name="T27" fmla="*/ 122 h 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122">
                  <a:moveTo>
                    <a:pt x="0" y="8"/>
                  </a:moveTo>
                  <a:lnTo>
                    <a:pt x="21" y="0"/>
                  </a:lnTo>
                  <a:lnTo>
                    <a:pt x="66" y="27"/>
                  </a:lnTo>
                  <a:lnTo>
                    <a:pt x="66" y="54"/>
                  </a:lnTo>
                  <a:lnTo>
                    <a:pt x="97" y="73"/>
                  </a:lnTo>
                  <a:lnTo>
                    <a:pt x="98" y="109"/>
                  </a:lnTo>
                  <a:lnTo>
                    <a:pt x="48" y="122"/>
                  </a:lnTo>
                  <a:lnTo>
                    <a:pt x="0" y="8"/>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49" name="Shape - Colorado"/>
            <p:cNvSpPr>
              <a:spLocks noChangeAspect="1"/>
            </p:cNvSpPr>
            <p:nvPr/>
          </p:nvSpPr>
          <p:spPr bwMode="auto">
            <a:xfrm>
              <a:off x="2971798" y="2520181"/>
              <a:ext cx="928688" cy="682625"/>
            </a:xfrm>
            <a:custGeom>
              <a:avLst/>
              <a:gdLst>
                <a:gd name="T0" fmla="*/ 2147483647 w 590"/>
                <a:gd name="T1" fmla="*/ 0 h 439"/>
                <a:gd name="T2" fmla="*/ 2147483647 w 590"/>
                <a:gd name="T3" fmla="*/ 2147483647 h 439"/>
                <a:gd name="T4" fmla="*/ 0 w 590"/>
                <a:gd name="T5" fmla="*/ 2147483647 h 439"/>
                <a:gd name="T6" fmla="*/ 2147483647 w 590"/>
                <a:gd name="T7" fmla="*/ 2147483647 h 439"/>
                <a:gd name="T8" fmla="*/ 2147483647 w 590"/>
                <a:gd name="T9" fmla="*/ 2147483647 h 439"/>
                <a:gd name="T10" fmla="*/ 2147483647 w 590"/>
                <a:gd name="T11" fmla="*/ 2147483647 h 439"/>
                <a:gd name="T12" fmla="*/ 2147483647 w 590"/>
                <a:gd name="T13" fmla="*/ 2147483647 h 439"/>
                <a:gd name="T14" fmla="*/ 2147483647 w 590"/>
                <a:gd name="T15" fmla="*/ 2147483647 h 439"/>
                <a:gd name="T16" fmla="*/ 2147483647 w 590"/>
                <a:gd name="T17" fmla="*/ 0 h 4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0"/>
                <a:gd name="T28" fmla="*/ 0 h 439"/>
                <a:gd name="T29" fmla="*/ 590 w 590"/>
                <a:gd name="T30" fmla="*/ 439 h 4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0" h="439">
                  <a:moveTo>
                    <a:pt x="49" y="0"/>
                  </a:moveTo>
                  <a:lnTo>
                    <a:pt x="19" y="263"/>
                  </a:lnTo>
                  <a:lnTo>
                    <a:pt x="0" y="415"/>
                  </a:lnTo>
                  <a:lnTo>
                    <a:pt x="295" y="430"/>
                  </a:lnTo>
                  <a:lnTo>
                    <a:pt x="577" y="439"/>
                  </a:lnTo>
                  <a:lnTo>
                    <a:pt x="586" y="234"/>
                  </a:lnTo>
                  <a:lnTo>
                    <a:pt x="590" y="32"/>
                  </a:lnTo>
                  <a:lnTo>
                    <a:pt x="429" y="29"/>
                  </a:lnTo>
                  <a:lnTo>
                    <a:pt x="49" y="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50" name="Shape - California"/>
            <p:cNvSpPr>
              <a:spLocks noChangeAspect="1"/>
            </p:cNvSpPr>
            <p:nvPr/>
          </p:nvSpPr>
          <p:spPr bwMode="auto">
            <a:xfrm>
              <a:off x="1181098" y="2042343"/>
              <a:ext cx="1098551" cy="1673225"/>
            </a:xfrm>
            <a:custGeom>
              <a:avLst/>
              <a:gdLst>
                <a:gd name="T0" fmla="*/ 2147483647 w 697"/>
                <a:gd name="T1" fmla="*/ 0 h 1077"/>
                <a:gd name="T2" fmla="*/ 2147483647 w 697"/>
                <a:gd name="T3" fmla="*/ 2147483647 h 1077"/>
                <a:gd name="T4" fmla="*/ 2147483647 w 697"/>
                <a:gd name="T5" fmla="*/ 2147483647 h 1077"/>
                <a:gd name="T6" fmla="*/ 2147483647 w 697"/>
                <a:gd name="T7" fmla="*/ 2147483647 h 1077"/>
                <a:gd name="T8" fmla="*/ 2147483647 w 697"/>
                <a:gd name="T9" fmla="*/ 2147483647 h 1077"/>
                <a:gd name="T10" fmla="*/ 2147483647 w 697"/>
                <a:gd name="T11" fmla="*/ 2147483647 h 1077"/>
                <a:gd name="T12" fmla="*/ 2147483647 w 697"/>
                <a:gd name="T13" fmla="*/ 2147483647 h 1077"/>
                <a:gd name="T14" fmla="*/ 2147483647 w 697"/>
                <a:gd name="T15" fmla="*/ 2147483647 h 1077"/>
                <a:gd name="T16" fmla="*/ 2147483647 w 697"/>
                <a:gd name="T17" fmla="*/ 2147483647 h 1077"/>
                <a:gd name="T18" fmla="*/ 2147483647 w 697"/>
                <a:gd name="T19" fmla="*/ 2147483647 h 1077"/>
                <a:gd name="T20" fmla="*/ 2147483647 w 697"/>
                <a:gd name="T21" fmla="*/ 2147483647 h 1077"/>
                <a:gd name="T22" fmla="*/ 2147483647 w 697"/>
                <a:gd name="T23" fmla="*/ 2147483647 h 1077"/>
                <a:gd name="T24" fmla="*/ 2147483647 w 697"/>
                <a:gd name="T25" fmla="*/ 2147483647 h 1077"/>
                <a:gd name="T26" fmla="*/ 2147483647 w 697"/>
                <a:gd name="T27" fmla="*/ 2147483647 h 1077"/>
                <a:gd name="T28" fmla="*/ 2147483647 w 697"/>
                <a:gd name="T29" fmla="*/ 2147483647 h 1077"/>
                <a:gd name="T30" fmla="*/ 2147483647 w 697"/>
                <a:gd name="T31" fmla="*/ 2147483647 h 1077"/>
                <a:gd name="T32" fmla="*/ 2147483647 w 697"/>
                <a:gd name="T33" fmla="*/ 2147483647 h 1077"/>
                <a:gd name="T34" fmla="*/ 2147483647 w 697"/>
                <a:gd name="T35" fmla="*/ 2147483647 h 1077"/>
                <a:gd name="T36" fmla="*/ 2147483647 w 697"/>
                <a:gd name="T37" fmla="*/ 2147483647 h 1077"/>
                <a:gd name="T38" fmla="*/ 2147483647 w 697"/>
                <a:gd name="T39" fmla="*/ 2147483647 h 1077"/>
                <a:gd name="T40" fmla="*/ 2147483647 w 697"/>
                <a:gd name="T41" fmla="*/ 2147483647 h 1077"/>
                <a:gd name="T42" fmla="*/ 2147483647 w 697"/>
                <a:gd name="T43" fmla="*/ 2147483647 h 1077"/>
                <a:gd name="T44" fmla="*/ 2147483647 w 697"/>
                <a:gd name="T45" fmla="*/ 2147483647 h 1077"/>
                <a:gd name="T46" fmla="*/ 2147483647 w 697"/>
                <a:gd name="T47" fmla="*/ 2147483647 h 1077"/>
                <a:gd name="T48" fmla="*/ 2147483647 w 697"/>
                <a:gd name="T49" fmla="*/ 2147483647 h 1077"/>
                <a:gd name="T50" fmla="*/ 2147483647 w 697"/>
                <a:gd name="T51" fmla="*/ 2147483647 h 1077"/>
                <a:gd name="T52" fmla="*/ 2147483647 w 697"/>
                <a:gd name="T53" fmla="*/ 2147483647 h 1077"/>
                <a:gd name="T54" fmla="*/ 2147483647 w 697"/>
                <a:gd name="T55" fmla="*/ 2147483647 h 1077"/>
                <a:gd name="T56" fmla="*/ 2147483647 w 697"/>
                <a:gd name="T57" fmla="*/ 2147483647 h 1077"/>
                <a:gd name="T58" fmla="*/ 2147483647 w 697"/>
                <a:gd name="T59" fmla="*/ 2147483647 h 1077"/>
                <a:gd name="T60" fmla="*/ 2147483647 w 697"/>
                <a:gd name="T61" fmla="*/ 2147483647 h 1077"/>
                <a:gd name="T62" fmla="*/ 2147483647 w 697"/>
                <a:gd name="T63" fmla="*/ 2147483647 h 1077"/>
                <a:gd name="T64" fmla="*/ 2147483647 w 697"/>
                <a:gd name="T65" fmla="*/ 2147483647 h 1077"/>
                <a:gd name="T66" fmla="*/ 2147483647 w 697"/>
                <a:gd name="T67" fmla="*/ 2147483647 h 1077"/>
                <a:gd name="T68" fmla="*/ 2147483647 w 697"/>
                <a:gd name="T69" fmla="*/ 2147483647 h 1077"/>
                <a:gd name="T70" fmla="*/ 2147483647 w 697"/>
                <a:gd name="T71" fmla="*/ 2147483647 h 1077"/>
                <a:gd name="T72" fmla="*/ 2147483647 w 697"/>
                <a:gd name="T73" fmla="*/ 2147483647 h 1077"/>
                <a:gd name="T74" fmla="*/ 2147483647 w 697"/>
                <a:gd name="T75" fmla="*/ 2147483647 h 1077"/>
                <a:gd name="T76" fmla="*/ 2147483647 w 697"/>
                <a:gd name="T77" fmla="*/ 2147483647 h 1077"/>
                <a:gd name="T78" fmla="*/ 2147483647 w 697"/>
                <a:gd name="T79" fmla="*/ 2147483647 h 1077"/>
                <a:gd name="T80" fmla="*/ 2147483647 w 697"/>
                <a:gd name="T81" fmla="*/ 2147483647 h 1077"/>
                <a:gd name="T82" fmla="*/ 2147483647 w 697"/>
                <a:gd name="T83" fmla="*/ 2147483647 h 1077"/>
                <a:gd name="T84" fmla="*/ 2147483647 w 697"/>
                <a:gd name="T85" fmla="*/ 2147483647 h 1077"/>
                <a:gd name="T86" fmla="*/ 0 w 697"/>
                <a:gd name="T87" fmla="*/ 2147483647 h 1077"/>
                <a:gd name="T88" fmla="*/ 2147483647 w 697"/>
                <a:gd name="T89" fmla="*/ 2147483647 h 1077"/>
                <a:gd name="T90" fmla="*/ 2147483647 w 697"/>
                <a:gd name="T91" fmla="*/ 2147483647 h 1077"/>
                <a:gd name="T92" fmla="*/ 2147483647 w 697"/>
                <a:gd name="T93" fmla="*/ 2147483647 h 1077"/>
                <a:gd name="T94" fmla="*/ 2147483647 w 697"/>
                <a:gd name="T95" fmla="*/ 0 h 10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7"/>
                <a:gd name="T145" fmla="*/ 0 h 1077"/>
                <a:gd name="T146" fmla="*/ 697 w 697"/>
                <a:gd name="T147" fmla="*/ 1077 h 10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7" h="1077">
                  <a:moveTo>
                    <a:pt x="53" y="0"/>
                  </a:moveTo>
                  <a:lnTo>
                    <a:pt x="374" y="64"/>
                  </a:lnTo>
                  <a:lnTo>
                    <a:pt x="304" y="381"/>
                  </a:lnTo>
                  <a:lnTo>
                    <a:pt x="664" y="864"/>
                  </a:lnTo>
                  <a:lnTo>
                    <a:pt x="697" y="925"/>
                  </a:lnTo>
                  <a:lnTo>
                    <a:pt x="663" y="955"/>
                  </a:lnTo>
                  <a:lnTo>
                    <a:pt x="641" y="1009"/>
                  </a:lnTo>
                  <a:lnTo>
                    <a:pt x="620" y="1040"/>
                  </a:lnTo>
                  <a:lnTo>
                    <a:pt x="642" y="1068"/>
                  </a:lnTo>
                  <a:lnTo>
                    <a:pt x="605" y="1077"/>
                  </a:lnTo>
                  <a:lnTo>
                    <a:pt x="393" y="1070"/>
                  </a:lnTo>
                  <a:lnTo>
                    <a:pt x="380" y="1007"/>
                  </a:lnTo>
                  <a:lnTo>
                    <a:pt x="343" y="961"/>
                  </a:lnTo>
                  <a:lnTo>
                    <a:pt x="316" y="944"/>
                  </a:lnTo>
                  <a:lnTo>
                    <a:pt x="308" y="912"/>
                  </a:lnTo>
                  <a:lnTo>
                    <a:pt x="286" y="894"/>
                  </a:lnTo>
                  <a:lnTo>
                    <a:pt x="263" y="871"/>
                  </a:lnTo>
                  <a:lnTo>
                    <a:pt x="256" y="846"/>
                  </a:lnTo>
                  <a:lnTo>
                    <a:pt x="235" y="830"/>
                  </a:lnTo>
                  <a:lnTo>
                    <a:pt x="202" y="839"/>
                  </a:lnTo>
                  <a:lnTo>
                    <a:pt x="165" y="825"/>
                  </a:lnTo>
                  <a:lnTo>
                    <a:pt x="165" y="812"/>
                  </a:lnTo>
                  <a:lnTo>
                    <a:pt x="164" y="782"/>
                  </a:lnTo>
                  <a:lnTo>
                    <a:pt x="149" y="749"/>
                  </a:lnTo>
                  <a:lnTo>
                    <a:pt x="147" y="722"/>
                  </a:lnTo>
                  <a:lnTo>
                    <a:pt x="131" y="699"/>
                  </a:lnTo>
                  <a:lnTo>
                    <a:pt x="135" y="676"/>
                  </a:lnTo>
                  <a:lnTo>
                    <a:pt x="89" y="621"/>
                  </a:lnTo>
                  <a:lnTo>
                    <a:pt x="89" y="590"/>
                  </a:lnTo>
                  <a:lnTo>
                    <a:pt x="113" y="578"/>
                  </a:lnTo>
                  <a:lnTo>
                    <a:pt x="113" y="559"/>
                  </a:lnTo>
                  <a:lnTo>
                    <a:pt x="89" y="553"/>
                  </a:lnTo>
                  <a:lnTo>
                    <a:pt x="79" y="523"/>
                  </a:lnTo>
                  <a:lnTo>
                    <a:pt x="67" y="471"/>
                  </a:lnTo>
                  <a:lnTo>
                    <a:pt x="101" y="499"/>
                  </a:lnTo>
                  <a:lnTo>
                    <a:pt x="88" y="462"/>
                  </a:lnTo>
                  <a:lnTo>
                    <a:pt x="113" y="462"/>
                  </a:lnTo>
                  <a:lnTo>
                    <a:pt x="113" y="435"/>
                  </a:lnTo>
                  <a:lnTo>
                    <a:pt x="88" y="417"/>
                  </a:lnTo>
                  <a:lnTo>
                    <a:pt x="76" y="442"/>
                  </a:lnTo>
                  <a:lnTo>
                    <a:pt x="53" y="433"/>
                  </a:lnTo>
                  <a:lnTo>
                    <a:pt x="9" y="313"/>
                  </a:lnTo>
                  <a:lnTo>
                    <a:pt x="21" y="226"/>
                  </a:lnTo>
                  <a:lnTo>
                    <a:pt x="0" y="177"/>
                  </a:lnTo>
                  <a:lnTo>
                    <a:pt x="10" y="140"/>
                  </a:lnTo>
                  <a:lnTo>
                    <a:pt x="32" y="132"/>
                  </a:lnTo>
                  <a:lnTo>
                    <a:pt x="53" y="73"/>
                  </a:lnTo>
                  <a:lnTo>
                    <a:pt x="53" y="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51" name="Shape - Arkansas"/>
            <p:cNvSpPr>
              <a:spLocks noChangeAspect="1"/>
            </p:cNvSpPr>
            <p:nvPr/>
          </p:nvSpPr>
          <p:spPr bwMode="auto">
            <a:xfrm>
              <a:off x="4854574" y="3218680"/>
              <a:ext cx="633413" cy="582612"/>
            </a:xfrm>
            <a:custGeom>
              <a:avLst/>
              <a:gdLst>
                <a:gd name="T0" fmla="*/ 0 w 401"/>
                <a:gd name="T1" fmla="*/ 34 h 374"/>
                <a:gd name="T2" fmla="*/ 158 w 401"/>
                <a:gd name="T3" fmla="*/ 15 h 374"/>
                <a:gd name="T4" fmla="*/ 353 w 401"/>
                <a:gd name="T5" fmla="*/ 0 h 374"/>
                <a:gd name="T6" fmla="*/ 343 w 401"/>
                <a:gd name="T7" fmla="*/ 49 h 374"/>
                <a:gd name="T8" fmla="*/ 386 w 401"/>
                <a:gd name="T9" fmla="*/ 38 h 374"/>
                <a:gd name="T10" fmla="*/ 401 w 401"/>
                <a:gd name="T11" fmla="*/ 71 h 374"/>
                <a:gd name="T12" fmla="*/ 356 w 401"/>
                <a:gd name="T13" fmla="*/ 101 h 374"/>
                <a:gd name="T14" fmla="*/ 367 w 401"/>
                <a:gd name="T15" fmla="*/ 153 h 374"/>
                <a:gd name="T16" fmla="*/ 321 w 401"/>
                <a:gd name="T17" fmla="*/ 240 h 374"/>
                <a:gd name="T18" fmla="*/ 286 w 401"/>
                <a:gd name="T19" fmla="*/ 293 h 374"/>
                <a:gd name="T20" fmla="*/ 306 w 401"/>
                <a:gd name="T21" fmla="*/ 362 h 374"/>
                <a:gd name="T22" fmla="*/ 58 w 401"/>
                <a:gd name="T23" fmla="*/ 374 h 374"/>
                <a:gd name="T24" fmla="*/ 57 w 401"/>
                <a:gd name="T25" fmla="*/ 332 h 374"/>
                <a:gd name="T26" fmla="*/ 8 w 401"/>
                <a:gd name="T27" fmla="*/ 323 h 374"/>
                <a:gd name="T28" fmla="*/ 8 w 401"/>
                <a:gd name="T29" fmla="*/ 101 h 374"/>
                <a:gd name="T30" fmla="*/ 0 w 401"/>
                <a:gd name="T31" fmla="*/ 34 h 3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374"/>
                <a:gd name="T50" fmla="*/ 401 w 401"/>
                <a:gd name="T51" fmla="*/ 374 h 3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374">
                  <a:moveTo>
                    <a:pt x="0" y="34"/>
                  </a:moveTo>
                  <a:lnTo>
                    <a:pt x="158" y="15"/>
                  </a:lnTo>
                  <a:lnTo>
                    <a:pt x="353" y="0"/>
                  </a:lnTo>
                  <a:lnTo>
                    <a:pt x="343" y="49"/>
                  </a:lnTo>
                  <a:lnTo>
                    <a:pt x="386" y="38"/>
                  </a:lnTo>
                  <a:lnTo>
                    <a:pt x="401" y="71"/>
                  </a:lnTo>
                  <a:lnTo>
                    <a:pt x="356" y="101"/>
                  </a:lnTo>
                  <a:lnTo>
                    <a:pt x="367" y="153"/>
                  </a:lnTo>
                  <a:lnTo>
                    <a:pt x="321" y="240"/>
                  </a:lnTo>
                  <a:lnTo>
                    <a:pt x="286" y="293"/>
                  </a:lnTo>
                  <a:lnTo>
                    <a:pt x="306" y="362"/>
                  </a:lnTo>
                  <a:lnTo>
                    <a:pt x="58" y="374"/>
                  </a:lnTo>
                  <a:lnTo>
                    <a:pt x="57" y="332"/>
                  </a:lnTo>
                  <a:lnTo>
                    <a:pt x="8" y="323"/>
                  </a:lnTo>
                  <a:lnTo>
                    <a:pt x="8" y="101"/>
                  </a:lnTo>
                  <a:lnTo>
                    <a:pt x="0" y="34"/>
                  </a:lnTo>
                  <a:close/>
                </a:path>
              </a:pathLst>
            </a:custGeom>
            <a:solidFill>
              <a:schemeClr val="accent2"/>
            </a:solidFill>
            <a:ln w="19050">
              <a:solidFill>
                <a:schemeClr val="tx1"/>
              </a:solidFill>
              <a:prstDash val="solid"/>
              <a:round/>
              <a:headEnd/>
              <a:tailEnd/>
            </a:ln>
          </p:spPr>
          <p:txBody>
            <a:bodyPr/>
            <a:lstStyle/>
            <a:p>
              <a:pPr>
                <a:defRPr/>
              </a:pPr>
              <a:endParaRPr lang="en-US" sz="1200" b="1">
                <a:latin typeface="+mj-lt"/>
              </a:endParaRPr>
            </a:p>
          </p:txBody>
        </p:sp>
        <p:sp>
          <p:nvSpPr>
            <p:cNvPr id="52" name="Shape - Arizona"/>
            <p:cNvSpPr>
              <a:spLocks noChangeAspect="1"/>
            </p:cNvSpPr>
            <p:nvPr/>
          </p:nvSpPr>
          <p:spPr bwMode="auto">
            <a:xfrm>
              <a:off x="2133598" y="3093267"/>
              <a:ext cx="844551" cy="927100"/>
            </a:xfrm>
            <a:custGeom>
              <a:avLst/>
              <a:gdLst>
                <a:gd name="T0" fmla="*/ 2147483647 w 536"/>
                <a:gd name="T1" fmla="*/ 0 h 595"/>
                <a:gd name="T2" fmla="*/ 2147483647 w 536"/>
                <a:gd name="T3" fmla="*/ 2147483647 h 595"/>
                <a:gd name="T4" fmla="*/ 2147483647 w 536"/>
                <a:gd name="T5" fmla="*/ 2147483647 h 595"/>
                <a:gd name="T6" fmla="*/ 2147483647 w 536"/>
                <a:gd name="T7" fmla="*/ 2147483647 h 595"/>
                <a:gd name="T8" fmla="*/ 2147483647 w 536"/>
                <a:gd name="T9" fmla="*/ 2147483647 h 595"/>
                <a:gd name="T10" fmla="*/ 2147483647 w 536"/>
                <a:gd name="T11" fmla="*/ 2147483647 h 595"/>
                <a:gd name="T12" fmla="*/ 2147483647 w 536"/>
                <a:gd name="T13" fmla="*/ 2147483647 h 595"/>
                <a:gd name="T14" fmla="*/ 2147483647 w 536"/>
                <a:gd name="T15" fmla="*/ 2147483647 h 595"/>
                <a:gd name="T16" fmla="*/ 2147483647 w 536"/>
                <a:gd name="T17" fmla="*/ 2147483647 h 595"/>
                <a:gd name="T18" fmla="*/ 2147483647 w 536"/>
                <a:gd name="T19" fmla="*/ 2147483647 h 595"/>
                <a:gd name="T20" fmla="*/ 2147483647 w 536"/>
                <a:gd name="T21" fmla="*/ 2147483647 h 595"/>
                <a:gd name="T22" fmla="*/ 0 w 536"/>
                <a:gd name="T23" fmla="*/ 2147483647 h 595"/>
                <a:gd name="T24" fmla="*/ 2147483647 w 536"/>
                <a:gd name="T25" fmla="*/ 2147483647 h 595"/>
                <a:gd name="T26" fmla="*/ 2147483647 w 536"/>
                <a:gd name="T27" fmla="*/ 2147483647 h 595"/>
                <a:gd name="T28" fmla="*/ 2147483647 w 536"/>
                <a:gd name="T29" fmla="*/ 2147483647 h 595"/>
                <a:gd name="T30" fmla="*/ 2147483647 w 536"/>
                <a:gd name="T31" fmla="*/ 0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6"/>
                <a:gd name="T49" fmla="*/ 0 h 595"/>
                <a:gd name="T50" fmla="*/ 536 w 53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6" h="595">
                  <a:moveTo>
                    <a:pt x="136" y="0"/>
                  </a:moveTo>
                  <a:lnTo>
                    <a:pt x="126" y="78"/>
                  </a:lnTo>
                  <a:lnTo>
                    <a:pt x="79" y="69"/>
                  </a:lnTo>
                  <a:lnTo>
                    <a:pt x="82" y="169"/>
                  </a:lnTo>
                  <a:lnTo>
                    <a:pt x="60" y="188"/>
                  </a:lnTo>
                  <a:lnTo>
                    <a:pt x="93" y="249"/>
                  </a:lnTo>
                  <a:lnTo>
                    <a:pt x="60" y="276"/>
                  </a:lnTo>
                  <a:lnTo>
                    <a:pt x="42" y="321"/>
                  </a:lnTo>
                  <a:lnTo>
                    <a:pt x="17" y="364"/>
                  </a:lnTo>
                  <a:lnTo>
                    <a:pt x="35" y="389"/>
                  </a:lnTo>
                  <a:lnTo>
                    <a:pt x="3" y="400"/>
                  </a:lnTo>
                  <a:lnTo>
                    <a:pt x="0" y="440"/>
                  </a:lnTo>
                  <a:lnTo>
                    <a:pt x="301" y="592"/>
                  </a:lnTo>
                  <a:lnTo>
                    <a:pt x="471" y="595"/>
                  </a:lnTo>
                  <a:lnTo>
                    <a:pt x="536" y="46"/>
                  </a:lnTo>
                  <a:lnTo>
                    <a:pt x="136" y="0"/>
                  </a:lnTo>
                  <a:close/>
                </a:path>
              </a:pathLst>
            </a:custGeom>
            <a:solidFill>
              <a:schemeClr val="accent2"/>
            </a:solidFill>
            <a:ln w="19050">
              <a:solidFill>
                <a:schemeClr val="tx1"/>
              </a:solidFill>
              <a:prstDash val="solid"/>
              <a:round/>
              <a:headEnd/>
              <a:tailEnd/>
            </a:ln>
          </p:spPr>
          <p:txBody>
            <a:bodyPr/>
            <a:lstStyle/>
            <a:p>
              <a:endParaRPr lang="en-US" sz="1200" b="1">
                <a:latin typeface="+mj-lt"/>
              </a:endParaRPr>
            </a:p>
          </p:txBody>
        </p:sp>
        <p:sp>
          <p:nvSpPr>
            <p:cNvPr id="53" name="Shape - Alaska"/>
            <p:cNvSpPr>
              <a:spLocks noChangeAspect="1"/>
            </p:cNvSpPr>
            <p:nvPr/>
          </p:nvSpPr>
          <p:spPr bwMode="auto">
            <a:xfrm>
              <a:off x="749301" y="3593331"/>
              <a:ext cx="1617663" cy="1576388"/>
            </a:xfrm>
            <a:custGeom>
              <a:avLst/>
              <a:gdLst>
                <a:gd name="T0" fmla="*/ 2147483647 w 1572"/>
                <a:gd name="T1" fmla="*/ 2147483647 h 1533"/>
                <a:gd name="T2" fmla="*/ 2147483647 w 1572"/>
                <a:gd name="T3" fmla="*/ 0 h 1533"/>
                <a:gd name="T4" fmla="*/ 2147483647 w 1572"/>
                <a:gd name="T5" fmla="*/ 2147483647 h 1533"/>
                <a:gd name="T6" fmla="*/ 2147483647 w 1572"/>
                <a:gd name="T7" fmla="*/ 2147483647 h 1533"/>
                <a:gd name="T8" fmla="*/ 2147483647 w 1572"/>
                <a:gd name="T9" fmla="*/ 2147483647 h 1533"/>
                <a:gd name="T10" fmla="*/ 2147483647 w 1572"/>
                <a:gd name="T11" fmla="*/ 2147483647 h 1533"/>
                <a:gd name="T12" fmla="*/ 2147483647 w 1572"/>
                <a:gd name="T13" fmla="*/ 2147483647 h 1533"/>
                <a:gd name="T14" fmla="*/ 2147483647 w 1572"/>
                <a:gd name="T15" fmla="*/ 2147483647 h 1533"/>
                <a:gd name="T16" fmla="*/ 2147483647 w 1572"/>
                <a:gd name="T17" fmla="*/ 2147483647 h 1533"/>
                <a:gd name="T18" fmla="*/ 2147483647 w 1572"/>
                <a:gd name="T19" fmla="*/ 2147483647 h 1533"/>
                <a:gd name="T20" fmla="*/ 2147483647 w 1572"/>
                <a:gd name="T21" fmla="*/ 2147483647 h 1533"/>
                <a:gd name="T22" fmla="*/ 2147483647 w 1572"/>
                <a:gd name="T23" fmla="*/ 2147483647 h 1533"/>
                <a:gd name="T24" fmla="*/ 2147483647 w 1572"/>
                <a:gd name="T25" fmla="*/ 2147483647 h 1533"/>
                <a:gd name="T26" fmla="*/ 2147483647 w 1572"/>
                <a:gd name="T27" fmla="*/ 2147483647 h 1533"/>
                <a:gd name="T28" fmla="*/ 2147483647 w 1572"/>
                <a:gd name="T29" fmla="*/ 2147483647 h 1533"/>
                <a:gd name="T30" fmla="*/ 2147483647 w 1572"/>
                <a:gd name="T31" fmla="*/ 2147483647 h 1533"/>
                <a:gd name="T32" fmla="*/ 2147483647 w 1572"/>
                <a:gd name="T33" fmla="*/ 2147483647 h 1533"/>
                <a:gd name="T34" fmla="*/ 2147483647 w 1572"/>
                <a:gd name="T35" fmla="*/ 2147483647 h 1533"/>
                <a:gd name="T36" fmla="*/ 2147483647 w 1572"/>
                <a:gd name="T37" fmla="*/ 2147483647 h 1533"/>
                <a:gd name="T38" fmla="*/ 2147483647 w 1572"/>
                <a:gd name="T39" fmla="*/ 2147483647 h 1533"/>
                <a:gd name="T40" fmla="*/ 2147483647 w 1572"/>
                <a:gd name="T41" fmla="*/ 2147483647 h 1533"/>
                <a:gd name="T42" fmla="*/ 2147483647 w 1572"/>
                <a:gd name="T43" fmla="*/ 2147483647 h 1533"/>
                <a:gd name="T44" fmla="*/ 0 w 1572"/>
                <a:gd name="T45" fmla="*/ 2147483647 h 1533"/>
                <a:gd name="T46" fmla="*/ 2147483647 w 1572"/>
                <a:gd name="T47" fmla="*/ 2147483647 h 1533"/>
                <a:gd name="T48" fmla="*/ 2147483647 w 1572"/>
                <a:gd name="T49" fmla="*/ 2147483647 h 1533"/>
                <a:gd name="T50" fmla="*/ 2147483647 w 1572"/>
                <a:gd name="T51" fmla="*/ 2147483647 h 1533"/>
                <a:gd name="T52" fmla="*/ 2147483647 w 1572"/>
                <a:gd name="T53" fmla="*/ 2147483647 h 1533"/>
                <a:gd name="T54" fmla="*/ 2147483647 w 1572"/>
                <a:gd name="T55" fmla="*/ 2147483647 h 1533"/>
                <a:gd name="T56" fmla="*/ 2147483647 w 1572"/>
                <a:gd name="T57" fmla="*/ 2147483647 h 1533"/>
                <a:gd name="T58" fmla="*/ 2147483647 w 1572"/>
                <a:gd name="T59" fmla="*/ 2147483647 h 1533"/>
                <a:gd name="T60" fmla="*/ 2147483647 w 1572"/>
                <a:gd name="T61" fmla="*/ 2147483647 h 1533"/>
                <a:gd name="T62" fmla="*/ 2147483647 w 1572"/>
                <a:gd name="T63" fmla="*/ 2147483647 h 1533"/>
                <a:gd name="T64" fmla="*/ 2147483647 w 1572"/>
                <a:gd name="T65" fmla="*/ 2147483647 h 1533"/>
                <a:gd name="T66" fmla="*/ 2147483647 w 1572"/>
                <a:gd name="T67" fmla="*/ 2147483647 h 1533"/>
                <a:gd name="T68" fmla="*/ 2147483647 w 1572"/>
                <a:gd name="T69" fmla="*/ 2147483647 h 1533"/>
                <a:gd name="T70" fmla="*/ 2147483647 w 1572"/>
                <a:gd name="T71" fmla="*/ 2147483647 h 1533"/>
                <a:gd name="T72" fmla="*/ 2147483647 w 1572"/>
                <a:gd name="T73" fmla="*/ 2147483647 h 1533"/>
                <a:gd name="T74" fmla="*/ 2147483647 w 1572"/>
                <a:gd name="T75" fmla="*/ 2147483647 h 1533"/>
                <a:gd name="T76" fmla="*/ 2147483647 w 1572"/>
                <a:gd name="T77" fmla="*/ 2147483647 h 1533"/>
                <a:gd name="T78" fmla="*/ 2147483647 w 1572"/>
                <a:gd name="T79" fmla="*/ 2147483647 h 1533"/>
                <a:gd name="T80" fmla="*/ 2147483647 w 1572"/>
                <a:gd name="T81" fmla="*/ 2147483647 h 1533"/>
                <a:gd name="T82" fmla="*/ 2147483647 w 1572"/>
                <a:gd name="T83" fmla="*/ 2147483647 h 15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72"/>
                <a:gd name="T127" fmla="*/ 0 h 1533"/>
                <a:gd name="T128" fmla="*/ 1572 w 1572"/>
                <a:gd name="T129" fmla="*/ 1533 h 15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72" h="1533">
                  <a:moveTo>
                    <a:pt x="251" y="228"/>
                  </a:moveTo>
                  <a:lnTo>
                    <a:pt x="567" y="0"/>
                  </a:lnTo>
                  <a:lnTo>
                    <a:pt x="717" y="40"/>
                  </a:lnTo>
                  <a:lnTo>
                    <a:pt x="790" y="113"/>
                  </a:lnTo>
                  <a:lnTo>
                    <a:pt x="1087" y="142"/>
                  </a:lnTo>
                  <a:lnTo>
                    <a:pt x="1096" y="900"/>
                  </a:lnTo>
                  <a:lnTo>
                    <a:pt x="1193" y="922"/>
                  </a:lnTo>
                  <a:lnTo>
                    <a:pt x="1238" y="1013"/>
                  </a:lnTo>
                  <a:lnTo>
                    <a:pt x="1306" y="982"/>
                  </a:lnTo>
                  <a:lnTo>
                    <a:pt x="1449" y="1188"/>
                  </a:lnTo>
                  <a:lnTo>
                    <a:pt x="1572" y="1283"/>
                  </a:lnTo>
                  <a:lnTo>
                    <a:pt x="1567" y="1365"/>
                  </a:lnTo>
                  <a:lnTo>
                    <a:pt x="1412" y="1375"/>
                  </a:lnTo>
                  <a:lnTo>
                    <a:pt x="1344" y="1124"/>
                  </a:lnTo>
                  <a:lnTo>
                    <a:pt x="855" y="876"/>
                  </a:lnTo>
                  <a:lnTo>
                    <a:pt x="868" y="954"/>
                  </a:lnTo>
                  <a:lnTo>
                    <a:pt x="758" y="1055"/>
                  </a:lnTo>
                  <a:lnTo>
                    <a:pt x="740" y="1018"/>
                  </a:lnTo>
                  <a:lnTo>
                    <a:pt x="709" y="1018"/>
                  </a:lnTo>
                  <a:lnTo>
                    <a:pt x="621" y="1228"/>
                  </a:lnTo>
                  <a:lnTo>
                    <a:pt x="348" y="1435"/>
                  </a:lnTo>
                  <a:lnTo>
                    <a:pt x="78" y="1533"/>
                  </a:lnTo>
                  <a:lnTo>
                    <a:pt x="0" y="1520"/>
                  </a:lnTo>
                  <a:lnTo>
                    <a:pt x="310" y="1343"/>
                  </a:lnTo>
                  <a:lnTo>
                    <a:pt x="348" y="1343"/>
                  </a:lnTo>
                  <a:lnTo>
                    <a:pt x="461" y="1206"/>
                  </a:lnTo>
                  <a:lnTo>
                    <a:pt x="512" y="1201"/>
                  </a:lnTo>
                  <a:lnTo>
                    <a:pt x="589" y="1097"/>
                  </a:lnTo>
                  <a:lnTo>
                    <a:pt x="562" y="1051"/>
                  </a:lnTo>
                  <a:lnTo>
                    <a:pt x="397" y="1073"/>
                  </a:lnTo>
                  <a:lnTo>
                    <a:pt x="284" y="812"/>
                  </a:lnTo>
                  <a:lnTo>
                    <a:pt x="348" y="694"/>
                  </a:lnTo>
                  <a:lnTo>
                    <a:pt x="452" y="653"/>
                  </a:lnTo>
                  <a:lnTo>
                    <a:pt x="415" y="548"/>
                  </a:lnTo>
                  <a:lnTo>
                    <a:pt x="306" y="598"/>
                  </a:lnTo>
                  <a:lnTo>
                    <a:pt x="224" y="447"/>
                  </a:lnTo>
                  <a:lnTo>
                    <a:pt x="315" y="411"/>
                  </a:lnTo>
                  <a:lnTo>
                    <a:pt x="397" y="452"/>
                  </a:lnTo>
                  <a:lnTo>
                    <a:pt x="434" y="429"/>
                  </a:lnTo>
                  <a:lnTo>
                    <a:pt x="366" y="301"/>
                  </a:lnTo>
                  <a:lnTo>
                    <a:pt x="246" y="292"/>
                  </a:lnTo>
                  <a:lnTo>
                    <a:pt x="251" y="228"/>
                  </a:lnTo>
                  <a:close/>
                </a:path>
              </a:pathLst>
            </a:custGeom>
            <a:solidFill>
              <a:schemeClr val="tx2"/>
            </a:solidFill>
            <a:ln w="19050">
              <a:solidFill>
                <a:schemeClr val="tx1"/>
              </a:solidFill>
              <a:prstDash val="solid"/>
              <a:round/>
              <a:headEnd/>
              <a:tailEnd/>
            </a:ln>
          </p:spPr>
          <p:txBody>
            <a:bodyPr/>
            <a:lstStyle/>
            <a:p>
              <a:endParaRPr lang="en-US" b="1">
                <a:latin typeface="+mj-lt"/>
              </a:endParaRPr>
            </a:p>
          </p:txBody>
        </p:sp>
        <p:sp>
          <p:nvSpPr>
            <p:cNvPr id="54" name="Shape - Alabama"/>
            <p:cNvSpPr>
              <a:spLocks noChangeAspect="1"/>
            </p:cNvSpPr>
            <p:nvPr/>
          </p:nvSpPr>
          <p:spPr bwMode="auto">
            <a:xfrm>
              <a:off x="5732462" y="3383781"/>
              <a:ext cx="509587" cy="785812"/>
            </a:xfrm>
            <a:custGeom>
              <a:avLst/>
              <a:gdLst>
                <a:gd name="T0" fmla="*/ 0 w 323"/>
                <a:gd name="T1" fmla="*/ 2147483647 h 504"/>
                <a:gd name="T2" fmla="*/ 2147483647 w 323"/>
                <a:gd name="T3" fmla="*/ 0 h 504"/>
                <a:gd name="T4" fmla="*/ 2147483647 w 323"/>
                <a:gd name="T5" fmla="*/ 2147483647 h 504"/>
                <a:gd name="T6" fmla="*/ 2147483647 w 323"/>
                <a:gd name="T7" fmla="*/ 2147483647 h 504"/>
                <a:gd name="T8" fmla="*/ 2147483647 w 323"/>
                <a:gd name="T9" fmla="*/ 2147483647 h 504"/>
                <a:gd name="T10" fmla="*/ 2147483647 w 323"/>
                <a:gd name="T11" fmla="*/ 2147483647 h 504"/>
                <a:gd name="T12" fmla="*/ 2147483647 w 323"/>
                <a:gd name="T13" fmla="*/ 2147483647 h 504"/>
                <a:gd name="T14" fmla="*/ 2147483647 w 323"/>
                <a:gd name="T15" fmla="*/ 2147483647 h 504"/>
                <a:gd name="T16" fmla="*/ 2147483647 w 323"/>
                <a:gd name="T17" fmla="*/ 2147483647 h 504"/>
                <a:gd name="T18" fmla="*/ 2147483647 w 323"/>
                <a:gd name="T19" fmla="*/ 2147483647 h 504"/>
                <a:gd name="T20" fmla="*/ 2147483647 w 323"/>
                <a:gd name="T21" fmla="*/ 2147483647 h 504"/>
                <a:gd name="T22" fmla="*/ 2147483647 w 323"/>
                <a:gd name="T23" fmla="*/ 2147483647 h 504"/>
                <a:gd name="T24" fmla="*/ 2147483647 w 323"/>
                <a:gd name="T25" fmla="*/ 2147483647 h 504"/>
                <a:gd name="T26" fmla="*/ 2147483647 w 323"/>
                <a:gd name="T27" fmla="*/ 2147483647 h 504"/>
                <a:gd name="T28" fmla="*/ 0 w 323"/>
                <a:gd name="T29" fmla="*/ 2147483647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3"/>
                <a:gd name="T46" fmla="*/ 0 h 504"/>
                <a:gd name="T47" fmla="*/ 323 w 323"/>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3" h="504">
                  <a:moveTo>
                    <a:pt x="0" y="25"/>
                  </a:moveTo>
                  <a:lnTo>
                    <a:pt x="210" y="0"/>
                  </a:lnTo>
                  <a:lnTo>
                    <a:pt x="277" y="232"/>
                  </a:lnTo>
                  <a:lnTo>
                    <a:pt x="323" y="270"/>
                  </a:lnTo>
                  <a:lnTo>
                    <a:pt x="286" y="338"/>
                  </a:lnTo>
                  <a:lnTo>
                    <a:pt x="322" y="404"/>
                  </a:lnTo>
                  <a:lnTo>
                    <a:pt x="107" y="428"/>
                  </a:lnTo>
                  <a:lnTo>
                    <a:pt x="116" y="484"/>
                  </a:lnTo>
                  <a:lnTo>
                    <a:pt x="85" y="504"/>
                  </a:lnTo>
                  <a:lnTo>
                    <a:pt x="59" y="432"/>
                  </a:lnTo>
                  <a:lnTo>
                    <a:pt x="44" y="490"/>
                  </a:lnTo>
                  <a:lnTo>
                    <a:pt x="18" y="484"/>
                  </a:lnTo>
                  <a:lnTo>
                    <a:pt x="9" y="426"/>
                  </a:lnTo>
                  <a:lnTo>
                    <a:pt x="1" y="375"/>
                  </a:lnTo>
                  <a:lnTo>
                    <a:pt x="0" y="25"/>
                  </a:lnTo>
                  <a:close/>
                </a:path>
              </a:pathLst>
            </a:custGeom>
            <a:solidFill>
              <a:schemeClr val="tx2"/>
            </a:solidFill>
            <a:ln w="19050">
              <a:solidFill>
                <a:schemeClr val="tx1"/>
              </a:solidFill>
              <a:prstDash val="solid"/>
              <a:round/>
              <a:headEnd/>
              <a:tailEnd/>
            </a:ln>
          </p:spPr>
          <p:txBody>
            <a:bodyPr/>
            <a:lstStyle/>
            <a:p>
              <a:endParaRPr lang="en-US" sz="1200" b="1">
                <a:latin typeface="+mj-lt"/>
              </a:endParaRPr>
            </a:p>
          </p:txBody>
        </p:sp>
        <p:sp>
          <p:nvSpPr>
            <p:cNvPr id="55" name="Shape - District of Columbia (star)"/>
            <p:cNvSpPr>
              <a:spLocks noChangeArrowheads="1"/>
            </p:cNvSpPr>
            <p:nvPr/>
          </p:nvSpPr>
          <p:spPr bwMode="auto">
            <a:xfrm>
              <a:off x="6859586" y="2478905"/>
              <a:ext cx="207963" cy="201612"/>
            </a:xfrm>
            <a:prstGeom prst="star5">
              <a:avLst/>
            </a:prstGeom>
            <a:solidFill>
              <a:schemeClr val="accent2"/>
            </a:solidFill>
            <a:ln w="19050">
              <a:solidFill>
                <a:schemeClr val="tx1"/>
              </a:solidFill>
              <a:miter lim="800000"/>
              <a:headEnd/>
              <a:tailEnd/>
            </a:ln>
            <a:effectLst/>
          </p:spPr>
          <p:txBody>
            <a:bodyPr wrap="none" anchor="ctr"/>
            <a:lstStyle/>
            <a:p>
              <a:pPr>
                <a:defRPr/>
              </a:pPr>
              <a:endParaRPr lang="en-US" sz="1200" b="1">
                <a:latin typeface="+mj-lt"/>
                <a:cs typeface="+mn-cs"/>
              </a:endParaRPr>
            </a:p>
          </p:txBody>
        </p:sp>
        <p:sp>
          <p:nvSpPr>
            <p:cNvPr id="56" name="Text - Wyoming"/>
            <p:cNvSpPr txBox="1">
              <a:spLocks noChangeArrowheads="1"/>
            </p:cNvSpPr>
            <p:nvPr/>
          </p:nvSpPr>
          <p:spPr bwMode="auto">
            <a:xfrm>
              <a:off x="2909886" y="20693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WY</a:t>
              </a:r>
              <a:endParaRPr lang="en-US" sz="1200" b="1" dirty="0">
                <a:latin typeface="+mj-lt"/>
                <a:cs typeface="Times New Roman" charset="0"/>
              </a:endParaRPr>
            </a:p>
          </p:txBody>
        </p:sp>
        <p:sp>
          <p:nvSpPr>
            <p:cNvPr id="57" name="Text - Wisconsin"/>
            <p:cNvSpPr txBox="1">
              <a:spLocks noChangeArrowheads="1"/>
            </p:cNvSpPr>
            <p:nvPr/>
          </p:nvSpPr>
          <p:spPr bwMode="auto">
            <a:xfrm>
              <a:off x="4951412" y="178358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WI</a:t>
              </a:r>
              <a:endParaRPr lang="en-US" sz="1200" b="1" dirty="0">
                <a:latin typeface="+mj-lt"/>
                <a:cs typeface="Times New Roman" charset="0"/>
              </a:endParaRPr>
            </a:p>
          </p:txBody>
        </p:sp>
        <p:sp>
          <p:nvSpPr>
            <p:cNvPr id="58" name="Text - West Virginia"/>
            <p:cNvSpPr txBox="1">
              <a:spLocks noChangeArrowheads="1"/>
            </p:cNvSpPr>
            <p:nvPr/>
          </p:nvSpPr>
          <p:spPr bwMode="auto">
            <a:xfrm>
              <a:off x="6186488" y="266464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chemeClr val="bg1"/>
                  </a:solidFill>
                  <a:latin typeface="+mj-lt"/>
                  <a:cs typeface="Times New Roman" charset="0"/>
                </a:rPr>
                <a:t>WV</a:t>
              </a:r>
              <a:endParaRPr lang="en-US" sz="1200" b="1" dirty="0">
                <a:solidFill>
                  <a:schemeClr val="bg1"/>
                </a:solidFill>
                <a:latin typeface="+mj-lt"/>
                <a:cs typeface="Times New Roman" charset="0"/>
              </a:endParaRPr>
            </a:p>
          </p:txBody>
        </p:sp>
        <p:sp>
          <p:nvSpPr>
            <p:cNvPr id="59" name="Text - Washington"/>
            <p:cNvSpPr txBox="1">
              <a:spLocks noChangeArrowheads="1"/>
            </p:cNvSpPr>
            <p:nvPr/>
          </p:nvSpPr>
          <p:spPr bwMode="auto">
            <a:xfrm>
              <a:off x="1609724" y="11660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chemeClr val="bg1"/>
                  </a:solidFill>
                  <a:latin typeface="+mj-lt"/>
                  <a:cs typeface="Times New Roman" charset="0"/>
                </a:rPr>
                <a:t>WA</a:t>
              </a:r>
              <a:endParaRPr lang="en-US" sz="1200" b="1" dirty="0">
                <a:solidFill>
                  <a:schemeClr val="bg1"/>
                </a:solidFill>
                <a:latin typeface="+mj-lt"/>
                <a:cs typeface="Times New Roman" charset="0"/>
              </a:endParaRPr>
            </a:p>
          </p:txBody>
        </p:sp>
        <p:sp>
          <p:nvSpPr>
            <p:cNvPr id="60" name="Text - Virginia"/>
            <p:cNvSpPr txBox="1">
              <a:spLocks noChangeArrowheads="1"/>
            </p:cNvSpPr>
            <p:nvPr/>
          </p:nvSpPr>
          <p:spPr bwMode="auto">
            <a:xfrm>
              <a:off x="6589712" y="27075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VA</a:t>
              </a:r>
              <a:endParaRPr lang="en-US" sz="1200" b="1" dirty="0">
                <a:latin typeface="+mj-lt"/>
                <a:cs typeface="Times New Roman" charset="0"/>
              </a:endParaRPr>
            </a:p>
          </p:txBody>
        </p:sp>
        <p:sp>
          <p:nvSpPr>
            <p:cNvPr id="61" name="Text - Vermont"/>
            <p:cNvSpPr txBox="1">
              <a:spLocks noChangeArrowheads="1"/>
            </p:cNvSpPr>
            <p:nvPr/>
          </p:nvSpPr>
          <p:spPr bwMode="auto">
            <a:xfrm>
              <a:off x="6540500" y="11485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VT</a:t>
              </a:r>
              <a:endParaRPr lang="en-US" sz="1200" b="1" dirty="0">
                <a:latin typeface="+mj-lt"/>
                <a:cs typeface="Times New Roman" charset="0"/>
              </a:endParaRPr>
            </a:p>
          </p:txBody>
        </p:sp>
        <p:sp>
          <p:nvSpPr>
            <p:cNvPr id="62" name="Text - Utah"/>
            <p:cNvSpPr txBox="1">
              <a:spLocks noChangeArrowheads="1"/>
            </p:cNvSpPr>
            <p:nvPr/>
          </p:nvSpPr>
          <p:spPr bwMode="auto">
            <a:xfrm>
              <a:off x="2347912" y="26503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UT</a:t>
              </a:r>
              <a:endParaRPr lang="en-US" sz="1200" b="1" dirty="0">
                <a:latin typeface="+mj-lt"/>
                <a:cs typeface="Times New Roman" charset="0"/>
              </a:endParaRPr>
            </a:p>
          </p:txBody>
        </p:sp>
        <p:sp>
          <p:nvSpPr>
            <p:cNvPr id="63" name="Text - Texas"/>
            <p:cNvSpPr txBox="1">
              <a:spLocks noChangeArrowheads="1"/>
            </p:cNvSpPr>
            <p:nvPr/>
          </p:nvSpPr>
          <p:spPr bwMode="auto">
            <a:xfrm>
              <a:off x="3952873" y="393464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TX</a:t>
              </a:r>
              <a:endParaRPr lang="en-US" sz="1200" b="1" dirty="0">
                <a:latin typeface="+mj-lt"/>
                <a:cs typeface="Times New Roman" charset="0"/>
              </a:endParaRPr>
            </a:p>
          </p:txBody>
        </p:sp>
        <p:sp>
          <p:nvSpPr>
            <p:cNvPr id="64" name="Text - Tennessee"/>
            <p:cNvSpPr txBox="1">
              <a:spLocks noChangeArrowheads="1"/>
            </p:cNvSpPr>
            <p:nvPr/>
          </p:nvSpPr>
          <p:spPr bwMode="auto">
            <a:xfrm>
              <a:off x="5572124" y="31615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TN</a:t>
              </a:r>
              <a:endParaRPr lang="en-US" sz="1200" b="1" dirty="0">
                <a:latin typeface="+mj-lt"/>
                <a:cs typeface="Times New Roman" charset="0"/>
              </a:endParaRPr>
            </a:p>
          </p:txBody>
        </p:sp>
        <p:sp>
          <p:nvSpPr>
            <p:cNvPr id="65" name="Text - South Dakota"/>
            <p:cNvSpPr txBox="1">
              <a:spLocks noChangeArrowheads="1"/>
            </p:cNvSpPr>
            <p:nvPr/>
          </p:nvSpPr>
          <p:spPr bwMode="auto">
            <a:xfrm>
              <a:off x="3775073" y="188359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SD</a:t>
              </a:r>
              <a:endParaRPr lang="en-US" sz="1200" b="1" dirty="0">
                <a:latin typeface="+mj-lt"/>
                <a:cs typeface="Times New Roman" charset="0"/>
              </a:endParaRPr>
            </a:p>
          </p:txBody>
        </p:sp>
        <p:sp>
          <p:nvSpPr>
            <p:cNvPr id="66" name="Text - South Carolina"/>
            <p:cNvSpPr txBox="1">
              <a:spLocks noChangeArrowheads="1"/>
            </p:cNvSpPr>
            <p:nvPr/>
          </p:nvSpPr>
          <p:spPr bwMode="auto">
            <a:xfrm>
              <a:off x="6386512" y="33044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SC</a:t>
              </a:r>
              <a:endParaRPr lang="en-US" sz="1200" b="1" dirty="0">
                <a:latin typeface="+mj-lt"/>
                <a:cs typeface="Times New Roman" charset="0"/>
              </a:endParaRPr>
            </a:p>
          </p:txBody>
        </p:sp>
        <p:sp>
          <p:nvSpPr>
            <p:cNvPr id="67" name="Text - Rhode Island"/>
            <p:cNvSpPr txBox="1">
              <a:spLocks noChangeArrowheads="1"/>
            </p:cNvSpPr>
            <p:nvPr/>
          </p:nvSpPr>
          <p:spPr bwMode="auto">
            <a:xfrm>
              <a:off x="7799388" y="1940744"/>
              <a:ext cx="936625" cy="249287"/>
            </a:xfrm>
            <a:prstGeom prst="rect">
              <a:avLst/>
            </a:prstGeom>
            <a:noFill/>
            <a:ln w="9525">
              <a:noFill/>
              <a:miter lim="800000"/>
              <a:headEnd/>
              <a:tailEnd/>
            </a:ln>
          </p:spPr>
          <p:txBody>
            <a:bodyPr lIns="91429" tIns="45714" rIns="91429" bIns="45714">
              <a:spAutoFit/>
            </a:bodyPr>
            <a:lstStyle/>
            <a:p>
              <a:pPr eaLnBrk="0" hangingPunct="0">
                <a:lnSpc>
                  <a:spcPct val="85000"/>
                </a:lnSpc>
                <a:spcBef>
                  <a:spcPct val="50000"/>
                </a:spcBef>
              </a:pPr>
              <a:r>
                <a:rPr lang="en-US" sz="1200" b="1" dirty="0" smtClean="0">
                  <a:latin typeface="+mj-lt"/>
                  <a:cs typeface="Times New Roman" charset="0"/>
                </a:rPr>
                <a:t>RI</a:t>
              </a:r>
              <a:endParaRPr lang="en-US" sz="1200" b="1" dirty="0">
                <a:latin typeface="+mj-lt"/>
                <a:cs typeface="Times New Roman" charset="0"/>
              </a:endParaRPr>
            </a:p>
          </p:txBody>
        </p:sp>
        <p:sp>
          <p:nvSpPr>
            <p:cNvPr id="68" name="Text - Pennsylvania"/>
            <p:cNvSpPr txBox="1">
              <a:spLocks noChangeArrowheads="1"/>
            </p:cNvSpPr>
            <p:nvPr/>
          </p:nvSpPr>
          <p:spPr bwMode="auto">
            <a:xfrm>
              <a:off x="6442075" y="2145531"/>
              <a:ext cx="8350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PA</a:t>
              </a:r>
              <a:endParaRPr lang="en-US" sz="1200" b="1" dirty="0">
                <a:latin typeface="+mj-lt"/>
                <a:cs typeface="Times New Roman" charset="0"/>
              </a:endParaRPr>
            </a:p>
          </p:txBody>
        </p:sp>
        <p:sp>
          <p:nvSpPr>
            <p:cNvPr id="69" name="Text - Oregon"/>
            <p:cNvSpPr txBox="1">
              <a:spLocks noChangeArrowheads="1"/>
            </p:cNvSpPr>
            <p:nvPr/>
          </p:nvSpPr>
          <p:spPr bwMode="auto">
            <a:xfrm>
              <a:off x="1168398" y="1610543"/>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r>
              <a:br>
                <a:rPr lang="en-US" sz="1200" b="1" dirty="0">
                  <a:solidFill>
                    <a:schemeClr val="bg1"/>
                  </a:solidFill>
                  <a:latin typeface="+mj-lt"/>
                  <a:cs typeface="Times New Roman" charset="0"/>
                </a:rPr>
              </a:b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OR</a:t>
              </a:r>
              <a:endParaRPr lang="en-US" sz="1200" b="1" dirty="0">
                <a:solidFill>
                  <a:schemeClr val="bg1"/>
                </a:solidFill>
                <a:latin typeface="+mj-lt"/>
                <a:cs typeface="Times New Roman" charset="0"/>
              </a:endParaRPr>
            </a:p>
          </p:txBody>
        </p:sp>
        <p:sp>
          <p:nvSpPr>
            <p:cNvPr id="70" name="Text - Oklahoma"/>
            <p:cNvSpPr txBox="1">
              <a:spLocks noChangeArrowheads="1"/>
            </p:cNvSpPr>
            <p:nvPr/>
          </p:nvSpPr>
          <p:spPr bwMode="auto">
            <a:xfrm>
              <a:off x="4133848" y="33155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OK</a:t>
              </a:r>
              <a:endParaRPr lang="en-US" sz="1200" b="1" dirty="0">
                <a:latin typeface="+mj-lt"/>
                <a:cs typeface="Times New Roman" charset="0"/>
              </a:endParaRPr>
            </a:p>
          </p:txBody>
        </p:sp>
        <p:sp>
          <p:nvSpPr>
            <p:cNvPr id="71" name="Text - Ohio"/>
            <p:cNvSpPr txBox="1">
              <a:spLocks noChangeArrowheads="1"/>
            </p:cNvSpPr>
            <p:nvPr/>
          </p:nvSpPr>
          <p:spPr bwMode="auto">
            <a:xfrm>
              <a:off x="5870573" y="23614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OH</a:t>
              </a:r>
              <a:endParaRPr lang="en-US" sz="1200" b="1" dirty="0">
                <a:latin typeface="+mj-lt"/>
                <a:cs typeface="Times New Roman" charset="0"/>
              </a:endParaRPr>
            </a:p>
          </p:txBody>
        </p:sp>
        <p:sp>
          <p:nvSpPr>
            <p:cNvPr id="72" name="Text - North Dakota"/>
            <p:cNvSpPr txBox="1">
              <a:spLocks noChangeArrowheads="1"/>
            </p:cNvSpPr>
            <p:nvPr/>
          </p:nvSpPr>
          <p:spPr bwMode="auto">
            <a:xfrm>
              <a:off x="3752849" y="13867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ND</a:t>
              </a:r>
              <a:endParaRPr lang="en-US" sz="1200" b="1" dirty="0">
                <a:solidFill>
                  <a:schemeClr val="bg1"/>
                </a:solidFill>
                <a:latin typeface="+mj-lt"/>
                <a:cs typeface="Times New Roman" charset="0"/>
              </a:endParaRPr>
            </a:p>
          </p:txBody>
        </p:sp>
        <p:sp>
          <p:nvSpPr>
            <p:cNvPr id="73" name="Text - North Carolina"/>
            <p:cNvSpPr txBox="1">
              <a:spLocks noChangeArrowheads="1"/>
            </p:cNvSpPr>
            <p:nvPr/>
          </p:nvSpPr>
          <p:spPr bwMode="auto">
            <a:xfrm>
              <a:off x="6550023" y="30107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NC</a:t>
              </a:r>
              <a:endParaRPr lang="en-US" sz="1200" b="1" dirty="0">
                <a:latin typeface="+mj-lt"/>
                <a:cs typeface="Times New Roman" charset="0"/>
              </a:endParaRPr>
            </a:p>
          </p:txBody>
        </p:sp>
        <p:sp>
          <p:nvSpPr>
            <p:cNvPr id="74" name="Text - New York"/>
            <p:cNvSpPr txBox="1">
              <a:spLocks noChangeArrowheads="1"/>
            </p:cNvSpPr>
            <p:nvPr/>
          </p:nvSpPr>
          <p:spPr bwMode="auto">
            <a:xfrm>
              <a:off x="6686549" y="17597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NY</a:t>
              </a:r>
              <a:endParaRPr lang="en-US" sz="1200" b="1" dirty="0">
                <a:solidFill>
                  <a:schemeClr val="bg1"/>
                </a:solidFill>
                <a:latin typeface="+mj-lt"/>
                <a:cs typeface="Times New Roman" charset="0"/>
              </a:endParaRPr>
            </a:p>
          </p:txBody>
        </p:sp>
        <p:sp>
          <p:nvSpPr>
            <p:cNvPr id="75" name="Text - New Mexico"/>
            <p:cNvSpPr txBox="1">
              <a:spLocks noChangeArrowheads="1"/>
            </p:cNvSpPr>
            <p:nvPr/>
          </p:nvSpPr>
          <p:spPr bwMode="auto">
            <a:xfrm>
              <a:off x="2982912" y="34250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NM</a:t>
              </a:r>
              <a:endParaRPr lang="en-US" sz="1200" b="1" dirty="0">
                <a:solidFill>
                  <a:schemeClr val="bg1"/>
                </a:solidFill>
                <a:latin typeface="+mj-lt"/>
                <a:cs typeface="Times New Roman" charset="0"/>
              </a:endParaRPr>
            </a:p>
          </p:txBody>
        </p:sp>
        <p:sp>
          <p:nvSpPr>
            <p:cNvPr id="76" name="Text - New Jersey"/>
            <p:cNvSpPr txBox="1">
              <a:spLocks noChangeArrowheads="1"/>
            </p:cNvSpPr>
            <p:nvPr/>
          </p:nvSpPr>
          <p:spPr bwMode="auto">
            <a:xfrm>
              <a:off x="7365999" y="2206073"/>
              <a:ext cx="77787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NJ</a:t>
              </a:r>
              <a:endParaRPr lang="en-US" sz="1200" b="1" dirty="0">
                <a:latin typeface="+mj-lt"/>
                <a:cs typeface="Times New Roman" charset="0"/>
              </a:endParaRPr>
            </a:p>
          </p:txBody>
        </p:sp>
        <p:sp>
          <p:nvSpPr>
            <p:cNvPr id="77" name="Text - New Hampshire"/>
            <p:cNvSpPr txBox="1">
              <a:spLocks noChangeArrowheads="1"/>
            </p:cNvSpPr>
            <p:nvPr/>
          </p:nvSpPr>
          <p:spPr bwMode="auto">
            <a:xfrm>
              <a:off x="7494588" y="1300981"/>
              <a:ext cx="936625"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r>
              <a:br>
                <a:rPr lang="en-US" sz="1200" b="1" dirty="0">
                  <a:latin typeface="+mj-lt"/>
                  <a:cs typeface="Times New Roman" charset="0"/>
                </a:rPr>
              </a:br>
              <a:r>
                <a:rPr lang="en-US" sz="1200" b="1" dirty="0" smtClean="0">
                  <a:latin typeface="+mj-lt"/>
                  <a:cs typeface="Times New Roman" charset="0"/>
                </a:rPr>
                <a:t>NH</a:t>
              </a:r>
              <a:endParaRPr lang="en-US" sz="1200" b="1" dirty="0">
                <a:latin typeface="+mj-lt"/>
                <a:cs typeface="Times New Roman" charset="0"/>
              </a:endParaRPr>
            </a:p>
          </p:txBody>
        </p:sp>
        <p:sp>
          <p:nvSpPr>
            <p:cNvPr id="78" name="Text - Nevada"/>
            <p:cNvSpPr txBox="1">
              <a:spLocks noChangeArrowheads="1"/>
            </p:cNvSpPr>
            <p:nvPr/>
          </p:nvSpPr>
          <p:spPr bwMode="auto">
            <a:xfrm>
              <a:off x="1476374" y="2519751"/>
              <a:ext cx="1219200"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chemeClr val="bg1"/>
                  </a:solidFill>
                  <a:latin typeface="+mj-lt"/>
                  <a:cs typeface="Times New Roman" charset="0"/>
                </a:rPr>
                <a:t>NV</a:t>
              </a:r>
              <a:endParaRPr lang="en-US" sz="1200" b="1" dirty="0">
                <a:solidFill>
                  <a:schemeClr val="bg1"/>
                </a:solidFill>
                <a:latin typeface="+mj-lt"/>
                <a:cs typeface="Times New Roman" charset="0"/>
              </a:endParaRPr>
            </a:p>
          </p:txBody>
        </p:sp>
        <p:sp>
          <p:nvSpPr>
            <p:cNvPr id="79" name="Text - Nebraska"/>
            <p:cNvSpPr txBox="1">
              <a:spLocks noChangeArrowheads="1"/>
            </p:cNvSpPr>
            <p:nvPr/>
          </p:nvSpPr>
          <p:spPr bwMode="auto">
            <a:xfrm>
              <a:off x="3827461" y="234555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NE</a:t>
              </a:r>
              <a:endParaRPr lang="en-US" sz="1200" b="1" dirty="0">
                <a:latin typeface="+mj-lt"/>
                <a:cs typeface="Times New Roman" charset="0"/>
              </a:endParaRPr>
            </a:p>
          </p:txBody>
        </p:sp>
        <p:sp>
          <p:nvSpPr>
            <p:cNvPr id="80" name="Text - Montana"/>
            <p:cNvSpPr txBox="1">
              <a:spLocks noChangeArrowheads="1"/>
            </p:cNvSpPr>
            <p:nvPr/>
          </p:nvSpPr>
          <p:spPr bwMode="auto">
            <a:xfrm>
              <a:off x="2763837" y="13581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MT</a:t>
              </a:r>
              <a:endParaRPr lang="en-US" sz="1200" b="1" dirty="0">
                <a:latin typeface="+mj-lt"/>
                <a:cs typeface="Times New Roman" charset="0"/>
              </a:endParaRPr>
            </a:p>
          </p:txBody>
        </p:sp>
        <p:sp>
          <p:nvSpPr>
            <p:cNvPr id="81" name="Text - Missouri"/>
            <p:cNvSpPr txBox="1">
              <a:spLocks noChangeArrowheads="1"/>
            </p:cNvSpPr>
            <p:nvPr/>
          </p:nvSpPr>
          <p:spPr bwMode="auto">
            <a:xfrm>
              <a:off x="4781548" y="28583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MO</a:t>
              </a:r>
              <a:endParaRPr lang="en-US" sz="1200" b="1" dirty="0">
                <a:latin typeface="+mj-lt"/>
                <a:cs typeface="Times New Roman" charset="0"/>
              </a:endParaRPr>
            </a:p>
          </p:txBody>
        </p:sp>
        <p:sp>
          <p:nvSpPr>
            <p:cNvPr id="82" name="Text - Mississippi"/>
            <p:cNvSpPr txBox="1">
              <a:spLocks noChangeArrowheads="1"/>
            </p:cNvSpPr>
            <p:nvPr/>
          </p:nvSpPr>
          <p:spPr bwMode="auto">
            <a:xfrm>
              <a:off x="5156198" y="36346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MS</a:t>
              </a:r>
              <a:endParaRPr lang="en-US" sz="1200" b="1" dirty="0">
                <a:latin typeface="+mj-lt"/>
                <a:cs typeface="Times New Roman" charset="0"/>
              </a:endParaRPr>
            </a:p>
          </p:txBody>
        </p:sp>
        <p:sp>
          <p:nvSpPr>
            <p:cNvPr id="83" name="Text - Minnesota"/>
            <p:cNvSpPr txBox="1">
              <a:spLocks noChangeArrowheads="1"/>
            </p:cNvSpPr>
            <p:nvPr/>
          </p:nvSpPr>
          <p:spPr bwMode="auto">
            <a:xfrm>
              <a:off x="4173536" y="143433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r>
              <a:br>
                <a:rPr lang="en-US" sz="1200" b="1" dirty="0">
                  <a:solidFill>
                    <a:schemeClr val="bg1"/>
                  </a:solidFill>
                  <a:latin typeface="+mj-lt"/>
                  <a:cs typeface="Times New Roman" charset="0"/>
                </a:rPr>
              </a:b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MN</a:t>
              </a:r>
              <a:endParaRPr lang="en-US" sz="1200" b="1" dirty="0">
                <a:solidFill>
                  <a:schemeClr val="bg1"/>
                </a:solidFill>
                <a:latin typeface="+mj-lt"/>
                <a:cs typeface="Times New Roman" charset="0"/>
              </a:endParaRPr>
            </a:p>
          </p:txBody>
        </p:sp>
        <p:sp>
          <p:nvSpPr>
            <p:cNvPr id="84" name="Text - Michigan"/>
            <p:cNvSpPr txBox="1">
              <a:spLocks noChangeArrowheads="1"/>
            </p:cNvSpPr>
            <p:nvPr/>
          </p:nvSpPr>
          <p:spPr bwMode="auto">
            <a:xfrm>
              <a:off x="5614988" y="193439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MI</a:t>
              </a:r>
              <a:endParaRPr lang="en-US" sz="1200" b="1" dirty="0">
                <a:latin typeface="+mj-lt"/>
                <a:cs typeface="Times New Roman" charset="0"/>
              </a:endParaRPr>
            </a:p>
          </p:txBody>
        </p:sp>
        <p:sp>
          <p:nvSpPr>
            <p:cNvPr id="85" name="Text - Massachusetts"/>
            <p:cNvSpPr txBox="1">
              <a:spLocks noChangeArrowheads="1"/>
            </p:cNvSpPr>
            <p:nvPr/>
          </p:nvSpPr>
          <p:spPr bwMode="auto">
            <a:xfrm>
              <a:off x="7669212" y="1712144"/>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MA</a:t>
              </a:r>
              <a:endParaRPr lang="en-US" sz="1200" b="1" dirty="0">
                <a:latin typeface="+mj-lt"/>
                <a:cs typeface="Times New Roman" charset="0"/>
              </a:endParaRPr>
            </a:p>
          </p:txBody>
        </p:sp>
        <p:sp>
          <p:nvSpPr>
            <p:cNvPr id="86" name="Text - Maryland"/>
            <p:cNvSpPr txBox="1">
              <a:spLocks noChangeArrowheads="1"/>
            </p:cNvSpPr>
            <p:nvPr/>
          </p:nvSpPr>
          <p:spPr bwMode="auto">
            <a:xfrm>
              <a:off x="7372349" y="2520181"/>
              <a:ext cx="671513"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MD</a:t>
              </a:r>
              <a:endParaRPr lang="en-US" sz="1200" b="1" dirty="0">
                <a:latin typeface="+mj-lt"/>
                <a:cs typeface="Times New Roman" charset="0"/>
              </a:endParaRPr>
            </a:p>
          </p:txBody>
        </p:sp>
        <p:sp>
          <p:nvSpPr>
            <p:cNvPr id="87" name="Text - Maine"/>
            <p:cNvSpPr txBox="1">
              <a:spLocks noChangeArrowheads="1"/>
            </p:cNvSpPr>
            <p:nvPr/>
          </p:nvSpPr>
          <p:spPr bwMode="auto">
            <a:xfrm>
              <a:off x="7170737" y="1024756"/>
              <a:ext cx="936625"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r>
              <a:br>
                <a:rPr lang="en-US" sz="1200" b="1" dirty="0">
                  <a:latin typeface="+mj-lt"/>
                  <a:cs typeface="Times New Roman" charset="0"/>
                </a:rPr>
              </a:br>
              <a:r>
                <a:rPr lang="en-US" sz="1200" b="1" dirty="0" smtClean="0">
                  <a:latin typeface="+mj-lt"/>
                  <a:cs typeface="Times New Roman" charset="0"/>
                </a:rPr>
                <a:t>ME</a:t>
              </a:r>
              <a:endParaRPr lang="en-US" sz="1200" b="1" dirty="0">
                <a:latin typeface="+mj-lt"/>
                <a:cs typeface="Times New Roman" charset="0"/>
              </a:endParaRPr>
            </a:p>
          </p:txBody>
        </p:sp>
        <p:sp>
          <p:nvSpPr>
            <p:cNvPr id="88" name="Text - Louisiana"/>
            <p:cNvSpPr txBox="1">
              <a:spLocks noChangeArrowheads="1"/>
            </p:cNvSpPr>
            <p:nvPr/>
          </p:nvSpPr>
          <p:spPr bwMode="auto">
            <a:xfrm>
              <a:off x="4843461" y="390125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LA</a:t>
              </a:r>
              <a:endParaRPr lang="en-US" sz="1200" b="1" dirty="0">
                <a:latin typeface="+mj-lt"/>
                <a:cs typeface="Times New Roman" charset="0"/>
              </a:endParaRPr>
            </a:p>
          </p:txBody>
        </p:sp>
        <p:sp>
          <p:nvSpPr>
            <p:cNvPr id="89" name="Text - Kentucky"/>
            <p:cNvSpPr txBox="1">
              <a:spLocks noChangeArrowheads="1"/>
            </p:cNvSpPr>
            <p:nvPr/>
          </p:nvSpPr>
          <p:spPr bwMode="auto">
            <a:xfrm>
              <a:off x="5749923" y="287101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KY</a:t>
              </a:r>
              <a:endParaRPr lang="en-US" sz="1200" b="1" dirty="0">
                <a:solidFill>
                  <a:schemeClr val="bg1"/>
                </a:solidFill>
                <a:latin typeface="+mj-lt"/>
                <a:cs typeface="Times New Roman" charset="0"/>
              </a:endParaRPr>
            </a:p>
          </p:txBody>
        </p:sp>
        <p:sp>
          <p:nvSpPr>
            <p:cNvPr id="90" name="Text - Kansas"/>
            <p:cNvSpPr txBox="1">
              <a:spLocks noChangeArrowheads="1"/>
            </p:cNvSpPr>
            <p:nvPr/>
          </p:nvSpPr>
          <p:spPr bwMode="auto">
            <a:xfrm>
              <a:off x="3995737" y="283768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KS</a:t>
              </a:r>
              <a:endParaRPr lang="en-US" sz="1200" b="1" dirty="0">
                <a:latin typeface="+mj-lt"/>
                <a:cs typeface="Times New Roman" charset="0"/>
              </a:endParaRPr>
            </a:p>
          </p:txBody>
        </p:sp>
        <p:sp>
          <p:nvSpPr>
            <p:cNvPr id="91" name="Text - Iowa"/>
            <p:cNvSpPr txBox="1">
              <a:spLocks noChangeArrowheads="1"/>
            </p:cNvSpPr>
            <p:nvPr/>
          </p:nvSpPr>
          <p:spPr bwMode="auto">
            <a:xfrm>
              <a:off x="4567237" y="2245543"/>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IA</a:t>
              </a:r>
              <a:endParaRPr lang="en-US" sz="1200" b="1" dirty="0">
                <a:solidFill>
                  <a:schemeClr val="bg1"/>
                </a:solidFill>
                <a:latin typeface="+mj-lt"/>
                <a:cs typeface="Times New Roman" charset="0"/>
              </a:endParaRPr>
            </a:p>
          </p:txBody>
        </p:sp>
        <p:sp>
          <p:nvSpPr>
            <p:cNvPr id="92" name="Text - Indiana"/>
            <p:cNvSpPr txBox="1">
              <a:spLocks noChangeArrowheads="1"/>
            </p:cNvSpPr>
            <p:nvPr/>
          </p:nvSpPr>
          <p:spPr bwMode="auto">
            <a:xfrm>
              <a:off x="5491161" y="248843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IN</a:t>
              </a:r>
              <a:endParaRPr lang="en-US" sz="1200" b="1" dirty="0">
                <a:latin typeface="+mj-lt"/>
                <a:cs typeface="Times New Roman" charset="0"/>
              </a:endParaRPr>
            </a:p>
          </p:txBody>
        </p:sp>
        <p:sp>
          <p:nvSpPr>
            <p:cNvPr id="93" name="Text - Illinois"/>
            <p:cNvSpPr txBox="1">
              <a:spLocks noChangeArrowheads="1"/>
            </p:cNvSpPr>
            <p:nvPr/>
          </p:nvSpPr>
          <p:spPr bwMode="auto">
            <a:xfrm>
              <a:off x="5091112" y="250113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IL</a:t>
              </a:r>
              <a:endParaRPr lang="en-US" sz="1200" b="1" dirty="0">
                <a:solidFill>
                  <a:schemeClr val="bg1"/>
                </a:solidFill>
                <a:latin typeface="+mj-lt"/>
                <a:cs typeface="Times New Roman" charset="0"/>
              </a:endParaRPr>
            </a:p>
          </p:txBody>
        </p:sp>
        <p:sp>
          <p:nvSpPr>
            <p:cNvPr id="94" name="Text - Idaho"/>
            <p:cNvSpPr txBox="1">
              <a:spLocks noChangeArrowheads="1"/>
            </p:cNvSpPr>
            <p:nvPr/>
          </p:nvSpPr>
          <p:spPr bwMode="auto">
            <a:xfrm>
              <a:off x="2168523" y="190581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ID</a:t>
              </a:r>
              <a:endParaRPr lang="en-US" sz="1200" b="1" dirty="0">
                <a:latin typeface="+mj-lt"/>
                <a:cs typeface="Times New Roman" charset="0"/>
              </a:endParaRPr>
            </a:p>
          </p:txBody>
        </p:sp>
        <p:sp>
          <p:nvSpPr>
            <p:cNvPr id="95" name="Text - Hawaii"/>
            <p:cNvSpPr txBox="1">
              <a:spLocks noChangeArrowheads="1"/>
            </p:cNvSpPr>
            <p:nvPr/>
          </p:nvSpPr>
          <p:spPr bwMode="auto">
            <a:xfrm>
              <a:off x="2654302" y="4399782"/>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HI</a:t>
              </a:r>
              <a:endParaRPr lang="en-US" sz="1200" b="1" dirty="0">
                <a:latin typeface="+mj-lt"/>
                <a:cs typeface="Times New Roman" charset="0"/>
              </a:endParaRPr>
            </a:p>
          </p:txBody>
        </p:sp>
        <p:sp>
          <p:nvSpPr>
            <p:cNvPr id="96" name="Text - Georgia"/>
            <p:cNvSpPr txBox="1">
              <a:spLocks noChangeArrowheads="1"/>
            </p:cNvSpPr>
            <p:nvPr/>
          </p:nvSpPr>
          <p:spPr bwMode="auto">
            <a:xfrm>
              <a:off x="6091237" y="3609206"/>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GA</a:t>
              </a:r>
              <a:endParaRPr lang="en-US" sz="1200" b="1" dirty="0">
                <a:latin typeface="+mj-lt"/>
                <a:cs typeface="Times New Roman" charset="0"/>
              </a:endParaRPr>
            </a:p>
          </p:txBody>
        </p:sp>
        <p:sp>
          <p:nvSpPr>
            <p:cNvPr id="97" name="Text - Florida"/>
            <p:cNvSpPr txBox="1">
              <a:spLocks noChangeArrowheads="1"/>
            </p:cNvSpPr>
            <p:nvPr/>
          </p:nvSpPr>
          <p:spPr bwMode="auto">
            <a:xfrm>
              <a:off x="6450012" y="419816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FL</a:t>
              </a:r>
              <a:endParaRPr lang="en-US" sz="1200" b="1" dirty="0">
                <a:latin typeface="+mj-lt"/>
                <a:cs typeface="Times New Roman" charset="0"/>
              </a:endParaRPr>
            </a:p>
          </p:txBody>
        </p:sp>
        <p:sp>
          <p:nvSpPr>
            <p:cNvPr id="98" name="Text - District of Columbia"/>
            <p:cNvSpPr txBox="1">
              <a:spLocks noChangeArrowheads="1"/>
            </p:cNvSpPr>
            <p:nvPr/>
          </p:nvSpPr>
          <p:spPr bwMode="auto">
            <a:xfrm>
              <a:off x="7334249" y="2779769"/>
              <a:ext cx="628650" cy="276987"/>
            </a:xfrm>
            <a:prstGeom prst="rect">
              <a:avLst/>
            </a:prstGeom>
            <a:noFill/>
            <a:ln w="9525">
              <a:noFill/>
              <a:miter lim="800000"/>
              <a:headEnd/>
              <a:tailEnd/>
            </a:ln>
          </p:spPr>
          <p:txBody>
            <a:bodyPr wrap="square" lIns="91429" tIns="45714" rIns="91429" bIns="45714">
              <a:spAutoFit/>
            </a:bodyPr>
            <a:lstStyle/>
            <a:p>
              <a:pPr eaLnBrk="0" hangingPunct="0"/>
              <a:r>
                <a:rPr lang="en-US" sz="1200" b="1" dirty="0" smtClean="0">
                  <a:latin typeface="+mj-lt"/>
                  <a:cs typeface="Times New Roman" charset="0"/>
                </a:rPr>
                <a:t>  DC  </a:t>
              </a:r>
              <a:endParaRPr lang="en-US" sz="1200" b="1" dirty="0">
                <a:latin typeface="+mj-lt"/>
                <a:cs typeface="Times New Roman" charset="0"/>
              </a:endParaRPr>
            </a:p>
          </p:txBody>
        </p:sp>
        <p:sp>
          <p:nvSpPr>
            <p:cNvPr id="99" name="Text - Delaware"/>
            <p:cNvSpPr txBox="1">
              <a:spLocks noChangeArrowheads="1"/>
            </p:cNvSpPr>
            <p:nvPr/>
          </p:nvSpPr>
          <p:spPr bwMode="auto">
            <a:xfrm>
              <a:off x="7229475" y="236778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latin typeface="+mj-lt"/>
                  <a:cs typeface="Times New Roman" charset="0"/>
                </a:rPr>
                <a:t>DE</a:t>
              </a:r>
              <a:endParaRPr lang="en-US" sz="1200" b="1" dirty="0">
                <a:latin typeface="+mj-lt"/>
                <a:cs typeface="Times New Roman" charset="0"/>
              </a:endParaRPr>
            </a:p>
          </p:txBody>
        </p:sp>
        <p:sp>
          <p:nvSpPr>
            <p:cNvPr id="100" name="Text - Connecticut"/>
            <p:cNvSpPr txBox="1">
              <a:spLocks noChangeArrowheads="1"/>
            </p:cNvSpPr>
            <p:nvPr/>
          </p:nvSpPr>
          <p:spPr bwMode="auto">
            <a:xfrm>
              <a:off x="7380287" y="2007418"/>
              <a:ext cx="7461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CT</a:t>
              </a:r>
              <a:endParaRPr lang="en-US" sz="1200" b="1" dirty="0">
                <a:latin typeface="+mj-lt"/>
                <a:cs typeface="Times New Roman" charset="0"/>
              </a:endParaRPr>
            </a:p>
          </p:txBody>
        </p:sp>
        <p:sp>
          <p:nvSpPr>
            <p:cNvPr id="101" name="Text - Colorado"/>
            <p:cNvSpPr txBox="1">
              <a:spLocks noChangeArrowheads="1"/>
            </p:cNvSpPr>
            <p:nvPr/>
          </p:nvSpPr>
          <p:spPr bwMode="auto">
            <a:xfrm>
              <a:off x="2835274" y="262813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r>
              <a:br>
                <a:rPr lang="en-US" sz="1200" b="1" dirty="0">
                  <a:solidFill>
                    <a:schemeClr val="bg1"/>
                  </a:solidFill>
                  <a:latin typeface="+mj-lt"/>
                  <a:cs typeface="Times New Roman" charset="0"/>
                </a:rPr>
              </a:b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CO</a:t>
              </a:r>
              <a:endParaRPr lang="en-US" sz="1200" b="1" dirty="0">
                <a:solidFill>
                  <a:schemeClr val="bg1"/>
                </a:solidFill>
                <a:latin typeface="+mj-lt"/>
                <a:cs typeface="Times New Roman" charset="0"/>
              </a:endParaRPr>
            </a:p>
          </p:txBody>
        </p:sp>
        <p:sp>
          <p:nvSpPr>
            <p:cNvPr id="102" name="Text - California"/>
            <p:cNvSpPr txBox="1">
              <a:spLocks noChangeArrowheads="1"/>
            </p:cNvSpPr>
            <p:nvPr/>
          </p:nvSpPr>
          <p:spPr bwMode="auto">
            <a:xfrm>
              <a:off x="1031874" y="2758306"/>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r>
              <a:br>
                <a:rPr lang="en-US" sz="1200" b="1" dirty="0">
                  <a:solidFill>
                    <a:schemeClr val="bg1"/>
                  </a:solidFill>
                  <a:latin typeface="+mj-lt"/>
                  <a:cs typeface="Times New Roman" charset="0"/>
                </a:rPr>
              </a:b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CA</a:t>
              </a:r>
              <a:endParaRPr lang="en-US" sz="1200" b="1" dirty="0">
                <a:solidFill>
                  <a:schemeClr val="bg1"/>
                </a:solidFill>
                <a:latin typeface="+mj-lt"/>
                <a:cs typeface="Times New Roman" charset="0"/>
              </a:endParaRPr>
            </a:p>
          </p:txBody>
        </p:sp>
        <p:sp>
          <p:nvSpPr>
            <p:cNvPr id="103" name="Text - Arkansas"/>
            <p:cNvSpPr txBox="1">
              <a:spLocks noChangeArrowheads="1"/>
            </p:cNvSpPr>
            <p:nvPr/>
          </p:nvSpPr>
          <p:spPr bwMode="auto">
            <a:xfrm>
              <a:off x="4784724" y="332821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latin typeface="+mj-lt"/>
                  <a:cs typeface="Times New Roman" charset="0"/>
                </a:rPr>
                <a:t> </a:t>
              </a:r>
              <a:r>
                <a:rPr lang="en-US" sz="1200" b="1" dirty="0" smtClean="0">
                  <a:solidFill>
                    <a:schemeClr val="bg1"/>
                  </a:solidFill>
                  <a:latin typeface="+mj-lt"/>
                  <a:cs typeface="Times New Roman" charset="0"/>
                </a:rPr>
                <a:t>AR</a:t>
              </a:r>
              <a:endParaRPr lang="en-US" sz="1200" b="1" baseline="30000" dirty="0">
                <a:solidFill>
                  <a:schemeClr val="bg1"/>
                </a:solidFill>
                <a:latin typeface="+mj-lt"/>
                <a:cs typeface="Times New Roman" charset="0"/>
              </a:endParaRPr>
            </a:p>
          </p:txBody>
        </p:sp>
        <p:sp>
          <p:nvSpPr>
            <p:cNvPr id="104" name="Text - Arizona"/>
            <p:cNvSpPr txBox="1">
              <a:spLocks noChangeArrowheads="1"/>
            </p:cNvSpPr>
            <p:nvPr/>
          </p:nvSpPr>
          <p:spPr bwMode="auto">
            <a:xfrm>
              <a:off x="1946273" y="3290595"/>
              <a:ext cx="1219200" cy="343031"/>
            </a:xfrm>
            <a:prstGeom prst="rect">
              <a:avLst/>
            </a:prstGeom>
            <a:noFill/>
            <a:ln w="9525">
              <a:noFill/>
              <a:miter lim="800000"/>
              <a:headEnd/>
              <a:tailEnd/>
            </a:ln>
          </p:spPr>
          <p:txBody>
            <a:bodyPr lIns="91429" tIns="45714" rIns="91429" bIns="45714">
              <a:spAutoFit/>
            </a:bodyPr>
            <a:lstStyle/>
            <a:p>
              <a:pPr algn="ctr" eaLnBrk="0" hangingPunct="0">
                <a:lnSpc>
                  <a:spcPct val="65000"/>
                </a:lnSpc>
                <a:spcBef>
                  <a:spcPct val="50000"/>
                </a:spcBef>
              </a:pPr>
              <a:r>
                <a:rPr lang="en-US" sz="1200" b="1" dirty="0">
                  <a:solidFill>
                    <a:schemeClr val="bg1"/>
                  </a:solidFill>
                  <a:latin typeface="+mj-lt"/>
                  <a:cs typeface="Times New Roman" charset="0"/>
                </a:rPr>
                <a:t/>
              </a:r>
              <a:br>
                <a:rPr lang="en-US" sz="1200" b="1" dirty="0">
                  <a:solidFill>
                    <a:schemeClr val="bg1"/>
                  </a:solidFill>
                  <a:latin typeface="+mj-lt"/>
                  <a:cs typeface="Times New Roman" charset="0"/>
                </a:rPr>
              </a:br>
              <a:r>
                <a:rPr lang="en-US" sz="1200" b="1" dirty="0" smtClean="0">
                  <a:solidFill>
                    <a:schemeClr val="bg1"/>
                  </a:solidFill>
                  <a:latin typeface="+mj-lt"/>
                  <a:cs typeface="Times New Roman" charset="0"/>
                </a:rPr>
                <a:t>AZ</a:t>
              </a:r>
            </a:p>
          </p:txBody>
        </p:sp>
        <p:sp>
          <p:nvSpPr>
            <p:cNvPr id="105" name="Text - Alaska"/>
            <p:cNvSpPr txBox="1">
              <a:spLocks noChangeArrowheads="1"/>
            </p:cNvSpPr>
            <p:nvPr/>
          </p:nvSpPr>
          <p:spPr bwMode="auto">
            <a:xfrm>
              <a:off x="917576" y="3834632"/>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r>
              <a:br>
                <a:rPr lang="en-US" sz="1200" b="1" dirty="0">
                  <a:latin typeface="+mj-lt"/>
                  <a:cs typeface="Times New Roman" charset="0"/>
                </a:rPr>
              </a:br>
              <a:r>
                <a:rPr lang="en-US" sz="1200" b="1" dirty="0" smtClean="0">
                  <a:latin typeface="+mj-lt"/>
                  <a:cs typeface="Times New Roman" charset="0"/>
                </a:rPr>
                <a:t>AK</a:t>
              </a:r>
              <a:endParaRPr lang="en-US" sz="1200" b="1" dirty="0">
                <a:latin typeface="+mj-lt"/>
                <a:cs typeface="Times New Roman" charset="0"/>
              </a:endParaRPr>
            </a:p>
          </p:txBody>
        </p:sp>
        <p:sp>
          <p:nvSpPr>
            <p:cNvPr id="106" name="Text - Alabama"/>
            <p:cNvSpPr txBox="1">
              <a:spLocks noChangeArrowheads="1"/>
            </p:cNvSpPr>
            <p:nvPr/>
          </p:nvSpPr>
          <p:spPr bwMode="auto">
            <a:xfrm>
              <a:off x="5572124" y="362190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latin typeface="+mj-lt"/>
                  <a:cs typeface="Times New Roman" charset="0"/>
                </a:rPr>
                <a:t> </a:t>
              </a:r>
              <a:r>
                <a:rPr lang="en-US" sz="1200" b="1" dirty="0" smtClean="0">
                  <a:latin typeface="+mj-lt"/>
                  <a:cs typeface="Times New Roman" charset="0"/>
                </a:rPr>
                <a:t>AL</a:t>
              </a:r>
              <a:endParaRPr lang="en-US" sz="1200" b="1" dirty="0">
                <a:latin typeface="+mj-lt"/>
                <a:cs typeface="Times New Roman" charset="0"/>
              </a:endParaRPr>
            </a:p>
          </p:txBody>
        </p:sp>
        <p:sp>
          <p:nvSpPr>
            <p:cNvPr id="107" name="Line - Vermont"/>
            <p:cNvSpPr>
              <a:spLocks noChangeShapeType="1"/>
            </p:cNvSpPr>
            <p:nvPr/>
          </p:nvSpPr>
          <p:spPr bwMode="auto">
            <a:xfrm>
              <a:off x="7043736" y="1356542"/>
              <a:ext cx="207963" cy="133350"/>
            </a:xfrm>
            <a:prstGeom prst="line">
              <a:avLst/>
            </a:prstGeom>
            <a:noFill/>
            <a:ln w="9525">
              <a:solidFill>
                <a:schemeClr val="tx1"/>
              </a:solidFill>
              <a:round/>
              <a:headEnd/>
              <a:tailEnd/>
            </a:ln>
          </p:spPr>
          <p:txBody>
            <a:bodyPr/>
            <a:lstStyle/>
            <a:p>
              <a:endParaRPr lang="en-US" sz="1200" b="1">
                <a:latin typeface="+mj-lt"/>
              </a:endParaRPr>
            </a:p>
          </p:txBody>
        </p:sp>
        <p:sp>
          <p:nvSpPr>
            <p:cNvPr id="108" name="Line - Rhode Island"/>
            <p:cNvSpPr>
              <a:spLocks noChangeShapeType="1"/>
            </p:cNvSpPr>
            <p:nvPr/>
          </p:nvSpPr>
          <p:spPr bwMode="auto">
            <a:xfrm>
              <a:off x="7582708" y="1989957"/>
              <a:ext cx="266700" cy="50800"/>
            </a:xfrm>
            <a:prstGeom prst="line">
              <a:avLst/>
            </a:prstGeom>
            <a:noFill/>
            <a:ln w="9525">
              <a:solidFill>
                <a:schemeClr val="tx1"/>
              </a:solidFill>
              <a:round/>
              <a:headEnd/>
              <a:tailEnd/>
            </a:ln>
          </p:spPr>
          <p:txBody>
            <a:bodyPr/>
            <a:lstStyle/>
            <a:p>
              <a:endParaRPr lang="en-US" sz="1200" b="1">
                <a:latin typeface="+mj-lt"/>
              </a:endParaRPr>
            </a:p>
          </p:txBody>
        </p:sp>
        <p:sp>
          <p:nvSpPr>
            <p:cNvPr id="109" name="Line - New Jersey"/>
            <p:cNvSpPr>
              <a:spLocks noChangeShapeType="1"/>
            </p:cNvSpPr>
            <p:nvPr/>
          </p:nvSpPr>
          <p:spPr bwMode="auto">
            <a:xfrm flipV="1">
              <a:off x="7269162" y="2291580"/>
              <a:ext cx="263525" cy="0"/>
            </a:xfrm>
            <a:prstGeom prst="line">
              <a:avLst/>
            </a:prstGeom>
            <a:noFill/>
            <a:ln w="9525">
              <a:solidFill>
                <a:schemeClr val="tx1"/>
              </a:solidFill>
              <a:round/>
              <a:headEnd/>
              <a:tailEnd/>
            </a:ln>
          </p:spPr>
          <p:txBody>
            <a:bodyPr/>
            <a:lstStyle/>
            <a:p>
              <a:endParaRPr lang="en-US" sz="1200" b="1">
                <a:latin typeface="+mj-lt"/>
              </a:endParaRPr>
            </a:p>
          </p:txBody>
        </p:sp>
        <p:sp>
          <p:nvSpPr>
            <p:cNvPr id="110" name="Line - New Hampshire"/>
            <p:cNvSpPr>
              <a:spLocks noChangeShapeType="1"/>
            </p:cNvSpPr>
            <p:nvPr/>
          </p:nvSpPr>
          <p:spPr bwMode="auto">
            <a:xfrm flipV="1">
              <a:off x="7416799" y="1628006"/>
              <a:ext cx="360363" cy="66675"/>
            </a:xfrm>
            <a:prstGeom prst="line">
              <a:avLst/>
            </a:prstGeom>
            <a:noFill/>
            <a:ln w="9525">
              <a:solidFill>
                <a:schemeClr val="tx1"/>
              </a:solidFill>
              <a:round/>
              <a:headEnd/>
              <a:tailEnd/>
            </a:ln>
          </p:spPr>
          <p:txBody>
            <a:bodyPr/>
            <a:lstStyle/>
            <a:p>
              <a:endParaRPr lang="en-US" sz="1200" b="1">
                <a:latin typeface="+mj-lt"/>
              </a:endParaRPr>
            </a:p>
          </p:txBody>
        </p:sp>
        <p:sp>
          <p:nvSpPr>
            <p:cNvPr id="111" name="Line - Massachusetts"/>
            <p:cNvSpPr>
              <a:spLocks noChangeShapeType="1"/>
            </p:cNvSpPr>
            <p:nvPr/>
          </p:nvSpPr>
          <p:spPr bwMode="auto">
            <a:xfrm flipV="1">
              <a:off x="7554911" y="1834380"/>
              <a:ext cx="415925" cy="0"/>
            </a:xfrm>
            <a:prstGeom prst="line">
              <a:avLst/>
            </a:prstGeom>
            <a:noFill/>
            <a:ln w="9525">
              <a:solidFill>
                <a:schemeClr val="tx1"/>
              </a:solidFill>
              <a:round/>
              <a:headEnd/>
              <a:tailEnd/>
            </a:ln>
          </p:spPr>
          <p:txBody>
            <a:bodyPr/>
            <a:lstStyle/>
            <a:p>
              <a:endParaRPr lang="en-US" sz="1200" b="1">
                <a:latin typeface="+mj-lt"/>
              </a:endParaRPr>
            </a:p>
          </p:txBody>
        </p:sp>
        <p:sp>
          <p:nvSpPr>
            <p:cNvPr id="112" name="Line - Maryland"/>
            <p:cNvSpPr>
              <a:spLocks noChangeShapeType="1"/>
            </p:cNvSpPr>
            <p:nvPr/>
          </p:nvSpPr>
          <p:spPr bwMode="auto">
            <a:xfrm flipV="1">
              <a:off x="7227887" y="2624955"/>
              <a:ext cx="263525" cy="0"/>
            </a:xfrm>
            <a:prstGeom prst="line">
              <a:avLst/>
            </a:prstGeom>
            <a:noFill/>
            <a:ln w="9525">
              <a:solidFill>
                <a:schemeClr val="tx1"/>
              </a:solidFill>
              <a:round/>
              <a:headEnd/>
              <a:tailEnd/>
            </a:ln>
          </p:spPr>
          <p:txBody>
            <a:bodyPr/>
            <a:lstStyle/>
            <a:p>
              <a:endParaRPr lang="en-US" sz="1200" b="1">
                <a:latin typeface="+mj-lt"/>
              </a:endParaRPr>
            </a:p>
          </p:txBody>
        </p:sp>
        <p:sp>
          <p:nvSpPr>
            <p:cNvPr id="113" name="Line - Hawaii"/>
            <p:cNvSpPr>
              <a:spLocks noChangeShapeType="1"/>
            </p:cNvSpPr>
            <p:nvPr/>
          </p:nvSpPr>
          <p:spPr bwMode="auto">
            <a:xfrm flipH="1" flipV="1">
              <a:off x="2690813" y="4455344"/>
              <a:ext cx="268288" cy="66675"/>
            </a:xfrm>
            <a:prstGeom prst="line">
              <a:avLst/>
            </a:prstGeom>
            <a:noFill/>
            <a:ln w="9525">
              <a:solidFill>
                <a:schemeClr val="tx1"/>
              </a:solidFill>
              <a:round/>
              <a:headEnd/>
              <a:tailEnd/>
            </a:ln>
          </p:spPr>
          <p:txBody>
            <a:bodyPr/>
            <a:lstStyle/>
            <a:p>
              <a:endParaRPr lang="en-US" sz="1200" b="1">
                <a:latin typeface="+mj-lt"/>
              </a:endParaRPr>
            </a:p>
          </p:txBody>
        </p:sp>
        <p:sp>
          <p:nvSpPr>
            <p:cNvPr id="114" name="Line - District of Columbia"/>
            <p:cNvSpPr>
              <a:spLocks noChangeShapeType="1"/>
            </p:cNvSpPr>
            <p:nvPr/>
          </p:nvSpPr>
          <p:spPr bwMode="auto">
            <a:xfrm flipH="1" flipV="1">
              <a:off x="7000077" y="2605904"/>
              <a:ext cx="440535" cy="247650"/>
            </a:xfrm>
            <a:prstGeom prst="line">
              <a:avLst/>
            </a:prstGeom>
            <a:noFill/>
            <a:ln w="9525">
              <a:solidFill>
                <a:schemeClr val="tx1"/>
              </a:solidFill>
              <a:round/>
              <a:headEnd/>
              <a:tailEnd/>
            </a:ln>
          </p:spPr>
          <p:txBody>
            <a:bodyPr/>
            <a:lstStyle/>
            <a:p>
              <a:endParaRPr lang="en-US" sz="1200" b="1">
                <a:latin typeface="+mj-lt"/>
              </a:endParaRPr>
            </a:p>
          </p:txBody>
        </p:sp>
        <p:sp>
          <p:nvSpPr>
            <p:cNvPr id="115" name="Line - Delaware"/>
            <p:cNvSpPr>
              <a:spLocks noChangeShapeType="1"/>
            </p:cNvSpPr>
            <p:nvPr/>
          </p:nvSpPr>
          <p:spPr bwMode="auto">
            <a:xfrm flipV="1">
              <a:off x="7221537" y="2520180"/>
              <a:ext cx="263525" cy="0"/>
            </a:xfrm>
            <a:prstGeom prst="line">
              <a:avLst/>
            </a:prstGeom>
            <a:noFill/>
            <a:ln w="9525">
              <a:solidFill>
                <a:schemeClr val="tx1"/>
              </a:solidFill>
              <a:round/>
              <a:headEnd/>
              <a:tailEnd/>
            </a:ln>
          </p:spPr>
          <p:txBody>
            <a:bodyPr/>
            <a:lstStyle/>
            <a:p>
              <a:endParaRPr lang="en-US" sz="1200" b="1">
                <a:latin typeface="+mj-lt"/>
              </a:endParaRPr>
            </a:p>
          </p:txBody>
        </p:sp>
        <p:sp>
          <p:nvSpPr>
            <p:cNvPr id="116" name="Line - Connecticut"/>
            <p:cNvSpPr>
              <a:spLocks noChangeShapeType="1"/>
            </p:cNvSpPr>
            <p:nvPr/>
          </p:nvSpPr>
          <p:spPr bwMode="auto">
            <a:xfrm>
              <a:off x="7407274" y="2002655"/>
              <a:ext cx="217488" cy="95250"/>
            </a:xfrm>
            <a:prstGeom prst="line">
              <a:avLst/>
            </a:prstGeom>
            <a:noFill/>
            <a:ln w="9525">
              <a:solidFill>
                <a:schemeClr val="tx1"/>
              </a:solidFill>
              <a:round/>
              <a:headEnd/>
              <a:tailEnd/>
            </a:ln>
          </p:spPr>
          <p:txBody>
            <a:bodyPr/>
            <a:lstStyle/>
            <a:p>
              <a:endParaRPr lang="en-US" sz="1200" b="1">
                <a:latin typeface="+mj-lt"/>
              </a:endParaRPr>
            </a:p>
          </p:txBody>
        </p:sp>
      </p:grpSp>
      <p:sp>
        <p:nvSpPr>
          <p:cNvPr id="132" name="Rectangle 131"/>
          <p:cNvSpPr>
            <a:spLocks noChangeArrowheads="1"/>
          </p:cNvSpPr>
          <p:nvPr/>
        </p:nvSpPr>
        <p:spPr bwMode="auto">
          <a:xfrm>
            <a:off x="4495800" y="5461198"/>
            <a:ext cx="152400" cy="152400"/>
          </a:xfrm>
          <a:prstGeom prst="rect">
            <a:avLst/>
          </a:prstGeom>
          <a:solidFill>
            <a:schemeClr val="accent2"/>
          </a:solidFill>
          <a:ln w="19050">
            <a:solidFill>
              <a:srgbClr val="000000"/>
            </a:solidFill>
            <a:miter lim="800000"/>
            <a:headEnd/>
            <a:tailEnd/>
          </a:ln>
          <a:effectLst/>
        </p:spPr>
        <p:txBody>
          <a:bodyPr wrap="none" anchor="ctr"/>
          <a:lstStyle/>
          <a:p>
            <a:endParaRPr lang="en-US" sz="1100" b="1" dirty="0">
              <a:solidFill>
                <a:srgbClr val="000000"/>
              </a:solidFill>
              <a:latin typeface="+mj-lt"/>
              <a:cs typeface="Calibri" pitchFamily="34" charset="0"/>
            </a:endParaRPr>
          </a:p>
        </p:txBody>
      </p:sp>
      <p:sp>
        <p:nvSpPr>
          <p:cNvPr id="133" name="Rectangle 132"/>
          <p:cNvSpPr>
            <a:spLocks noChangeArrowheads="1"/>
          </p:cNvSpPr>
          <p:nvPr/>
        </p:nvSpPr>
        <p:spPr bwMode="auto">
          <a:xfrm>
            <a:off x="4495800" y="5687366"/>
            <a:ext cx="152400" cy="152400"/>
          </a:xfrm>
          <a:prstGeom prst="rect">
            <a:avLst/>
          </a:prstGeom>
          <a:solidFill>
            <a:schemeClr val="accent4"/>
          </a:solidFill>
          <a:ln w="19050">
            <a:solidFill>
              <a:srgbClr val="000000"/>
            </a:solidFill>
            <a:miter lim="800000"/>
            <a:headEnd/>
            <a:tailEnd/>
          </a:ln>
          <a:effectLst/>
        </p:spPr>
        <p:txBody>
          <a:bodyPr wrap="none" anchor="ctr"/>
          <a:lstStyle/>
          <a:p>
            <a:endParaRPr lang="en-US" sz="1100" b="1">
              <a:solidFill>
                <a:srgbClr val="000000"/>
              </a:solidFill>
              <a:latin typeface="+mj-lt"/>
              <a:cs typeface="Calibri" pitchFamily="34" charset="0"/>
            </a:endParaRPr>
          </a:p>
        </p:txBody>
      </p:sp>
      <p:sp>
        <p:nvSpPr>
          <p:cNvPr id="134" name="Text Box 133"/>
          <p:cNvSpPr txBox="1">
            <a:spLocks noChangeArrowheads="1"/>
          </p:cNvSpPr>
          <p:nvPr/>
        </p:nvSpPr>
        <p:spPr bwMode="auto">
          <a:xfrm>
            <a:off x="4705254" y="5635822"/>
            <a:ext cx="2107949" cy="307777"/>
          </a:xfrm>
          <a:prstGeom prst="rect">
            <a:avLst/>
          </a:prstGeom>
          <a:noFill/>
          <a:ln w="9525">
            <a:noFill/>
            <a:miter lim="800000"/>
            <a:headEnd/>
            <a:tailEnd/>
          </a:ln>
          <a:effectLst/>
        </p:spPr>
        <p:txBody>
          <a:bodyPr wrap="none">
            <a:spAutoFit/>
          </a:bodyPr>
          <a:lstStyle/>
          <a:p>
            <a:r>
              <a:rPr lang="en-US" sz="1400" b="1" dirty="0" smtClean="0">
                <a:solidFill>
                  <a:srgbClr val="000000"/>
                </a:solidFill>
                <a:latin typeface="+mj-lt"/>
                <a:cs typeface="Calibri" pitchFamily="34" charset="0"/>
              </a:rPr>
              <a:t>Debate Ongoing (</a:t>
            </a:r>
            <a:r>
              <a:rPr lang="en-US" sz="1400" b="1" dirty="0">
                <a:solidFill>
                  <a:srgbClr val="000000"/>
                </a:solidFill>
                <a:latin typeface="+mj-lt"/>
                <a:cs typeface="Calibri" pitchFamily="34" charset="0"/>
              </a:rPr>
              <a:t>7</a:t>
            </a:r>
            <a:r>
              <a:rPr lang="en-US" sz="1400" b="1" dirty="0" smtClean="0">
                <a:solidFill>
                  <a:srgbClr val="000000"/>
                </a:solidFill>
                <a:latin typeface="+mj-lt"/>
                <a:cs typeface="Calibri" pitchFamily="34" charset="0"/>
              </a:rPr>
              <a:t> States)</a:t>
            </a:r>
            <a:endParaRPr lang="en-US" sz="1400" b="1" dirty="0">
              <a:solidFill>
                <a:srgbClr val="000000"/>
              </a:solidFill>
              <a:latin typeface="+mj-lt"/>
              <a:cs typeface="Calibri" pitchFamily="34" charset="0"/>
            </a:endParaRPr>
          </a:p>
        </p:txBody>
      </p:sp>
      <p:sp>
        <p:nvSpPr>
          <p:cNvPr id="135" name="Rectangle 134"/>
          <p:cNvSpPr>
            <a:spLocks noChangeArrowheads="1"/>
          </p:cNvSpPr>
          <p:nvPr/>
        </p:nvSpPr>
        <p:spPr bwMode="auto">
          <a:xfrm>
            <a:off x="4495800" y="5918398"/>
            <a:ext cx="152400" cy="152400"/>
          </a:xfrm>
          <a:prstGeom prst="rect">
            <a:avLst/>
          </a:prstGeom>
          <a:solidFill>
            <a:schemeClr val="tx2"/>
          </a:solidFill>
          <a:ln w="19050">
            <a:solidFill>
              <a:schemeClr val="tx1"/>
            </a:solidFill>
            <a:miter lim="800000"/>
            <a:headEnd/>
            <a:tailEnd/>
          </a:ln>
          <a:effectLst/>
        </p:spPr>
        <p:txBody>
          <a:bodyPr wrap="none" anchor="ctr"/>
          <a:lstStyle/>
          <a:p>
            <a:endParaRPr lang="en-US" b="1" dirty="0">
              <a:solidFill>
                <a:srgbClr val="000000"/>
              </a:solidFill>
              <a:latin typeface="+mj-lt"/>
              <a:cs typeface="Calibri" pitchFamily="34" charset="0"/>
            </a:endParaRPr>
          </a:p>
        </p:txBody>
      </p:sp>
      <p:sp>
        <p:nvSpPr>
          <p:cNvPr id="136" name="Text Box 135"/>
          <p:cNvSpPr txBox="1">
            <a:spLocks noChangeArrowheads="1"/>
          </p:cNvSpPr>
          <p:nvPr/>
        </p:nvSpPr>
        <p:spPr bwMode="auto">
          <a:xfrm>
            <a:off x="4705254" y="5407223"/>
            <a:ext cx="4090992" cy="307777"/>
          </a:xfrm>
          <a:prstGeom prst="rect">
            <a:avLst/>
          </a:prstGeom>
          <a:noFill/>
          <a:ln w="9525">
            <a:noFill/>
            <a:miter lim="800000"/>
            <a:headEnd/>
            <a:tailEnd/>
          </a:ln>
          <a:effectLst/>
        </p:spPr>
        <p:txBody>
          <a:bodyPr wrap="none">
            <a:spAutoFit/>
          </a:bodyPr>
          <a:lstStyle/>
          <a:p>
            <a:r>
              <a:rPr lang="en-US" sz="1400" b="1" dirty="0" smtClean="0">
                <a:solidFill>
                  <a:srgbClr val="000000"/>
                </a:solidFill>
                <a:latin typeface="+mj-lt"/>
                <a:cs typeface="Calibri" pitchFamily="34" charset="0"/>
              </a:rPr>
              <a:t>Moving Forward at this Time (24 States including DC)</a:t>
            </a:r>
            <a:endParaRPr lang="en-US" sz="1400" b="1" dirty="0">
              <a:solidFill>
                <a:srgbClr val="000000"/>
              </a:solidFill>
              <a:latin typeface="+mj-lt"/>
              <a:cs typeface="Calibri" pitchFamily="34" charset="0"/>
            </a:endParaRPr>
          </a:p>
        </p:txBody>
      </p:sp>
      <p:sp>
        <p:nvSpPr>
          <p:cNvPr id="137" name="Text Box 136"/>
          <p:cNvSpPr txBox="1">
            <a:spLocks noChangeArrowheads="1"/>
          </p:cNvSpPr>
          <p:nvPr/>
        </p:nvSpPr>
        <p:spPr bwMode="auto">
          <a:xfrm>
            <a:off x="4705254" y="5864423"/>
            <a:ext cx="3467424" cy="307777"/>
          </a:xfrm>
          <a:prstGeom prst="rect">
            <a:avLst/>
          </a:prstGeom>
          <a:noFill/>
          <a:ln w="9525">
            <a:noFill/>
            <a:miter lim="800000"/>
            <a:headEnd/>
            <a:tailEnd/>
          </a:ln>
          <a:effectLst/>
        </p:spPr>
        <p:txBody>
          <a:bodyPr wrap="none">
            <a:spAutoFit/>
          </a:bodyPr>
          <a:lstStyle/>
          <a:p>
            <a:r>
              <a:rPr lang="en-US" sz="1400" b="1" dirty="0" smtClean="0">
                <a:solidFill>
                  <a:srgbClr val="000000"/>
                </a:solidFill>
                <a:latin typeface="+mj-lt"/>
                <a:cs typeface="Calibri" pitchFamily="34" charset="0"/>
              </a:rPr>
              <a:t>Not Moving Forward at this Time (20 States)</a:t>
            </a:r>
            <a:endParaRPr lang="en-US" sz="1400" b="1" dirty="0">
              <a:solidFill>
                <a:srgbClr val="000000"/>
              </a:solidFill>
              <a:latin typeface="+mj-lt"/>
              <a:cs typeface="Calibri" pitchFamily="34" charset="0"/>
            </a:endParaRPr>
          </a:p>
        </p:txBody>
      </p:sp>
      <p:sp>
        <p:nvSpPr>
          <p:cNvPr id="139" name="Title 3"/>
          <p:cNvSpPr>
            <a:spLocks noGrp="1"/>
          </p:cNvSpPr>
          <p:nvPr>
            <p:ph type="title"/>
          </p:nvPr>
        </p:nvSpPr>
        <p:spPr>
          <a:xfrm>
            <a:off x="91440" y="91440"/>
            <a:ext cx="8961120" cy="914400"/>
          </a:xfrm>
        </p:spPr>
        <p:txBody>
          <a:bodyPr/>
          <a:lstStyle/>
          <a:p>
            <a:r>
              <a:rPr lang="en-US" sz="2400" dirty="0" smtClean="0">
                <a:solidFill>
                  <a:schemeClr val="tx1"/>
                </a:solidFill>
                <a:latin typeface="Arial" pitchFamily="34" charset="0"/>
                <a:cs typeface="Arial" pitchFamily="34" charset="0"/>
              </a:rPr>
              <a:t>12. </a:t>
            </a:r>
            <a:r>
              <a:rPr lang="en-US" sz="2400" dirty="0">
                <a:solidFill>
                  <a:schemeClr val="tx1"/>
                </a:solidFill>
                <a:latin typeface="Arial" pitchFamily="34" charset="0"/>
                <a:cs typeface="Arial" pitchFamily="34" charset="0"/>
              </a:rPr>
              <a:t>Current Status of the Medicaid Expansion Decision</a:t>
            </a:r>
            <a:r>
              <a:rPr lang="en-US" sz="2400" dirty="0" smtClean="0">
                <a:solidFill>
                  <a:schemeClr val="tx1"/>
                </a:solidFill>
                <a:latin typeface="Arial" pitchFamily="34" charset="0"/>
                <a:cs typeface="Arial" pitchFamily="34" charset="0"/>
              </a:rPr>
              <a:t/>
            </a:r>
            <a:br>
              <a:rPr lang="en-US" sz="2400" dirty="0" smtClean="0">
                <a:solidFill>
                  <a:schemeClr val="tx1"/>
                </a:solidFill>
                <a:latin typeface="Arial" pitchFamily="34" charset="0"/>
                <a:cs typeface="Arial" pitchFamily="34" charset="0"/>
              </a:rPr>
            </a:br>
            <a:r>
              <a:rPr lang="en-US" sz="1600" dirty="0" smtClean="0">
                <a:solidFill>
                  <a:schemeClr val="tx1"/>
                </a:solidFill>
                <a:latin typeface="Arial" pitchFamily="34" charset="0"/>
                <a:cs typeface="Arial" pitchFamily="34" charset="0"/>
              </a:rPr>
              <a:t>as of June 14, 2013</a:t>
            </a:r>
            <a:endParaRPr lang="en-US" sz="2400" dirty="0">
              <a:solidFill>
                <a:schemeClr val="tx1"/>
              </a:solidFill>
            </a:endParaRPr>
          </a:p>
        </p:txBody>
      </p:sp>
      <p:cxnSp>
        <p:nvCxnSpPr>
          <p:cNvPr id="140" name="Straight Connector 139"/>
          <p:cNvCxnSpPr/>
          <p:nvPr/>
        </p:nvCxnSpPr>
        <p:spPr>
          <a:xfrm>
            <a:off x="228600" y="9906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142"/>
          <p:cNvSpPr>
            <a:spLocks noGrp="1"/>
          </p:cNvSpPr>
          <p:nvPr>
            <p:ph type="body" sz="quarter" idx="11"/>
          </p:nvPr>
        </p:nvSpPr>
        <p:spPr>
          <a:xfrm>
            <a:off x="91440" y="6324600"/>
            <a:ext cx="8321040" cy="396240"/>
          </a:xfrm>
        </p:spPr>
        <p:txBody>
          <a:bodyPr/>
          <a:lstStyle/>
          <a:p>
            <a:r>
              <a:rPr lang="en-US" sz="1100" dirty="0" smtClean="0"/>
              <a:t>SOURCE:  Based </a:t>
            </a:r>
            <a:r>
              <a:rPr lang="en-US" sz="1100" dirty="0"/>
              <a:t>on KCMU </a:t>
            </a:r>
            <a:r>
              <a:rPr lang="en-US" sz="1100" dirty="0" smtClean="0"/>
              <a:t>analysis </a:t>
            </a:r>
            <a:r>
              <a:rPr lang="en-US" sz="1100" dirty="0"/>
              <a:t>of recent news </a:t>
            </a:r>
            <a:r>
              <a:rPr lang="en-US" sz="1100" dirty="0" smtClean="0"/>
              <a:t>reports, executive activity </a:t>
            </a:r>
            <a:r>
              <a:rPr lang="en-US" sz="1100" dirty="0"/>
              <a:t>and legislative activity in </a:t>
            </a:r>
            <a:r>
              <a:rPr lang="en-US" sz="1100" dirty="0" smtClean="0"/>
              <a:t>states.</a:t>
            </a:r>
            <a:endParaRPr lang="en-US" sz="1100" dirty="0"/>
          </a:p>
        </p:txBody>
      </p:sp>
    </p:spTree>
    <p:extLst>
      <p:ext uri="{BB962C8B-B14F-4D97-AF65-F5344CB8AC3E}">
        <p14:creationId xmlns:p14="http://schemas.microsoft.com/office/powerpoint/2010/main" val="15535947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3276600" y="2209800"/>
            <a:ext cx="152400" cy="76200"/>
          </a:xfrm>
          <a:prstGeom prst="line">
            <a:avLst/>
          </a:prstGeom>
          <a:ln w="952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28600" y="9906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0" y="76200"/>
            <a:ext cx="9144000" cy="914400"/>
          </a:xfrm>
        </p:spPr>
        <p:txBody>
          <a:bodyPr>
            <a:noAutofit/>
          </a:bodyPr>
          <a:lstStyle/>
          <a:p>
            <a:r>
              <a:rPr lang="en-US" sz="2400" dirty="0" smtClean="0">
                <a:solidFill>
                  <a:schemeClr val="tx1"/>
                </a:solidFill>
                <a:latin typeface="Arial" pitchFamily="34" charset="0"/>
                <a:cs typeface="Arial" pitchFamily="34" charset="0"/>
              </a:rPr>
              <a:t>13. Hispanics have High Stakes in State Decisions to Expand Medicaid</a:t>
            </a:r>
            <a:endParaRPr lang="en-US" sz="2400" dirty="0">
              <a:solidFill>
                <a:schemeClr val="tx1"/>
              </a:solidFill>
              <a:latin typeface="Arial" pitchFamily="34" charset="0"/>
              <a:cs typeface="Arial" pitchFamily="34" charset="0"/>
            </a:endParaRPr>
          </a:p>
        </p:txBody>
      </p:sp>
      <p:sp>
        <p:nvSpPr>
          <p:cNvPr id="15" name="Right Brace 14"/>
          <p:cNvSpPr/>
          <p:nvPr/>
        </p:nvSpPr>
        <p:spPr>
          <a:xfrm>
            <a:off x="7204735" y="2348924"/>
            <a:ext cx="110218" cy="3760351"/>
          </a:xfrm>
          <a:prstGeom prst="rightBrace">
            <a:avLst/>
          </a:prstGeom>
          <a:ln w="3175"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7383236" y="3048000"/>
            <a:ext cx="1532164" cy="1754326"/>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latin typeface="Calibri" pitchFamily="34" charset="0"/>
                <a:cs typeface="Meta Offc Pro"/>
              </a:rPr>
              <a:t>44%</a:t>
            </a:r>
          </a:p>
          <a:p>
            <a:pPr algn="ctr"/>
            <a:r>
              <a:rPr lang="en-US" sz="1800" b="1" dirty="0" smtClean="0">
                <a:latin typeface="Calibri" pitchFamily="34" charset="0"/>
                <a:cs typeface="Meta Offc Pro"/>
              </a:rPr>
              <a:t>in States Not Moving Forward at this Time</a:t>
            </a:r>
          </a:p>
          <a:p>
            <a:pPr algn="ctr"/>
            <a:r>
              <a:rPr lang="en-US" sz="1800" b="1" dirty="0" smtClean="0">
                <a:latin typeface="Calibri" pitchFamily="34" charset="0"/>
                <a:cs typeface="Meta Offc Pro"/>
              </a:rPr>
              <a:t>(20 States)</a:t>
            </a:r>
          </a:p>
        </p:txBody>
      </p:sp>
      <p:sp>
        <p:nvSpPr>
          <p:cNvPr id="17" name="Title 3"/>
          <p:cNvSpPr txBox="1">
            <a:spLocks/>
          </p:cNvSpPr>
          <p:nvPr/>
        </p:nvSpPr>
        <p:spPr bwMode="auto">
          <a:xfrm>
            <a:off x="68283" y="1181100"/>
            <a:ext cx="896112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2800" b="1" i="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a:lstStyle>
          <a:p>
            <a:pPr algn="ctr"/>
            <a:r>
              <a:rPr lang="en-US" sz="1800" dirty="0" smtClean="0"/>
              <a:t>Distribution of Uninsured Hispanics who are Income Eligible for Medicaid Expansion                 (8.9 Million)</a:t>
            </a:r>
            <a:endParaRPr lang="en-US" sz="1800" dirty="0"/>
          </a:p>
        </p:txBody>
      </p:sp>
      <p:sp>
        <p:nvSpPr>
          <p:cNvPr id="18" name="Left Brace 17"/>
          <p:cNvSpPr/>
          <p:nvPr/>
        </p:nvSpPr>
        <p:spPr>
          <a:xfrm>
            <a:off x="2057400" y="2832675"/>
            <a:ext cx="304800" cy="3276600"/>
          </a:xfrm>
          <a:prstGeom prst="leftBrace">
            <a:avLst/>
          </a:prstGeom>
          <a:ln w="3175" cmpd="sng">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2" name="Content Placeholder 9"/>
          <p:cNvGraphicFramePr>
            <a:graphicFrameLocks noGrp="1"/>
          </p:cNvGraphicFramePr>
          <p:nvPr>
            <p:ph idx="1"/>
            <p:extLst>
              <p:ext uri="{D42A27DB-BD31-4B8C-83A1-F6EECF244321}">
                <p14:modId xmlns:p14="http://schemas.microsoft.com/office/powerpoint/2010/main" val="89736478"/>
              </p:ext>
            </p:extLst>
          </p:nvPr>
        </p:nvGraphicFramePr>
        <p:xfrm>
          <a:off x="92075" y="1096963"/>
          <a:ext cx="8959850"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p:cNvSpPr txBox="1"/>
          <p:nvPr/>
        </p:nvSpPr>
        <p:spPr>
          <a:xfrm>
            <a:off x="533400" y="3124200"/>
            <a:ext cx="1532164" cy="1477328"/>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latin typeface="Calibri" pitchFamily="34" charset="0"/>
                <a:cs typeface="Meta Offc Pro"/>
              </a:rPr>
              <a:t>52% in States Moving Forward at this Time</a:t>
            </a:r>
          </a:p>
          <a:p>
            <a:pPr algn="ctr"/>
            <a:r>
              <a:rPr lang="en-US" sz="1800" b="1" dirty="0" smtClean="0">
                <a:latin typeface="Calibri" pitchFamily="34" charset="0"/>
                <a:cs typeface="Meta Offc Pro"/>
              </a:rPr>
              <a:t>(24 States)</a:t>
            </a:r>
          </a:p>
        </p:txBody>
      </p:sp>
      <p:sp>
        <p:nvSpPr>
          <p:cNvPr id="13" name="Text Placeholder 2"/>
          <p:cNvSpPr>
            <a:spLocks noGrp="1"/>
          </p:cNvSpPr>
          <p:nvPr>
            <p:ph type="body" sz="quarter" idx="11"/>
          </p:nvPr>
        </p:nvSpPr>
        <p:spPr>
          <a:xfrm>
            <a:off x="12610" y="6309360"/>
            <a:ext cx="8321040" cy="396240"/>
          </a:xfrm>
        </p:spPr>
        <p:txBody>
          <a:bodyPr/>
          <a:lstStyle/>
          <a:p>
            <a:r>
              <a:rPr lang="en-US" dirty="0" smtClean="0"/>
              <a:t>SOURCE</a:t>
            </a:r>
            <a:r>
              <a:rPr lang="en-US" dirty="0"/>
              <a:t>: B</a:t>
            </a:r>
            <a:r>
              <a:rPr lang="en-US" dirty="0" smtClean="0"/>
              <a:t>ased </a:t>
            </a:r>
            <a:r>
              <a:rPr lang="en-US" dirty="0"/>
              <a:t>on KCMU analysis of 2011 American Community Survey. </a:t>
            </a:r>
          </a:p>
        </p:txBody>
      </p:sp>
    </p:spTree>
    <p:extLst>
      <p:ext uri="{BB962C8B-B14F-4D97-AF65-F5344CB8AC3E}">
        <p14:creationId xmlns:p14="http://schemas.microsoft.com/office/powerpoint/2010/main" val="16091162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 y="91440"/>
            <a:ext cx="9052560" cy="914400"/>
          </a:xfrm>
        </p:spPr>
        <p:txBody>
          <a:bodyPr/>
          <a:lstStyle/>
          <a:p>
            <a:r>
              <a:rPr lang="en-US" sz="2400" dirty="0" smtClean="0">
                <a:latin typeface="Arial" pitchFamily="34" charset="0"/>
                <a:cs typeface="Arial" pitchFamily="34" charset="0"/>
              </a:rPr>
              <a:t>14. State Health Insurance Marketplace Decisions</a:t>
            </a:r>
            <a:br>
              <a:rPr lang="en-US" sz="2400" dirty="0" smtClean="0">
                <a:latin typeface="Arial" pitchFamily="34" charset="0"/>
                <a:cs typeface="Arial" pitchFamily="34" charset="0"/>
              </a:rPr>
            </a:br>
            <a:r>
              <a:rPr lang="en-US" sz="1600" dirty="0" smtClean="0">
                <a:latin typeface="Arial" pitchFamily="34" charset="0"/>
                <a:cs typeface="Arial" pitchFamily="34" charset="0"/>
              </a:rPr>
              <a:t>as of May 28, 2013</a:t>
            </a:r>
            <a:endParaRPr lang="en-US" sz="2400" dirty="0"/>
          </a:p>
        </p:txBody>
      </p:sp>
      <p:cxnSp>
        <p:nvCxnSpPr>
          <p:cNvPr id="7" name="Straight Connector 6"/>
          <p:cNvCxnSpPr/>
          <p:nvPr/>
        </p:nvCxnSpPr>
        <p:spPr>
          <a:xfrm>
            <a:off x="228600" y="9906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37" name="Rectangle 131"/>
          <p:cNvSpPr>
            <a:spLocks noChangeArrowheads="1"/>
          </p:cNvSpPr>
          <p:nvPr/>
        </p:nvSpPr>
        <p:spPr bwMode="auto">
          <a:xfrm>
            <a:off x="4433883" y="5715000"/>
            <a:ext cx="152400" cy="152400"/>
          </a:xfrm>
          <a:prstGeom prst="rect">
            <a:avLst/>
          </a:prstGeom>
          <a:solidFill>
            <a:schemeClr val="accent6"/>
          </a:solidFill>
          <a:ln w="19050">
            <a:solidFill>
              <a:srgbClr val="000000"/>
            </a:solidFill>
            <a:miter lim="800000"/>
            <a:headEnd/>
            <a:tailEnd/>
          </a:ln>
          <a:effectLst/>
        </p:spPr>
        <p:txBody>
          <a:bodyPr wrap="none" anchor="ctr"/>
          <a:lstStyle/>
          <a:p>
            <a:pPr>
              <a:defRPr/>
            </a:pPr>
            <a:endParaRPr lang="en-US" sz="1400" b="1" kern="0" dirty="0">
              <a:solidFill>
                <a:srgbClr val="000000"/>
              </a:solidFill>
              <a:cs typeface="Calibri" pitchFamily="34" charset="0"/>
            </a:endParaRPr>
          </a:p>
        </p:txBody>
      </p:sp>
      <p:sp>
        <p:nvSpPr>
          <p:cNvPr id="138" name="Text Box 133"/>
          <p:cNvSpPr txBox="1">
            <a:spLocks noChangeArrowheads="1"/>
          </p:cNvSpPr>
          <p:nvPr/>
        </p:nvSpPr>
        <p:spPr bwMode="auto">
          <a:xfrm>
            <a:off x="4602953" y="5410200"/>
            <a:ext cx="2996141" cy="307777"/>
          </a:xfrm>
          <a:prstGeom prst="rect">
            <a:avLst/>
          </a:prstGeom>
          <a:noFill/>
          <a:ln w="9525">
            <a:noFill/>
            <a:miter lim="800000"/>
            <a:headEnd/>
            <a:tailEnd/>
          </a:ln>
          <a:effectLst/>
        </p:spPr>
        <p:txBody>
          <a:bodyPr wrap="none">
            <a:spAutoFit/>
          </a:bodyPr>
          <a:lstStyle/>
          <a:p>
            <a:r>
              <a:rPr lang="en-US" sz="1400" b="1" dirty="0" smtClean="0">
                <a:cs typeface="Calibri" pitchFamily="34" charset="0"/>
              </a:rPr>
              <a:t>Partnership Marketplace (7 </a:t>
            </a:r>
            <a:r>
              <a:rPr lang="en-US" sz="1400" b="1" dirty="0">
                <a:cs typeface="Calibri" pitchFamily="34" charset="0"/>
              </a:rPr>
              <a:t>states)</a:t>
            </a:r>
          </a:p>
        </p:txBody>
      </p:sp>
      <p:sp>
        <p:nvSpPr>
          <p:cNvPr id="139" name="Rectangle 134"/>
          <p:cNvSpPr>
            <a:spLocks noChangeArrowheads="1"/>
          </p:cNvSpPr>
          <p:nvPr/>
        </p:nvSpPr>
        <p:spPr bwMode="auto">
          <a:xfrm>
            <a:off x="4431266" y="5257800"/>
            <a:ext cx="152400" cy="152400"/>
          </a:xfrm>
          <a:prstGeom prst="rect">
            <a:avLst/>
          </a:prstGeom>
          <a:solidFill>
            <a:schemeClr val="accent1"/>
          </a:solidFill>
          <a:ln w="19050">
            <a:solidFill>
              <a:srgbClr val="000040"/>
            </a:solidFill>
            <a:miter lim="800000"/>
            <a:headEnd/>
            <a:tailEnd/>
          </a:ln>
          <a:effectLst/>
        </p:spPr>
        <p:txBody>
          <a:bodyPr wrap="none" anchor="ctr"/>
          <a:lstStyle/>
          <a:p>
            <a:pPr>
              <a:defRPr/>
            </a:pPr>
            <a:endParaRPr lang="en-US" sz="1400" b="1" kern="0" dirty="0">
              <a:solidFill>
                <a:srgbClr val="000000"/>
              </a:solidFill>
              <a:cs typeface="Calibri" pitchFamily="34" charset="0"/>
            </a:endParaRPr>
          </a:p>
        </p:txBody>
      </p:sp>
      <p:sp>
        <p:nvSpPr>
          <p:cNvPr id="140" name="Text Box 135"/>
          <p:cNvSpPr txBox="1">
            <a:spLocks noChangeArrowheads="1"/>
          </p:cNvSpPr>
          <p:nvPr/>
        </p:nvSpPr>
        <p:spPr bwMode="auto">
          <a:xfrm>
            <a:off x="4590356" y="5181600"/>
            <a:ext cx="5620444" cy="307777"/>
          </a:xfrm>
          <a:prstGeom prst="rect">
            <a:avLst/>
          </a:prstGeom>
          <a:noFill/>
          <a:ln w="9525">
            <a:noFill/>
            <a:miter lim="800000"/>
            <a:headEnd/>
            <a:tailEnd/>
          </a:ln>
          <a:effectLst/>
        </p:spPr>
        <p:txBody>
          <a:bodyPr wrap="square">
            <a:spAutoFit/>
          </a:bodyPr>
          <a:lstStyle/>
          <a:p>
            <a:r>
              <a:rPr lang="en-US" sz="1400" b="1" dirty="0" smtClean="0">
                <a:cs typeface="Calibri" pitchFamily="34" charset="0"/>
              </a:rPr>
              <a:t>State-based Marketplace (16 states and </a:t>
            </a:r>
            <a:r>
              <a:rPr lang="en-US" sz="1400" b="1" dirty="0">
                <a:cs typeface="Calibri" pitchFamily="34" charset="0"/>
              </a:rPr>
              <a:t>DC</a:t>
            </a:r>
            <a:r>
              <a:rPr lang="en-US" sz="1400" b="1" dirty="0" smtClean="0">
                <a:cs typeface="Calibri" pitchFamily="34" charset="0"/>
              </a:rPr>
              <a:t>)</a:t>
            </a:r>
            <a:endParaRPr lang="en-US" sz="1400" b="1" dirty="0">
              <a:cs typeface="Calibri" pitchFamily="34" charset="0"/>
            </a:endParaRPr>
          </a:p>
        </p:txBody>
      </p:sp>
      <p:sp>
        <p:nvSpPr>
          <p:cNvPr id="141" name="Rectangle 131"/>
          <p:cNvSpPr>
            <a:spLocks noChangeArrowheads="1"/>
          </p:cNvSpPr>
          <p:nvPr/>
        </p:nvSpPr>
        <p:spPr bwMode="auto">
          <a:xfrm>
            <a:off x="4437956" y="5486400"/>
            <a:ext cx="152400" cy="152400"/>
          </a:xfrm>
          <a:prstGeom prst="rect">
            <a:avLst/>
          </a:prstGeom>
          <a:solidFill>
            <a:schemeClr val="accent3"/>
          </a:solidFill>
          <a:ln w="19050">
            <a:solidFill>
              <a:srgbClr val="000000"/>
            </a:solidFill>
            <a:miter lim="800000"/>
            <a:headEnd/>
            <a:tailEnd/>
          </a:ln>
          <a:effectLst/>
        </p:spPr>
        <p:txBody>
          <a:bodyPr wrap="none" anchor="ctr"/>
          <a:lstStyle/>
          <a:p>
            <a:pPr>
              <a:defRPr/>
            </a:pPr>
            <a:endParaRPr lang="en-US" sz="1400" b="1" kern="0" dirty="0">
              <a:solidFill>
                <a:srgbClr val="000040">
                  <a:lumMod val="50000"/>
                </a:srgbClr>
              </a:solidFill>
              <a:cs typeface="Calibri" pitchFamily="34" charset="0"/>
            </a:endParaRPr>
          </a:p>
        </p:txBody>
      </p:sp>
      <p:sp>
        <p:nvSpPr>
          <p:cNvPr id="142" name="Text Box 136"/>
          <p:cNvSpPr txBox="1">
            <a:spLocks noChangeArrowheads="1"/>
          </p:cNvSpPr>
          <p:nvPr/>
        </p:nvSpPr>
        <p:spPr bwMode="auto">
          <a:xfrm>
            <a:off x="4592472" y="5638800"/>
            <a:ext cx="4362695" cy="523220"/>
          </a:xfrm>
          <a:prstGeom prst="rect">
            <a:avLst/>
          </a:prstGeom>
          <a:noFill/>
          <a:ln w="9525">
            <a:noFill/>
            <a:miter lim="800000"/>
            <a:headEnd/>
            <a:tailEnd/>
          </a:ln>
          <a:effectLst/>
        </p:spPr>
        <p:txBody>
          <a:bodyPr wrap="square">
            <a:spAutoFit/>
          </a:bodyPr>
          <a:lstStyle/>
          <a:p>
            <a:r>
              <a:rPr lang="en-US" sz="1400" b="1" dirty="0" smtClean="0">
                <a:cs typeface="Calibri" pitchFamily="34" charset="0"/>
              </a:rPr>
              <a:t>Federally-facilitated Marketplace (27 </a:t>
            </a:r>
            <a:r>
              <a:rPr lang="en-US" sz="1400" b="1" dirty="0">
                <a:cs typeface="Calibri" pitchFamily="34" charset="0"/>
              </a:rPr>
              <a:t>states)</a:t>
            </a:r>
          </a:p>
          <a:p>
            <a:endParaRPr lang="en-US" sz="1400" b="1" dirty="0">
              <a:solidFill>
                <a:srgbClr val="000000"/>
              </a:solidFill>
              <a:cs typeface="Calibri" pitchFamily="34" charset="0"/>
            </a:endParaRPr>
          </a:p>
        </p:txBody>
      </p:sp>
      <p:sp>
        <p:nvSpPr>
          <p:cNvPr id="143" name="Shape - Massachusetts"/>
          <p:cNvSpPr>
            <a:spLocks noChangeAspect="1"/>
          </p:cNvSpPr>
          <p:nvPr/>
        </p:nvSpPr>
        <p:spPr bwMode="auto">
          <a:xfrm>
            <a:off x="7566022" y="1922436"/>
            <a:ext cx="468312" cy="211137"/>
          </a:xfrm>
          <a:custGeom>
            <a:avLst/>
            <a:gdLst>
              <a:gd name="T0" fmla="*/ 0 w 296"/>
              <a:gd name="T1" fmla="*/ 2147483647 h 134"/>
              <a:gd name="T2" fmla="*/ 2147483647 w 296"/>
              <a:gd name="T3" fmla="*/ 2147483647 h 134"/>
              <a:gd name="T4" fmla="*/ 2147483647 w 296"/>
              <a:gd name="T5" fmla="*/ 2147483647 h 134"/>
              <a:gd name="T6" fmla="*/ 2147483647 w 296"/>
              <a:gd name="T7" fmla="*/ 0 h 134"/>
              <a:gd name="T8" fmla="*/ 2147483647 w 296"/>
              <a:gd name="T9" fmla="*/ 2147483647 h 134"/>
              <a:gd name="T10" fmla="*/ 2147483647 w 296"/>
              <a:gd name="T11" fmla="*/ 2147483647 h 134"/>
              <a:gd name="T12" fmla="*/ 2147483647 w 296"/>
              <a:gd name="T13" fmla="*/ 2147483647 h 134"/>
              <a:gd name="T14" fmla="*/ 2147483647 w 296"/>
              <a:gd name="T15" fmla="*/ 2147483647 h 134"/>
              <a:gd name="T16" fmla="*/ 2147483647 w 296"/>
              <a:gd name="T17" fmla="*/ 2147483647 h 134"/>
              <a:gd name="T18" fmla="*/ 2147483647 w 296"/>
              <a:gd name="T19" fmla="*/ 2147483647 h 134"/>
              <a:gd name="T20" fmla="*/ 2147483647 w 296"/>
              <a:gd name="T21" fmla="*/ 2147483647 h 134"/>
              <a:gd name="T22" fmla="*/ 2147483647 w 296"/>
              <a:gd name="T23" fmla="*/ 2147483647 h 134"/>
              <a:gd name="T24" fmla="*/ 2147483647 w 296"/>
              <a:gd name="T25" fmla="*/ 2147483647 h 134"/>
              <a:gd name="T26" fmla="*/ 2147483647 w 296"/>
              <a:gd name="T27" fmla="*/ 2147483647 h 134"/>
              <a:gd name="T28" fmla="*/ 2147483647 w 296"/>
              <a:gd name="T29" fmla="*/ 2147483647 h 134"/>
              <a:gd name="T30" fmla="*/ 2147483647 w 296"/>
              <a:gd name="T31" fmla="*/ 2147483647 h 134"/>
              <a:gd name="T32" fmla="*/ 2147483647 w 296"/>
              <a:gd name="T33" fmla="*/ 2147483647 h 134"/>
              <a:gd name="T34" fmla="*/ 2147483647 w 296"/>
              <a:gd name="T35" fmla="*/ 2147483647 h 134"/>
              <a:gd name="T36" fmla="*/ 2147483647 w 296"/>
              <a:gd name="T37" fmla="*/ 2147483647 h 134"/>
              <a:gd name="T38" fmla="*/ 0 w 296"/>
              <a:gd name="T39" fmla="*/ 2147483647 h 1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6"/>
              <a:gd name="T61" fmla="*/ 0 h 134"/>
              <a:gd name="T62" fmla="*/ 296 w 296"/>
              <a:gd name="T63" fmla="*/ 134 h 1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6" h="134">
                <a:moveTo>
                  <a:pt x="0" y="54"/>
                </a:moveTo>
                <a:lnTo>
                  <a:pt x="151" y="16"/>
                </a:lnTo>
                <a:lnTo>
                  <a:pt x="169" y="18"/>
                </a:lnTo>
                <a:lnTo>
                  <a:pt x="187" y="0"/>
                </a:lnTo>
                <a:lnTo>
                  <a:pt x="202" y="9"/>
                </a:lnTo>
                <a:lnTo>
                  <a:pt x="184" y="48"/>
                </a:lnTo>
                <a:lnTo>
                  <a:pt x="215" y="45"/>
                </a:lnTo>
                <a:lnTo>
                  <a:pt x="233" y="74"/>
                </a:lnTo>
                <a:lnTo>
                  <a:pt x="254" y="77"/>
                </a:lnTo>
                <a:lnTo>
                  <a:pt x="269" y="73"/>
                </a:lnTo>
                <a:lnTo>
                  <a:pt x="269" y="57"/>
                </a:lnTo>
                <a:lnTo>
                  <a:pt x="243" y="36"/>
                </a:lnTo>
                <a:lnTo>
                  <a:pt x="263" y="34"/>
                </a:lnTo>
                <a:lnTo>
                  <a:pt x="296" y="79"/>
                </a:lnTo>
                <a:lnTo>
                  <a:pt x="264" y="106"/>
                </a:lnTo>
                <a:lnTo>
                  <a:pt x="229" y="92"/>
                </a:lnTo>
                <a:lnTo>
                  <a:pt x="206" y="125"/>
                </a:lnTo>
                <a:lnTo>
                  <a:pt x="161" y="92"/>
                </a:lnTo>
                <a:lnTo>
                  <a:pt x="12" y="134"/>
                </a:lnTo>
                <a:lnTo>
                  <a:pt x="0" y="54"/>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44" name="Line - Rhode Island"/>
          <p:cNvSpPr>
            <a:spLocks noChangeShapeType="1"/>
          </p:cNvSpPr>
          <p:nvPr/>
        </p:nvSpPr>
        <p:spPr bwMode="auto">
          <a:xfrm>
            <a:off x="7842247" y="2135161"/>
            <a:ext cx="277812" cy="66675"/>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sp>
        <p:nvSpPr>
          <p:cNvPr id="146" name="Line - New Hampshire"/>
          <p:cNvSpPr>
            <a:spLocks noChangeShapeType="1"/>
          </p:cNvSpPr>
          <p:nvPr/>
        </p:nvSpPr>
        <p:spPr bwMode="auto">
          <a:xfrm flipV="1">
            <a:off x="7704134" y="1798611"/>
            <a:ext cx="360363" cy="66675"/>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sp>
        <p:nvSpPr>
          <p:cNvPr id="147" name="Line - Massachusetts"/>
          <p:cNvSpPr>
            <a:spLocks noChangeShapeType="1"/>
          </p:cNvSpPr>
          <p:nvPr/>
        </p:nvSpPr>
        <p:spPr bwMode="auto">
          <a:xfrm>
            <a:off x="7842247" y="2025623"/>
            <a:ext cx="287783" cy="2834"/>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grpSp>
        <p:nvGrpSpPr>
          <p:cNvPr id="148" name="Group 147"/>
          <p:cNvGrpSpPr/>
          <p:nvPr/>
        </p:nvGrpSpPr>
        <p:grpSpPr>
          <a:xfrm>
            <a:off x="228600" y="1136623"/>
            <a:ext cx="8242407" cy="4211638"/>
            <a:chOff x="233360" y="1136623"/>
            <a:chExt cx="8242407" cy="4211638"/>
          </a:xfrm>
        </p:grpSpPr>
        <p:sp>
          <p:nvSpPr>
            <p:cNvPr id="149" name="Shape - Wyoming"/>
            <p:cNvSpPr>
              <a:spLocks noChangeAspect="1"/>
            </p:cNvSpPr>
            <p:nvPr/>
          </p:nvSpPr>
          <p:spPr bwMode="auto">
            <a:xfrm>
              <a:off x="3074984" y="2017686"/>
              <a:ext cx="896938" cy="720725"/>
            </a:xfrm>
            <a:custGeom>
              <a:avLst/>
              <a:gdLst>
                <a:gd name="T0" fmla="*/ 2147483647 w 567"/>
                <a:gd name="T1" fmla="*/ 0 h 463"/>
                <a:gd name="T2" fmla="*/ 2147483647 w 567"/>
                <a:gd name="T3" fmla="*/ 2147483647 h 463"/>
                <a:gd name="T4" fmla="*/ 0 w 567"/>
                <a:gd name="T5" fmla="*/ 2147483647 h 463"/>
                <a:gd name="T6" fmla="*/ 2147483647 w 567"/>
                <a:gd name="T7" fmla="*/ 2147483647 h 463"/>
                <a:gd name="T8" fmla="*/ 2147483647 w 567"/>
                <a:gd name="T9" fmla="*/ 2147483647 h 463"/>
                <a:gd name="T10" fmla="*/ 2147483647 w 567"/>
                <a:gd name="T11" fmla="*/ 2147483647 h 463"/>
                <a:gd name="T12" fmla="*/ 2147483647 w 567"/>
                <a:gd name="T13" fmla="*/ 0 h 463"/>
                <a:gd name="T14" fmla="*/ 0 60000 65536"/>
                <a:gd name="T15" fmla="*/ 0 60000 65536"/>
                <a:gd name="T16" fmla="*/ 0 60000 65536"/>
                <a:gd name="T17" fmla="*/ 0 60000 65536"/>
                <a:gd name="T18" fmla="*/ 0 60000 65536"/>
                <a:gd name="T19" fmla="*/ 0 60000 65536"/>
                <a:gd name="T20" fmla="*/ 0 60000 65536"/>
                <a:gd name="T21" fmla="*/ 0 w 567"/>
                <a:gd name="T22" fmla="*/ 0 h 463"/>
                <a:gd name="T23" fmla="*/ 567 w 567"/>
                <a:gd name="T24" fmla="*/ 463 h 4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7" h="463">
                  <a:moveTo>
                    <a:pt x="55" y="0"/>
                  </a:moveTo>
                  <a:lnTo>
                    <a:pt x="35" y="172"/>
                  </a:lnTo>
                  <a:lnTo>
                    <a:pt x="0" y="420"/>
                  </a:lnTo>
                  <a:lnTo>
                    <a:pt x="164" y="433"/>
                  </a:lnTo>
                  <a:lnTo>
                    <a:pt x="547" y="463"/>
                  </a:lnTo>
                  <a:lnTo>
                    <a:pt x="567" y="47"/>
                  </a:lnTo>
                  <a:lnTo>
                    <a:pt x="55" y="0"/>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50" name="Shape - Wisconsin"/>
            <p:cNvSpPr>
              <a:spLocks noChangeAspect="1"/>
            </p:cNvSpPr>
            <p:nvPr/>
          </p:nvSpPr>
          <p:spPr bwMode="auto">
            <a:xfrm>
              <a:off x="5262559" y="1706536"/>
              <a:ext cx="654050" cy="752475"/>
            </a:xfrm>
            <a:custGeom>
              <a:avLst/>
              <a:gdLst>
                <a:gd name="T0" fmla="*/ 30 w 415"/>
                <a:gd name="T1" fmla="*/ 33 h 484"/>
                <a:gd name="T2" fmla="*/ 61 w 415"/>
                <a:gd name="T3" fmla="*/ 28 h 484"/>
                <a:gd name="T4" fmla="*/ 90 w 415"/>
                <a:gd name="T5" fmla="*/ 28 h 484"/>
                <a:gd name="T6" fmla="*/ 107 w 415"/>
                <a:gd name="T7" fmla="*/ 0 h 484"/>
                <a:gd name="T8" fmla="*/ 121 w 415"/>
                <a:gd name="T9" fmla="*/ 36 h 484"/>
                <a:gd name="T10" fmla="*/ 166 w 415"/>
                <a:gd name="T11" fmla="*/ 36 h 484"/>
                <a:gd name="T12" fmla="*/ 189 w 415"/>
                <a:gd name="T13" fmla="*/ 68 h 484"/>
                <a:gd name="T14" fmla="*/ 236 w 415"/>
                <a:gd name="T15" fmla="*/ 59 h 484"/>
                <a:gd name="T16" fmla="*/ 267 w 415"/>
                <a:gd name="T17" fmla="*/ 80 h 484"/>
                <a:gd name="T18" fmla="*/ 325 w 415"/>
                <a:gd name="T19" fmla="*/ 95 h 484"/>
                <a:gd name="T20" fmla="*/ 336 w 415"/>
                <a:gd name="T21" fmla="*/ 121 h 484"/>
                <a:gd name="T22" fmla="*/ 365 w 415"/>
                <a:gd name="T23" fmla="*/ 122 h 484"/>
                <a:gd name="T24" fmla="*/ 356 w 415"/>
                <a:gd name="T25" fmla="*/ 147 h 484"/>
                <a:gd name="T26" fmla="*/ 367 w 415"/>
                <a:gd name="T27" fmla="*/ 176 h 484"/>
                <a:gd name="T28" fmla="*/ 347 w 415"/>
                <a:gd name="T29" fmla="*/ 211 h 484"/>
                <a:gd name="T30" fmla="*/ 361 w 415"/>
                <a:gd name="T31" fmla="*/ 219 h 484"/>
                <a:gd name="T32" fmla="*/ 394 w 415"/>
                <a:gd name="T33" fmla="*/ 180 h 484"/>
                <a:gd name="T34" fmla="*/ 392 w 415"/>
                <a:gd name="T35" fmla="*/ 167 h 484"/>
                <a:gd name="T36" fmla="*/ 406 w 415"/>
                <a:gd name="T37" fmla="*/ 161 h 484"/>
                <a:gd name="T38" fmla="*/ 415 w 415"/>
                <a:gd name="T39" fmla="*/ 180 h 484"/>
                <a:gd name="T40" fmla="*/ 389 w 415"/>
                <a:gd name="T41" fmla="*/ 207 h 484"/>
                <a:gd name="T42" fmla="*/ 379 w 415"/>
                <a:gd name="T43" fmla="*/ 268 h 484"/>
                <a:gd name="T44" fmla="*/ 379 w 415"/>
                <a:gd name="T45" fmla="*/ 371 h 484"/>
                <a:gd name="T46" fmla="*/ 394 w 415"/>
                <a:gd name="T47" fmla="*/ 389 h 484"/>
                <a:gd name="T48" fmla="*/ 388 w 415"/>
                <a:gd name="T49" fmla="*/ 453 h 484"/>
                <a:gd name="T50" fmla="*/ 191 w 415"/>
                <a:gd name="T51" fmla="*/ 484 h 484"/>
                <a:gd name="T52" fmla="*/ 142 w 415"/>
                <a:gd name="T53" fmla="*/ 454 h 484"/>
                <a:gd name="T54" fmla="*/ 152 w 415"/>
                <a:gd name="T55" fmla="*/ 416 h 484"/>
                <a:gd name="T56" fmla="*/ 128 w 415"/>
                <a:gd name="T57" fmla="*/ 374 h 484"/>
                <a:gd name="T58" fmla="*/ 107 w 415"/>
                <a:gd name="T59" fmla="*/ 322 h 484"/>
                <a:gd name="T60" fmla="*/ 52 w 415"/>
                <a:gd name="T61" fmla="*/ 270 h 484"/>
                <a:gd name="T62" fmla="*/ 18 w 415"/>
                <a:gd name="T63" fmla="*/ 270 h 484"/>
                <a:gd name="T64" fmla="*/ 18 w 415"/>
                <a:gd name="T65" fmla="*/ 198 h 484"/>
                <a:gd name="T66" fmla="*/ 0 w 415"/>
                <a:gd name="T67" fmla="*/ 171 h 484"/>
                <a:gd name="T68" fmla="*/ 39 w 415"/>
                <a:gd name="T69" fmla="*/ 130 h 484"/>
                <a:gd name="T70" fmla="*/ 30 w 415"/>
                <a:gd name="T71" fmla="*/ 33 h 4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5"/>
                <a:gd name="T109" fmla="*/ 0 h 484"/>
                <a:gd name="T110" fmla="*/ 415 w 415"/>
                <a:gd name="T111" fmla="*/ 484 h 4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5" h="484">
                  <a:moveTo>
                    <a:pt x="30" y="33"/>
                  </a:moveTo>
                  <a:lnTo>
                    <a:pt x="61" y="28"/>
                  </a:lnTo>
                  <a:lnTo>
                    <a:pt x="90" y="28"/>
                  </a:lnTo>
                  <a:lnTo>
                    <a:pt x="107" y="0"/>
                  </a:lnTo>
                  <a:lnTo>
                    <a:pt x="121" y="36"/>
                  </a:lnTo>
                  <a:lnTo>
                    <a:pt x="166" y="36"/>
                  </a:lnTo>
                  <a:lnTo>
                    <a:pt x="189" y="68"/>
                  </a:lnTo>
                  <a:lnTo>
                    <a:pt x="236" y="59"/>
                  </a:lnTo>
                  <a:lnTo>
                    <a:pt x="267" y="80"/>
                  </a:lnTo>
                  <a:lnTo>
                    <a:pt x="325" y="95"/>
                  </a:lnTo>
                  <a:lnTo>
                    <a:pt x="336" y="121"/>
                  </a:lnTo>
                  <a:lnTo>
                    <a:pt x="365" y="122"/>
                  </a:lnTo>
                  <a:lnTo>
                    <a:pt x="356" y="147"/>
                  </a:lnTo>
                  <a:lnTo>
                    <a:pt x="367" y="176"/>
                  </a:lnTo>
                  <a:lnTo>
                    <a:pt x="347" y="211"/>
                  </a:lnTo>
                  <a:lnTo>
                    <a:pt x="361" y="219"/>
                  </a:lnTo>
                  <a:lnTo>
                    <a:pt x="394" y="180"/>
                  </a:lnTo>
                  <a:lnTo>
                    <a:pt x="392" y="167"/>
                  </a:lnTo>
                  <a:lnTo>
                    <a:pt x="406" y="161"/>
                  </a:lnTo>
                  <a:lnTo>
                    <a:pt x="415" y="180"/>
                  </a:lnTo>
                  <a:lnTo>
                    <a:pt x="389" y="207"/>
                  </a:lnTo>
                  <a:lnTo>
                    <a:pt x="379" y="268"/>
                  </a:lnTo>
                  <a:lnTo>
                    <a:pt x="379" y="371"/>
                  </a:lnTo>
                  <a:lnTo>
                    <a:pt x="394" y="389"/>
                  </a:lnTo>
                  <a:lnTo>
                    <a:pt x="388" y="453"/>
                  </a:lnTo>
                  <a:lnTo>
                    <a:pt x="191" y="484"/>
                  </a:lnTo>
                  <a:lnTo>
                    <a:pt x="142" y="454"/>
                  </a:lnTo>
                  <a:lnTo>
                    <a:pt x="152" y="416"/>
                  </a:lnTo>
                  <a:lnTo>
                    <a:pt x="128" y="374"/>
                  </a:lnTo>
                  <a:lnTo>
                    <a:pt x="107" y="322"/>
                  </a:lnTo>
                  <a:lnTo>
                    <a:pt x="52" y="270"/>
                  </a:lnTo>
                  <a:lnTo>
                    <a:pt x="18" y="270"/>
                  </a:lnTo>
                  <a:lnTo>
                    <a:pt x="18" y="198"/>
                  </a:lnTo>
                  <a:lnTo>
                    <a:pt x="0" y="171"/>
                  </a:lnTo>
                  <a:lnTo>
                    <a:pt x="39" y="130"/>
                  </a:lnTo>
                  <a:lnTo>
                    <a:pt x="30" y="33"/>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51" name="Shape - West Virginia"/>
            <p:cNvSpPr>
              <a:spLocks noChangeAspect="1"/>
            </p:cNvSpPr>
            <p:nvPr/>
          </p:nvSpPr>
          <p:spPr bwMode="auto">
            <a:xfrm>
              <a:off x="6632572" y="2559023"/>
              <a:ext cx="550862" cy="566738"/>
            </a:xfrm>
            <a:custGeom>
              <a:avLst/>
              <a:gdLst>
                <a:gd name="T0" fmla="*/ 2147483647 w 349"/>
                <a:gd name="T1" fmla="*/ 2147483647 h 365"/>
                <a:gd name="T2" fmla="*/ 2147483647 w 349"/>
                <a:gd name="T3" fmla="*/ 2147483647 h 365"/>
                <a:gd name="T4" fmla="*/ 0 w 349"/>
                <a:gd name="T5" fmla="*/ 2147483647 h 365"/>
                <a:gd name="T6" fmla="*/ 2147483647 w 349"/>
                <a:gd name="T7" fmla="*/ 2147483647 h 365"/>
                <a:gd name="T8" fmla="*/ 2147483647 w 349"/>
                <a:gd name="T9" fmla="*/ 2147483647 h 365"/>
                <a:gd name="T10" fmla="*/ 2147483647 w 349"/>
                <a:gd name="T11" fmla="*/ 2147483647 h 365"/>
                <a:gd name="T12" fmla="*/ 2147483647 w 349"/>
                <a:gd name="T13" fmla="*/ 2147483647 h 365"/>
                <a:gd name="T14" fmla="*/ 2147483647 w 349"/>
                <a:gd name="T15" fmla="*/ 2147483647 h 365"/>
                <a:gd name="T16" fmla="*/ 2147483647 w 349"/>
                <a:gd name="T17" fmla="*/ 2147483647 h 365"/>
                <a:gd name="T18" fmla="*/ 2147483647 w 349"/>
                <a:gd name="T19" fmla="*/ 2147483647 h 365"/>
                <a:gd name="T20" fmla="*/ 2147483647 w 349"/>
                <a:gd name="T21" fmla="*/ 2147483647 h 365"/>
                <a:gd name="T22" fmla="*/ 2147483647 w 349"/>
                <a:gd name="T23" fmla="*/ 2147483647 h 365"/>
                <a:gd name="T24" fmla="*/ 2147483647 w 349"/>
                <a:gd name="T25" fmla="*/ 2147483647 h 365"/>
                <a:gd name="T26" fmla="*/ 2147483647 w 349"/>
                <a:gd name="T27" fmla="*/ 2147483647 h 365"/>
                <a:gd name="T28" fmla="*/ 2147483647 w 349"/>
                <a:gd name="T29" fmla="*/ 2147483647 h 365"/>
                <a:gd name="T30" fmla="*/ 2147483647 w 349"/>
                <a:gd name="T31" fmla="*/ 2147483647 h 365"/>
                <a:gd name="T32" fmla="*/ 2147483647 w 349"/>
                <a:gd name="T33" fmla="*/ 0 h 365"/>
                <a:gd name="T34" fmla="*/ 2147483647 w 349"/>
                <a:gd name="T35" fmla="*/ 2147483647 h 365"/>
                <a:gd name="T36" fmla="*/ 2147483647 w 349"/>
                <a:gd name="T37" fmla="*/ 2147483647 h 365"/>
                <a:gd name="T38" fmla="*/ 2147483647 w 349"/>
                <a:gd name="T39" fmla="*/ 2147483647 h 365"/>
                <a:gd name="T40" fmla="*/ 2147483647 w 349"/>
                <a:gd name="T41" fmla="*/ 2147483647 h 3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9"/>
                <a:gd name="T64" fmla="*/ 0 h 365"/>
                <a:gd name="T65" fmla="*/ 349 w 349"/>
                <a:gd name="T66" fmla="*/ 365 h 3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9" h="365">
                  <a:moveTo>
                    <a:pt x="35" y="191"/>
                  </a:moveTo>
                  <a:lnTo>
                    <a:pt x="9" y="184"/>
                  </a:lnTo>
                  <a:lnTo>
                    <a:pt x="0" y="242"/>
                  </a:lnTo>
                  <a:lnTo>
                    <a:pt x="9" y="303"/>
                  </a:lnTo>
                  <a:lnTo>
                    <a:pt x="59" y="344"/>
                  </a:lnTo>
                  <a:lnTo>
                    <a:pt x="71" y="365"/>
                  </a:lnTo>
                  <a:lnTo>
                    <a:pt x="135" y="344"/>
                  </a:lnTo>
                  <a:lnTo>
                    <a:pt x="211" y="295"/>
                  </a:lnTo>
                  <a:lnTo>
                    <a:pt x="234" y="188"/>
                  </a:lnTo>
                  <a:lnTo>
                    <a:pt x="283" y="160"/>
                  </a:lnTo>
                  <a:lnTo>
                    <a:pt x="310" y="94"/>
                  </a:lnTo>
                  <a:lnTo>
                    <a:pt x="349" y="76"/>
                  </a:lnTo>
                  <a:lnTo>
                    <a:pt x="298" y="67"/>
                  </a:lnTo>
                  <a:lnTo>
                    <a:pt x="210" y="115"/>
                  </a:lnTo>
                  <a:lnTo>
                    <a:pt x="196" y="69"/>
                  </a:lnTo>
                  <a:lnTo>
                    <a:pt x="120" y="73"/>
                  </a:lnTo>
                  <a:lnTo>
                    <a:pt x="103" y="0"/>
                  </a:lnTo>
                  <a:lnTo>
                    <a:pt x="83" y="20"/>
                  </a:lnTo>
                  <a:lnTo>
                    <a:pt x="89" y="124"/>
                  </a:lnTo>
                  <a:lnTo>
                    <a:pt x="55" y="133"/>
                  </a:lnTo>
                  <a:lnTo>
                    <a:pt x="35" y="191"/>
                  </a:lnTo>
                  <a:close/>
                </a:path>
              </a:pathLst>
            </a:custGeom>
            <a:solidFill>
              <a:schemeClr val="accent3"/>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52" name="Shape - Washington"/>
            <p:cNvSpPr>
              <a:spLocks noChangeAspect="1"/>
            </p:cNvSpPr>
            <p:nvPr/>
          </p:nvSpPr>
          <p:spPr bwMode="auto">
            <a:xfrm>
              <a:off x="1751009" y="1166786"/>
              <a:ext cx="835025" cy="603250"/>
            </a:xfrm>
            <a:custGeom>
              <a:avLst/>
              <a:gdLst>
                <a:gd name="T0" fmla="*/ 2147483647 w 530"/>
                <a:gd name="T1" fmla="*/ 0 h 389"/>
                <a:gd name="T2" fmla="*/ 2147483647 w 530"/>
                <a:gd name="T3" fmla="*/ 2147483647 h 389"/>
                <a:gd name="T4" fmla="*/ 2147483647 w 530"/>
                <a:gd name="T5" fmla="*/ 2147483647 h 389"/>
                <a:gd name="T6" fmla="*/ 2147483647 w 530"/>
                <a:gd name="T7" fmla="*/ 2147483647 h 389"/>
                <a:gd name="T8" fmla="*/ 2147483647 w 530"/>
                <a:gd name="T9" fmla="*/ 2147483647 h 389"/>
                <a:gd name="T10" fmla="*/ 2147483647 w 530"/>
                <a:gd name="T11" fmla="*/ 2147483647 h 389"/>
                <a:gd name="T12" fmla="*/ 2147483647 w 530"/>
                <a:gd name="T13" fmla="*/ 2147483647 h 389"/>
                <a:gd name="T14" fmla="*/ 2147483647 w 530"/>
                <a:gd name="T15" fmla="*/ 2147483647 h 389"/>
                <a:gd name="T16" fmla="*/ 2147483647 w 530"/>
                <a:gd name="T17" fmla="*/ 2147483647 h 389"/>
                <a:gd name="T18" fmla="*/ 2147483647 w 530"/>
                <a:gd name="T19" fmla="*/ 2147483647 h 389"/>
                <a:gd name="T20" fmla="*/ 2147483647 w 530"/>
                <a:gd name="T21" fmla="*/ 2147483647 h 389"/>
                <a:gd name="T22" fmla="*/ 2147483647 w 530"/>
                <a:gd name="T23" fmla="*/ 2147483647 h 389"/>
                <a:gd name="T24" fmla="*/ 2147483647 w 530"/>
                <a:gd name="T25" fmla="*/ 2147483647 h 389"/>
                <a:gd name="T26" fmla="*/ 2147483647 w 530"/>
                <a:gd name="T27" fmla="*/ 2147483647 h 389"/>
                <a:gd name="T28" fmla="*/ 2147483647 w 530"/>
                <a:gd name="T29" fmla="*/ 2147483647 h 389"/>
                <a:gd name="T30" fmla="*/ 2147483647 w 530"/>
                <a:gd name="T31" fmla="*/ 2147483647 h 389"/>
                <a:gd name="T32" fmla="*/ 2147483647 w 530"/>
                <a:gd name="T33" fmla="*/ 2147483647 h 389"/>
                <a:gd name="T34" fmla="*/ 2147483647 w 530"/>
                <a:gd name="T35" fmla="*/ 2147483647 h 389"/>
                <a:gd name="T36" fmla="*/ 2147483647 w 530"/>
                <a:gd name="T37" fmla="*/ 2147483647 h 389"/>
                <a:gd name="T38" fmla="*/ 2147483647 w 530"/>
                <a:gd name="T39" fmla="*/ 2147483647 h 389"/>
                <a:gd name="T40" fmla="*/ 0 w 530"/>
                <a:gd name="T41" fmla="*/ 2147483647 h 389"/>
                <a:gd name="T42" fmla="*/ 2147483647 w 530"/>
                <a:gd name="T43" fmla="*/ 2147483647 h 389"/>
                <a:gd name="T44" fmla="*/ 2147483647 w 530"/>
                <a:gd name="T45" fmla="*/ 2147483647 h 389"/>
                <a:gd name="T46" fmla="*/ 2147483647 w 530"/>
                <a:gd name="T47" fmla="*/ 2147483647 h 389"/>
                <a:gd name="T48" fmla="*/ 2147483647 w 530"/>
                <a:gd name="T49" fmla="*/ 2147483647 h 389"/>
                <a:gd name="T50" fmla="*/ 2147483647 w 530"/>
                <a:gd name="T51" fmla="*/ 2147483647 h 389"/>
                <a:gd name="T52" fmla="*/ 2147483647 w 530"/>
                <a:gd name="T53" fmla="*/ 2147483647 h 389"/>
                <a:gd name="T54" fmla="*/ 2147483647 w 530"/>
                <a:gd name="T55" fmla="*/ 2147483647 h 389"/>
                <a:gd name="T56" fmla="*/ 2147483647 w 530"/>
                <a:gd name="T57" fmla="*/ 2147483647 h 389"/>
                <a:gd name="T58" fmla="*/ 2147483647 w 530"/>
                <a:gd name="T59" fmla="*/ 2147483647 h 389"/>
                <a:gd name="T60" fmla="*/ 2147483647 w 530"/>
                <a:gd name="T61" fmla="*/ 2147483647 h 389"/>
                <a:gd name="T62" fmla="*/ 2147483647 w 530"/>
                <a:gd name="T63" fmla="*/ 2147483647 h 389"/>
                <a:gd name="T64" fmla="*/ 2147483647 w 530"/>
                <a:gd name="T65" fmla="*/ 2147483647 h 389"/>
                <a:gd name="T66" fmla="*/ 2147483647 w 530"/>
                <a:gd name="T67" fmla="*/ 2147483647 h 389"/>
                <a:gd name="T68" fmla="*/ 2147483647 w 530"/>
                <a:gd name="T69" fmla="*/ 2147483647 h 389"/>
                <a:gd name="T70" fmla="*/ 2147483647 w 530"/>
                <a:gd name="T71" fmla="*/ 2147483647 h 389"/>
                <a:gd name="T72" fmla="*/ 2147483647 w 530"/>
                <a:gd name="T73" fmla="*/ 2147483647 h 389"/>
                <a:gd name="T74" fmla="*/ 2147483647 w 530"/>
                <a:gd name="T75" fmla="*/ 0 h 3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30"/>
                <a:gd name="T115" fmla="*/ 0 h 389"/>
                <a:gd name="T116" fmla="*/ 530 w 530"/>
                <a:gd name="T117" fmla="*/ 389 h 3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30" h="389">
                  <a:moveTo>
                    <a:pt x="134" y="0"/>
                  </a:moveTo>
                  <a:lnTo>
                    <a:pt x="243" y="30"/>
                  </a:lnTo>
                  <a:lnTo>
                    <a:pt x="326" y="49"/>
                  </a:lnTo>
                  <a:lnTo>
                    <a:pt x="366" y="58"/>
                  </a:lnTo>
                  <a:lnTo>
                    <a:pt x="408" y="64"/>
                  </a:lnTo>
                  <a:lnTo>
                    <a:pt x="463" y="74"/>
                  </a:lnTo>
                  <a:lnTo>
                    <a:pt x="530" y="86"/>
                  </a:lnTo>
                  <a:lnTo>
                    <a:pt x="487" y="389"/>
                  </a:lnTo>
                  <a:lnTo>
                    <a:pt x="281" y="345"/>
                  </a:lnTo>
                  <a:lnTo>
                    <a:pt x="253" y="365"/>
                  </a:lnTo>
                  <a:lnTo>
                    <a:pt x="216" y="335"/>
                  </a:lnTo>
                  <a:lnTo>
                    <a:pt x="183" y="365"/>
                  </a:lnTo>
                  <a:lnTo>
                    <a:pt x="153" y="339"/>
                  </a:lnTo>
                  <a:lnTo>
                    <a:pt x="68" y="335"/>
                  </a:lnTo>
                  <a:lnTo>
                    <a:pt x="80" y="286"/>
                  </a:lnTo>
                  <a:lnTo>
                    <a:pt x="19" y="281"/>
                  </a:lnTo>
                  <a:lnTo>
                    <a:pt x="13" y="253"/>
                  </a:lnTo>
                  <a:lnTo>
                    <a:pt x="25" y="223"/>
                  </a:lnTo>
                  <a:lnTo>
                    <a:pt x="10" y="196"/>
                  </a:lnTo>
                  <a:lnTo>
                    <a:pt x="11" y="120"/>
                  </a:lnTo>
                  <a:lnTo>
                    <a:pt x="0" y="62"/>
                  </a:lnTo>
                  <a:lnTo>
                    <a:pt x="7" y="40"/>
                  </a:lnTo>
                  <a:lnTo>
                    <a:pt x="34" y="49"/>
                  </a:lnTo>
                  <a:lnTo>
                    <a:pt x="62" y="83"/>
                  </a:lnTo>
                  <a:lnTo>
                    <a:pt x="114" y="91"/>
                  </a:lnTo>
                  <a:lnTo>
                    <a:pt x="128" y="119"/>
                  </a:lnTo>
                  <a:lnTo>
                    <a:pt x="102" y="119"/>
                  </a:lnTo>
                  <a:lnTo>
                    <a:pt x="99" y="143"/>
                  </a:lnTo>
                  <a:lnTo>
                    <a:pt x="114" y="146"/>
                  </a:lnTo>
                  <a:lnTo>
                    <a:pt x="120" y="170"/>
                  </a:lnTo>
                  <a:lnTo>
                    <a:pt x="89" y="187"/>
                  </a:lnTo>
                  <a:lnTo>
                    <a:pt x="89" y="204"/>
                  </a:lnTo>
                  <a:lnTo>
                    <a:pt x="125" y="204"/>
                  </a:lnTo>
                  <a:lnTo>
                    <a:pt x="134" y="162"/>
                  </a:lnTo>
                  <a:lnTo>
                    <a:pt x="161" y="137"/>
                  </a:lnTo>
                  <a:lnTo>
                    <a:pt x="128" y="71"/>
                  </a:lnTo>
                  <a:lnTo>
                    <a:pt x="149" y="50"/>
                  </a:lnTo>
                  <a:lnTo>
                    <a:pt x="134" y="0"/>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grpSp>
          <p:nvGrpSpPr>
            <p:cNvPr id="153" name="Shape - Virginia"/>
            <p:cNvGrpSpPr>
              <a:grpSpLocks/>
            </p:cNvGrpSpPr>
            <p:nvPr/>
          </p:nvGrpSpPr>
          <p:grpSpPr bwMode="auto">
            <a:xfrm>
              <a:off x="6564309" y="2678086"/>
              <a:ext cx="1009650" cy="596900"/>
              <a:chOff x="3911" y="1540"/>
              <a:chExt cx="636" cy="376"/>
            </a:xfrm>
            <a:solidFill>
              <a:schemeClr val="accent6"/>
            </a:solidFill>
          </p:grpSpPr>
          <p:sp>
            <p:nvSpPr>
              <p:cNvPr id="269" name="Freeform 65"/>
              <p:cNvSpPr>
                <a:spLocks noChangeAspect="1"/>
              </p:cNvSpPr>
              <p:nvPr/>
            </p:nvSpPr>
            <p:spPr bwMode="auto">
              <a:xfrm>
                <a:off x="3911" y="1540"/>
                <a:ext cx="613" cy="376"/>
              </a:xfrm>
              <a:custGeom>
                <a:avLst/>
                <a:gdLst>
                  <a:gd name="T0" fmla="*/ 102 w 616"/>
                  <a:gd name="T1" fmla="*/ 253 h 383"/>
                  <a:gd name="T2" fmla="*/ 84 w 616"/>
                  <a:gd name="T3" fmla="*/ 290 h 383"/>
                  <a:gd name="T4" fmla="*/ 59 w 616"/>
                  <a:gd name="T5" fmla="*/ 300 h 383"/>
                  <a:gd name="T6" fmla="*/ 57 w 616"/>
                  <a:gd name="T7" fmla="*/ 325 h 383"/>
                  <a:gd name="T8" fmla="*/ 3 w 616"/>
                  <a:gd name="T9" fmla="*/ 343 h 383"/>
                  <a:gd name="T10" fmla="*/ 0 w 616"/>
                  <a:gd name="T11" fmla="*/ 362 h 383"/>
                  <a:gd name="T12" fmla="*/ 144 w 616"/>
                  <a:gd name="T13" fmla="*/ 339 h 383"/>
                  <a:gd name="T14" fmla="*/ 406 w 616"/>
                  <a:gd name="T15" fmla="*/ 287 h 383"/>
                  <a:gd name="T16" fmla="*/ 607 w 616"/>
                  <a:gd name="T17" fmla="*/ 240 h 383"/>
                  <a:gd name="T18" fmla="*/ 607 w 616"/>
                  <a:gd name="T19" fmla="*/ 203 h 383"/>
                  <a:gd name="T20" fmla="*/ 585 w 616"/>
                  <a:gd name="T21" fmla="*/ 191 h 383"/>
                  <a:gd name="T22" fmla="*/ 567 w 616"/>
                  <a:gd name="T23" fmla="*/ 210 h 383"/>
                  <a:gd name="T24" fmla="*/ 556 w 616"/>
                  <a:gd name="T25" fmla="*/ 161 h 383"/>
                  <a:gd name="T26" fmla="*/ 567 w 616"/>
                  <a:gd name="T27" fmla="*/ 118 h 383"/>
                  <a:gd name="T28" fmla="*/ 494 w 616"/>
                  <a:gd name="T29" fmla="*/ 84 h 383"/>
                  <a:gd name="T30" fmla="*/ 442 w 616"/>
                  <a:gd name="T31" fmla="*/ 93 h 383"/>
                  <a:gd name="T32" fmla="*/ 440 w 616"/>
                  <a:gd name="T33" fmla="*/ 27 h 383"/>
                  <a:gd name="T34" fmla="*/ 387 w 616"/>
                  <a:gd name="T35" fmla="*/ 0 h 383"/>
                  <a:gd name="T36" fmla="*/ 346 w 616"/>
                  <a:gd name="T37" fmla="*/ 17 h 383"/>
                  <a:gd name="T38" fmla="*/ 319 w 616"/>
                  <a:gd name="T39" fmla="*/ 80 h 383"/>
                  <a:gd name="T40" fmla="*/ 275 w 616"/>
                  <a:gd name="T41" fmla="*/ 105 h 383"/>
                  <a:gd name="T42" fmla="*/ 255 w 616"/>
                  <a:gd name="T43" fmla="*/ 204 h 383"/>
                  <a:gd name="T44" fmla="*/ 178 w 616"/>
                  <a:gd name="T45" fmla="*/ 253 h 383"/>
                  <a:gd name="T46" fmla="*/ 115 w 616"/>
                  <a:gd name="T47" fmla="*/ 274 h 383"/>
                  <a:gd name="T48" fmla="*/ 102 w 616"/>
                  <a:gd name="T49" fmla="*/ 253 h 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6"/>
                  <a:gd name="T76" fmla="*/ 0 h 383"/>
                  <a:gd name="T77" fmla="*/ 616 w 616"/>
                  <a:gd name="T78" fmla="*/ 383 h 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6" h="383">
                    <a:moveTo>
                      <a:pt x="102" y="268"/>
                    </a:moveTo>
                    <a:lnTo>
                      <a:pt x="84" y="307"/>
                    </a:lnTo>
                    <a:lnTo>
                      <a:pt x="59" y="318"/>
                    </a:lnTo>
                    <a:lnTo>
                      <a:pt x="57" y="343"/>
                    </a:lnTo>
                    <a:lnTo>
                      <a:pt x="3" y="362"/>
                    </a:lnTo>
                    <a:lnTo>
                      <a:pt x="0" y="383"/>
                    </a:lnTo>
                    <a:lnTo>
                      <a:pt x="147" y="358"/>
                    </a:lnTo>
                    <a:lnTo>
                      <a:pt x="412" y="303"/>
                    </a:lnTo>
                    <a:lnTo>
                      <a:pt x="616" y="254"/>
                    </a:lnTo>
                    <a:lnTo>
                      <a:pt x="616" y="215"/>
                    </a:lnTo>
                    <a:lnTo>
                      <a:pt x="594" y="203"/>
                    </a:lnTo>
                    <a:lnTo>
                      <a:pt x="576" y="222"/>
                    </a:lnTo>
                    <a:lnTo>
                      <a:pt x="565" y="170"/>
                    </a:lnTo>
                    <a:lnTo>
                      <a:pt x="576" y="124"/>
                    </a:lnTo>
                    <a:lnTo>
                      <a:pt x="500" y="90"/>
                    </a:lnTo>
                    <a:lnTo>
                      <a:pt x="448" y="99"/>
                    </a:lnTo>
                    <a:lnTo>
                      <a:pt x="446" y="27"/>
                    </a:lnTo>
                    <a:lnTo>
                      <a:pt x="393" y="0"/>
                    </a:lnTo>
                    <a:lnTo>
                      <a:pt x="352" y="17"/>
                    </a:lnTo>
                    <a:lnTo>
                      <a:pt x="325" y="84"/>
                    </a:lnTo>
                    <a:lnTo>
                      <a:pt x="278" y="111"/>
                    </a:lnTo>
                    <a:lnTo>
                      <a:pt x="258" y="216"/>
                    </a:lnTo>
                    <a:lnTo>
                      <a:pt x="181" y="268"/>
                    </a:lnTo>
                    <a:lnTo>
                      <a:pt x="118" y="289"/>
                    </a:lnTo>
                    <a:lnTo>
                      <a:pt x="102" y="268"/>
                    </a:lnTo>
                    <a:close/>
                  </a:path>
                </a:pathLst>
              </a:custGeom>
              <a:grp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270" name="Freeform 66"/>
              <p:cNvSpPr>
                <a:spLocks noChangeAspect="1"/>
              </p:cNvSpPr>
              <p:nvPr/>
            </p:nvSpPr>
            <p:spPr bwMode="auto">
              <a:xfrm>
                <a:off x="4506" y="1634"/>
                <a:ext cx="41" cy="69"/>
              </a:xfrm>
              <a:custGeom>
                <a:avLst/>
                <a:gdLst>
                  <a:gd name="T0" fmla="*/ 0 w 42"/>
                  <a:gd name="T1" fmla="*/ 6 h 71"/>
                  <a:gd name="T2" fmla="*/ 39 w 42"/>
                  <a:gd name="T3" fmla="*/ 0 h 71"/>
                  <a:gd name="T4" fmla="*/ 18 w 42"/>
                  <a:gd name="T5" fmla="*/ 65 h 71"/>
                  <a:gd name="T6" fmla="*/ 2 w 42"/>
                  <a:gd name="T7" fmla="*/ 64 h 71"/>
                  <a:gd name="T8" fmla="*/ 0 w 42"/>
                  <a:gd name="T9" fmla="*/ 6 h 71"/>
                  <a:gd name="T10" fmla="*/ 0 60000 65536"/>
                  <a:gd name="T11" fmla="*/ 0 60000 65536"/>
                  <a:gd name="T12" fmla="*/ 0 60000 65536"/>
                  <a:gd name="T13" fmla="*/ 0 60000 65536"/>
                  <a:gd name="T14" fmla="*/ 0 60000 65536"/>
                  <a:gd name="T15" fmla="*/ 0 w 42"/>
                  <a:gd name="T16" fmla="*/ 0 h 71"/>
                  <a:gd name="T17" fmla="*/ 42 w 42"/>
                  <a:gd name="T18" fmla="*/ 71 h 71"/>
                </a:gdLst>
                <a:ahLst/>
                <a:cxnLst>
                  <a:cxn ang="T10">
                    <a:pos x="T0" y="T1"/>
                  </a:cxn>
                  <a:cxn ang="T11">
                    <a:pos x="T2" y="T3"/>
                  </a:cxn>
                  <a:cxn ang="T12">
                    <a:pos x="T4" y="T5"/>
                  </a:cxn>
                  <a:cxn ang="T13">
                    <a:pos x="T6" y="T7"/>
                  </a:cxn>
                  <a:cxn ang="T14">
                    <a:pos x="T8" y="T9"/>
                  </a:cxn>
                </a:cxnLst>
                <a:rect l="T15" t="T16" r="T17" b="T18"/>
                <a:pathLst>
                  <a:path w="42" h="71">
                    <a:moveTo>
                      <a:pt x="0" y="6"/>
                    </a:moveTo>
                    <a:lnTo>
                      <a:pt x="42" y="0"/>
                    </a:lnTo>
                    <a:lnTo>
                      <a:pt x="18" y="71"/>
                    </a:lnTo>
                    <a:lnTo>
                      <a:pt x="2" y="70"/>
                    </a:lnTo>
                    <a:lnTo>
                      <a:pt x="0" y="6"/>
                    </a:lnTo>
                    <a:close/>
                  </a:path>
                </a:pathLst>
              </a:custGeom>
              <a:grp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grpSp>
        <p:sp>
          <p:nvSpPr>
            <p:cNvPr id="154" name="Shape - Vermont"/>
            <p:cNvSpPr>
              <a:spLocks noChangeAspect="1"/>
            </p:cNvSpPr>
            <p:nvPr/>
          </p:nvSpPr>
          <p:spPr bwMode="auto">
            <a:xfrm>
              <a:off x="7459659" y="1612873"/>
              <a:ext cx="220663" cy="401638"/>
            </a:xfrm>
            <a:custGeom>
              <a:avLst/>
              <a:gdLst>
                <a:gd name="T0" fmla="*/ 0 w 139"/>
                <a:gd name="T1" fmla="*/ 2147483647 h 257"/>
                <a:gd name="T2" fmla="*/ 2147483647 w 139"/>
                <a:gd name="T3" fmla="*/ 0 h 257"/>
                <a:gd name="T4" fmla="*/ 2147483647 w 139"/>
                <a:gd name="T5" fmla="*/ 2147483647 h 257"/>
                <a:gd name="T6" fmla="*/ 2147483647 w 139"/>
                <a:gd name="T7" fmla="*/ 2147483647 h 257"/>
                <a:gd name="T8" fmla="*/ 2147483647 w 139"/>
                <a:gd name="T9" fmla="*/ 2147483647 h 257"/>
                <a:gd name="T10" fmla="*/ 2147483647 w 139"/>
                <a:gd name="T11" fmla="*/ 2147483647 h 257"/>
                <a:gd name="T12" fmla="*/ 2147483647 w 139"/>
                <a:gd name="T13" fmla="*/ 2147483647 h 257"/>
                <a:gd name="T14" fmla="*/ 2147483647 w 139"/>
                <a:gd name="T15" fmla="*/ 2147483647 h 257"/>
                <a:gd name="T16" fmla="*/ 2147483647 w 139"/>
                <a:gd name="T17" fmla="*/ 2147483647 h 257"/>
                <a:gd name="T18" fmla="*/ 0 w 139"/>
                <a:gd name="T19" fmla="*/ 2147483647 h 2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
                <a:gd name="T31" fmla="*/ 0 h 257"/>
                <a:gd name="T32" fmla="*/ 139 w 139"/>
                <a:gd name="T33" fmla="*/ 257 h 2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 h="257">
                  <a:moveTo>
                    <a:pt x="0" y="27"/>
                  </a:moveTo>
                  <a:lnTo>
                    <a:pt x="102" y="0"/>
                  </a:lnTo>
                  <a:lnTo>
                    <a:pt x="139" y="70"/>
                  </a:lnTo>
                  <a:lnTo>
                    <a:pt x="120" y="88"/>
                  </a:lnTo>
                  <a:lnTo>
                    <a:pt x="127" y="243"/>
                  </a:lnTo>
                  <a:lnTo>
                    <a:pt x="69" y="257"/>
                  </a:lnTo>
                  <a:lnTo>
                    <a:pt x="41" y="193"/>
                  </a:lnTo>
                  <a:lnTo>
                    <a:pt x="39" y="117"/>
                  </a:lnTo>
                  <a:lnTo>
                    <a:pt x="14" y="94"/>
                  </a:lnTo>
                  <a:lnTo>
                    <a:pt x="0" y="27"/>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55" name="Shape - Utah"/>
            <p:cNvSpPr>
              <a:spLocks noChangeAspect="1"/>
            </p:cNvSpPr>
            <p:nvPr/>
          </p:nvSpPr>
          <p:spPr bwMode="auto">
            <a:xfrm>
              <a:off x="2638422" y="2451073"/>
              <a:ext cx="693737" cy="885825"/>
            </a:xfrm>
            <a:custGeom>
              <a:avLst/>
              <a:gdLst>
                <a:gd name="T0" fmla="*/ 2147483647 w 441"/>
                <a:gd name="T1" fmla="*/ 0 h 569"/>
                <a:gd name="T2" fmla="*/ 2147483647 w 441"/>
                <a:gd name="T3" fmla="*/ 2147483647 h 569"/>
                <a:gd name="T4" fmla="*/ 2147483647 w 441"/>
                <a:gd name="T5" fmla="*/ 2147483647 h 569"/>
                <a:gd name="T6" fmla="*/ 2147483647 w 441"/>
                <a:gd name="T7" fmla="*/ 2147483647 h 569"/>
                <a:gd name="T8" fmla="*/ 2147483647 w 441"/>
                <a:gd name="T9" fmla="*/ 2147483647 h 569"/>
                <a:gd name="T10" fmla="*/ 0 w 441"/>
                <a:gd name="T11" fmla="*/ 2147483647 h 569"/>
                <a:gd name="T12" fmla="*/ 2147483647 w 441"/>
                <a:gd name="T13" fmla="*/ 2147483647 h 569"/>
                <a:gd name="T14" fmla="*/ 2147483647 w 441"/>
                <a:gd name="T15" fmla="*/ 0 h 569"/>
                <a:gd name="T16" fmla="*/ 0 60000 65536"/>
                <a:gd name="T17" fmla="*/ 0 60000 65536"/>
                <a:gd name="T18" fmla="*/ 0 60000 65536"/>
                <a:gd name="T19" fmla="*/ 0 60000 65536"/>
                <a:gd name="T20" fmla="*/ 0 60000 65536"/>
                <a:gd name="T21" fmla="*/ 0 60000 65536"/>
                <a:gd name="T22" fmla="*/ 0 60000 65536"/>
                <a:gd name="T23" fmla="*/ 0 60000 65536"/>
                <a:gd name="T24" fmla="*/ 0 w 441"/>
                <a:gd name="T25" fmla="*/ 0 h 569"/>
                <a:gd name="T26" fmla="*/ 441 w 441"/>
                <a:gd name="T27" fmla="*/ 569 h 5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 h="569">
                  <a:moveTo>
                    <a:pt x="82" y="0"/>
                  </a:moveTo>
                  <a:lnTo>
                    <a:pt x="298" y="30"/>
                  </a:lnTo>
                  <a:lnTo>
                    <a:pt x="283" y="139"/>
                  </a:lnTo>
                  <a:lnTo>
                    <a:pt x="441" y="154"/>
                  </a:lnTo>
                  <a:lnTo>
                    <a:pt x="398" y="569"/>
                  </a:lnTo>
                  <a:lnTo>
                    <a:pt x="0" y="526"/>
                  </a:lnTo>
                  <a:lnTo>
                    <a:pt x="40" y="261"/>
                  </a:lnTo>
                  <a:lnTo>
                    <a:pt x="82" y="0"/>
                  </a:lnTo>
                  <a:close/>
                </a:path>
              </a:pathLst>
            </a:custGeom>
            <a:solidFill>
              <a:schemeClr val="accent6"/>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56" name="Shape - Texas"/>
            <p:cNvSpPr>
              <a:spLocks noChangeAspect="1"/>
            </p:cNvSpPr>
            <p:nvPr/>
          </p:nvSpPr>
          <p:spPr bwMode="auto">
            <a:xfrm>
              <a:off x="3513134" y="3457548"/>
              <a:ext cx="1816100" cy="1662113"/>
            </a:xfrm>
            <a:custGeom>
              <a:avLst/>
              <a:gdLst>
                <a:gd name="T0" fmla="*/ 2147483647 w 1152"/>
                <a:gd name="T1" fmla="*/ 0 h 1067"/>
                <a:gd name="T2" fmla="*/ 2147483647 w 1152"/>
                <a:gd name="T3" fmla="*/ 2147483647 h 1067"/>
                <a:gd name="T4" fmla="*/ 2147483647 w 1152"/>
                <a:gd name="T5" fmla="*/ 2147483647 h 1067"/>
                <a:gd name="T6" fmla="*/ 2147483647 w 1152"/>
                <a:gd name="T7" fmla="*/ 2147483647 h 1067"/>
                <a:gd name="T8" fmla="*/ 2147483647 w 1152"/>
                <a:gd name="T9" fmla="*/ 2147483647 h 1067"/>
                <a:gd name="T10" fmla="*/ 2147483647 w 1152"/>
                <a:gd name="T11" fmla="*/ 2147483647 h 1067"/>
                <a:gd name="T12" fmla="*/ 2147483647 w 1152"/>
                <a:gd name="T13" fmla="*/ 2147483647 h 1067"/>
                <a:gd name="T14" fmla="*/ 2147483647 w 1152"/>
                <a:gd name="T15" fmla="*/ 2147483647 h 1067"/>
                <a:gd name="T16" fmla="*/ 2147483647 w 1152"/>
                <a:gd name="T17" fmla="*/ 2147483647 h 1067"/>
                <a:gd name="T18" fmla="*/ 2147483647 w 1152"/>
                <a:gd name="T19" fmla="*/ 2147483647 h 1067"/>
                <a:gd name="T20" fmla="*/ 2147483647 w 1152"/>
                <a:gd name="T21" fmla="*/ 2147483647 h 1067"/>
                <a:gd name="T22" fmla="*/ 2147483647 w 1152"/>
                <a:gd name="T23" fmla="*/ 2147483647 h 1067"/>
                <a:gd name="T24" fmla="*/ 2147483647 w 1152"/>
                <a:gd name="T25" fmla="*/ 2147483647 h 1067"/>
                <a:gd name="T26" fmla="*/ 2147483647 w 1152"/>
                <a:gd name="T27" fmla="*/ 2147483647 h 1067"/>
                <a:gd name="T28" fmla="*/ 2147483647 w 1152"/>
                <a:gd name="T29" fmla="*/ 2147483647 h 1067"/>
                <a:gd name="T30" fmla="*/ 2147483647 w 1152"/>
                <a:gd name="T31" fmla="*/ 2147483647 h 1067"/>
                <a:gd name="T32" fmla="*/ 2147483647 w 1152"/>
                <a:gd name="T33" fmla="*/ 2147483647 h 1067"/>
                <a:gd name="T34" fmla="*/ 2147483647 w 1152"/>
                <a:gd name="T35" fmla="*/ 2147483647 h 1067"/>
                <a:gd name="T36" fmla="*/ 2147483647 w 1152"/>
                <a:gd name="T37" fmla="*/ 2147483647 h 1067"/>
                <a:gd name="T38" fmla="*/ 2147483647 w 1152"/>
                <a:gd name="T39" fmla="*/ 2147483647 h 1067"/>
                <a:gd name="T40" fmla="*/ 2147483647 w 1152"/>
                <a:gd name="T41" fmla="*/ 2147483647 h 1067"/>
                <a:gd name="T42" fmla="*/ 2147483647 w 1152"/>
                <a:gd name="T43" fmla="*/ 2147483647 h 1067"/>
                <a:gd name="T44" fmla="*/ 2147483647 w 1152"/>
                <a:gd name="T45" fmla="*/ 2147483647 h 1067"/>
                <a:gd name="T46" fmla="*/ 2147483647 w 1152"/>
                <a:gd name="T47" fmla="*/ 2147483647 h 1067"/>
                <a:gd name="T48" fmla="*/ 2147483647 w 1152"/>
                <a:gd name="T49" fmla="*/ 2147483647 h 1067"/>
                <a:gd name="T50" fmla="*/ 2147483647 w 1152"/>
                <a:gd name="T51" fmla="*/ 2147483647 h 1067"/>
                <a:gd name="T52" fmla="*/ 2147483647 w 1152"/>
                <a:gd name="T53" fmla="*/ 2147483647 h 1067"/>
                <a:gd name="T54" fmla="*/ 2147483647 w 1152"/>
                <a:gd name="T55" fmla="*/ 2147483647 h 1067"/>
                <a:gd name="T56" fmla="*/ 2147483647 w 1152"/>
                <a:gd name="T57" fmla="*/ 2147483647 h 1067"/>
                <a:gd name="T58" fmla="*/ 2147483647 w 1152"/>
                <a:gd name="T59" fmla="*/ 2147483647 h 1067"/>
                <a:gd name="T60" fmla="*/ 2147483647 w 1152"/>
                <a:gd name="T61" fmla="*/ 2147483647 h 1067"/>
                <a:gd name="T62" fmla="*/ 2147483647 w 1152"/>
                <a:gd name="T63" fmla="*/ 2147483647 h 1067"/>
                <a:gd name="T64" fmla="*/ 2147483647 w 1152"/>
                <a:gd name="T65" fmla="*/ 2147483647 h 1067"/>
                <a:gd name="T66" fmla="*/ 2147483647 w 1152"/>
                <a:gd name="T67" fmla="*/ 2147483647 h 1067"/>
                <a:gd name="T68" fmla="*/ 2147483647 w 1152"/>
                <a:gd name="T69" fmla="*/ 2147483647 h 1067"/>
                <a:gd name="T70" fmla="*/ 2147483647 w 1152"/>
                <a:gd name="T71" fmla="*/ 2147483647 h 1067"/>
                <a:gd name="T72" fmla="*/ 2147483647 w 1152"/>
                <a:gd name="T73" fmla="*/ 2147483647 h 1067"/>
                <a:gd name="T74" fmla="*/ 2147483647 w 1152"/>
                <a:gd name="T75" fmla="*/ 2147483647 h 1067"/>
                <a:gd name="T76" fmla="*/ 2147483647 w 1152"/>
                <a:gd name="T77" fmla="*/ 2147483647 h 1067"/>
                <a:gd name="T78" fmla="*/ 2147483647 w 1152"/>
                <a:gd name="T79" fmla="*/ 2147483647 h 1067"/>
                <a:gd name="T80" fmla="*/ 2147483647 w 1152"/>
                <a:gd name="T81" fmla="*/ 2147483647 h 1067"/>
                <a:gd name="T82" fmla="*/ 2147483647 w 1152"/>
                <a:gd name="T83" fmla="*/ 2147483647 h 1067"/>
                <a:gd name="T84" fmla="*/ 2147483647 w 1152"/>
                <a:gd name="T85" fmla="*/ 2147483647 h 1067"/>
                <a:gd name="T86" fmla="*/ 2147483647 w 1152"/>
                <a:gd name="T87" fmla="*/ 2147483647 h 1067"/>
                <a:gd name="T88" fmla="*/ 2147483647 w 1152"/>
                <a:gd name="T89" fmla="*/ 2147483647 h 1067"/>
                <a:gd name="T90" fmla="*/ 2147483647 w 1152"/>
                <a:gd name="T91" fmla="*/ 2147483647 h 1067"/>
                <a:gd name="T92" fmla="*/ 0 w 1152"/>
                <a:gd name="T93" fmla="*/ 2147483647 h 1067"/>
                <a:gd name="T94" fmla="*/ 0 w 1152"/>
                <a:gd name="T95" fmla="*/ 2147483647 h 1067"/>
                <a:gd name="T96" fmla="*/ 2147483647 w 1152"/>
                <a:gd name="T97" fmla="*/ 2147483647 h 1067"/>
                <a:gd name="T98" fmla="*/ 2147483647 w 1152"/>
                <a:gd name="T99" fmla="*/ 2147483647 h 1067"/>
                <a:gd name="T100" fmla="*/ 2147483647 w 1152"/>
                <a:gd name="T101" fmla="*/ 0 h 10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2"/>
                <a:gd name="T154" fmla="*/ 0 h 1067"/>
                <a:gd name="T155" fmla="*/ 1152 w 1152"/>
                <a:gd name="T156" fmla="*/ 1067 h 106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2" h="1067">
                  <a:moveTo>
                    <a:pt x="334" y="0"/>
                  </a:moveTo>
                  <a:lnTo>
                    <a:pt x="589" y="9"/>
                  </a:lnTo>
                  <a:lnTo>
                    <a:pt x="589" y="203"/>
                  </a:lnTo>
                  <a:lnTo>
                    <a:pt x="719" y="257"/>
                  </a:lnTo>
                  <a:lnTo>
                    <a:pt x="754" y="239"/>
                  </a:lnTo>
                  <a:lnTo>
                    <a:pt x="839" y="281"/>
                  </a:lnTo>
                  <a:lnTo>
                    <a:pt x="890" y="278"/>
                  </a:lnTo>
                  <a:lnTo>
                    <a:pt x="988" y="236"/>
                  </a:lnTo>
                  <a:lnTo>
                    <a:pt x="1045" y="276"/>
                  </a:lnTo>
                  <a:lnTo>
                    <a:pt x="1094" y="287"/>
                  </a:lnTo>
                  <a:lnTo>
                    <a:pt x="1094" y="444"/>
                  </a:lnTo>
                  <a:lnTo>
                    <a:pt x="1152" y="543"/>
                  </a:lnTo>
                  <a:lnTo>
                    <a:pt x="1139" y="677"/>
                  </a:lnTo>
                  <a:lnTo>
                    <a:pt x="1076" y="731"/>
                  </a:lnTo>
                  <a:lnTo>
                    <a:pt x="1063" y="681"/>
                  </a:lnTo>
                  <a:lnTo>
                    <a:pt x="1045" y="704"/>
                  </a:lnTo>
                  <a:lnTo>
                    <a:pt x="1058" y="735"/>
                  </a:lnTo>
                  <a:lnTo>
                    <a:pt x="947" y="815"/>
                  </a:lnTo>
                  <a:lnTo>
                    <a:pt x="920" y="820"/>
                  </a:lnTo>
                  <a:lnTo>
                    <a:pt x="862" y="860"/>
                  </a:lnTo>
                  <a:lnTo>
                    <a:pt x="862" y="883"/>
                  </a:lnTo>
                  <a:lnTo>
                    <a:pt x="844" y="887"/>
                  </a:lnTo>
                  <a:lnTo>
                    <a:pt x="857" y="914"/>
                  </a:lnTo>
                  <a:lnTo>
                    <a:pt x="826" y="954"/>
                  </a:lnTo>
                  <a:lnTo>
                    <a:pt x="844" y="1012"/>
                  </a:lnTo>
                  <a:lnTo>
                    <a:pt x="862" y="1032"/>
                  </a:lnTo>
                  <a:lnTo>
                    <a:pt x="857" y="1067"/>
                  </a:lnTo>
                  <a:lnTo>
                    <a:pt x="812" y="1067"/>
                  </a:lnTo>
                  <a:lnTo>
                    <a:pt x="772" y="1049"/>
                  </a:lnTo>
                  <a:lnTo>
                    <a:pt x="745" y="1054"/>
                  </a:lnTo>
                  <a:lnTo>
                    <a:pt x="656" y="1023"/>
                  </a:lnTo>
                  <a:lnTo>
                    <a:pt x="616" y="900"/>
                  </a:lnTo>
                  <a:lnTo>
                    <a:pt x="553" y="842"/>
                  </a:lnTo>
                  <a:lnTo>
                    <a:pt x="498" y="735"/>
                  </a:lnTo>
                  <a:lnTo>
                    <a:pt x="473" y="725"/>
                  </a:lnTo>
                  <a:lnTo>
                    <a:pt x="443" y="698"/>
                  </a:lnTo>
                  <a:lnTo>
                    <a:pt x="414" y="698"/>
                  </a:lnTo>
                  <a:lnTo>
                    <a:pt x="371" y="689"/>
                  </a:lnTo>
                  <a:lnTo>
                    <a:pt x="338" y="698"/>
                  </a:lnTo>
                  <a:lnTo>
                    <a:pt x="316" y="751"/>
                  </a:lnTo>
                  <a:lnTo>
                    <a:pt x="282" y="760"/>
                  </a:lnTo>
                  <a:lnTo>
                    <a:pt x="209" y="719"/>
                  </a:lnTo>
                  <a:lnTo>
                    <a:pt x="166" y="668"/>
                  </a:lnTo>
                  <a:lnTo>
                    <a:pt x="158" y="607"/>
                  </a:lnTo>
                  <a:lnTo>
                    <a:pt x="127" y="565"/>
                  </a:lnTo>
                  <a:lnTo>
                    <a:pt x="54" y="507"/>
                  </a:lnTo>
                  <a:lnTo>
                    <a:pt x="0" y="446"/>
                  </a:lnTo>
                  <a:lnTo>
                    <a:pt x="0" y="421"/>
                  </a:lnTo>
                  <a:lnTo>
                    <a:pt x="174" y="422"/>
                  </a:lnTo>
                  <a:lnTo>
                    <a:pt x="316" y="434"/>
                  </a:lnTo>
                  <a:lnTo>
                    <a:pt x="334" y="0"/>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57" name="Shape - Tennessee"/>
            <p:cNvSpPr>
              <a:spLocks noChangeAspect="1"/>
            </p:cNvSpPr>
            <p:nvPr/>
          </p:nvSpPr>
          <p:spPr bwMode="auto">
            <a:xfrm>
              <a:off x="5705472" y="3227361"/>
              <a:ext cx="1100137" cy="396875"/>
            </a:xfrm>
            <a:custGeom>
              <a:avLst/>
              <a:gdLst>
                <a:gd name="T0" fmla="*/ 2147483647 w 699"/>
                <a:gd name="T1" fmla="*/ 2147483647 h 255"/>
                <a:gd name="T2" fmla="*/ 2147483647 w 699"/>
                <a:gd name="T3" fmla="*/ 2147483647 h 255"/>
                <a:gd name="T4" fmla="*/ 2147483647 w 699"/>
                <a:gd name="T5" fmla="*/ 2147483647 h 255"/>
                <a:gd name="T6" fmla="*/ 2147483647 w 699"/>
                <a:gd name="T7" fmla="*/ 2147483647 h 255"/>
                <a:gd name="T8" fmla="*/ 0 w 699"/>
                <a:gd name="T9" fmla="*/ 2147483647 h 255"/>
                <a:gd name="T10" fmla="*/ 2147483647 w 699"/>
                <a:gd name="T11" fmla="*/ 2147483647 h 255"/>
                <a:gd name="T12" fmla="*/ 2147483647 w 699"/>
                <a:gd name="T13" fmla="*/ 2147483647 h 255"/>
                <a:gd name="T14" fmla="*/ 2147483647 w 699"/>
                <a:gd name="T15" fmla="*/ 2147483647 h 255"/>
                <a:gd name="T16" fmla="*/ 2147483647 w 699"/>
                <a:gd name="T17" fmla="*/ 2147483647 h 255"/>
                <a:gd name="T18" fmla="*/ 2147483647 w 699"/>
                <a:gd name="T19" fmla="*/ 2147483647 h 255"/>
                <a:gd name="T20" fmla="*/ 2147483647 w 699"/>
                <a:gd name="T21" fmla="*/ 2147483647 h 255"/>
                <a:gd name="T22" fmla="*/ 2147483647 w 699"/>
                <a:gd name="T23" fmla="*/ 0 h 255"/>
                <a:gd name="T24" fmla="*/ 2147483647 w 699"/>
                <a:gd name="T25" fmla="*/ 2147483647 h 255"/>
                <a:gd name="T26" fmla="*/ 2147483647 w 699"/>
                <a:gd name="T27" fmla="*/ 2147483647 h 255"/>
                <a:gd name="T28" fmla="*/ 2147483647 w 699"/>
                <a:gd name="T29" fmla="*/ 2147483647 h 255"/>
                <a:gd name="T30" fmla="*/ 2147483647 w 699"/>
                <a:gd name="T31" fmla="*/ 2147483647 h 2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9"/>
                <a:gd name="T49" fmla="*/ 0 h 255"/>
                <a:gd name="T50" fmla="*/ 699 w 699"/>
                <a:gd name="T51" fmla="*/ 255 h 2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9" h="255">
                  <a:moveTo>
                    <a:pt x="42" y="117"/>
                  </a:moveTo>
                  <a:lnTo>
                    <a:pt x="42" y="121"/>
                  </a:lnTo>
                  <a:lnTo>
                    <a:pt x="30" y="145"/>
                  </a:lnTo>
                  <a:lnTo>
                    <a:pt x="43" y="178"/>
                  </a:lnTo>
                  <a:lnTo>
                    <a:pt x="0" y="206"/>
                  </a:lnTo>
                  <a:lnTo>
                    <a:pt x="9" y="255"/>
                  </a:lnTo>
                  <a:lnTo>
                    <a:pt x="192" y="240"/>
                  </a:lnTo>
                  <a:lnTo>
                    <a:pt x="410" y="215"/>
                  </a:lnTo>
                  <a:lnTo>
                    <a:pt x="519" y="196"/>
                  </a:lnTo>
                  <a:lnTo>
                    <a:pt x="541" y="130"/>
                  </a:lnTo>
                  <a:lnTo>
                    <a:pt x="580" y="127"/>
                  </a:lnTo>
                  <a:lnTo>
                    <a:pt x="699" y="0"/>
                  </a:lnTo>
                  <a:lnTo>
                    <a:pt x="544" y="32"/>
                  </a:lnTo>
                  <a:lnTo>
                    <a:pt x="183" y="84"/>
                  </a:lnTo>
                  <a:lnTo>
                    <a:pt x="186" y="99"/>
                  </a:lnTo>
                  <a:lnTo>
                    <a:pt x="42" y="117"/>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58" name="Shape - South Dakota"/>
            <p:cNvSpPr>
              <a:spLocks noChangeAspect="1"/>
            </p:cNvSpPr>
            <p:nvPr/>
          </p:nvSpPr>
          <p:spPr bwMode="auto">
            <a:xfrm>
              <a:off x="3943347" y="1922436"/>
              <a:ext cx="920750" cy="593725"/>
            </a:xfrm>
            <a:custGeom>
              <a:avLst/>
              <a:gdLst>
                <a:gd name="T0" fmla="*/ 2147483647 w 583"/>
                <a:gd name="T1" fmla="*/ 0 h 380"/>
                <a:gd name="T2" fmla="*/ 2147483647 w 583"/>
                <a:gd name="T3" fmla="*/ 2147483647 h 380"/>
                <a:gd name="T4" fmla="*/ 0 w 583"/>
                <a:gd name="T5" fmla="*/ 2147483647 h 380"/>
                <a:gd name="T6" fmla="*/ 2147483647 w 583"/>
                <a:gd name="T7" fmla="*/ 2147483647 h 380"/>
                <a:gd name="T8" fmla="*/ 2147483647 w 583"/>
                <a:gd name="T9" fmla="*/ 2147483647 h 380"/>
                <a:gd name="T10" fmla="*/ 2147483647 w 583"/>
                <a:gd name="T11" fmla="*/ 2147483647 h 380"/>
                <a:gd name="T12" fmla="*/ 2147483647 w 583"/>
                <a:gd name="T13" fmla="*/ 2147483647 h 380"/>
                <a:gd name="T14" fmla="*/ 2147483647 w 583"/>
                <a:gd name="T15" fmla="*/ 2147483647 h 380"/>
                <a:gd name="T16" fmla="*/ 2147483647 w 583"/>
                <a:gd name="T17" fmla="*/ 2147483647 h 380"/>
                <a:gd name="T18" fmla="*/ 2147483647 w 583"/>
                <a:gd name="T19" fmla="*/ 2147483647 h 380"/>
                <a:gd name="T20" fmla="*/ 2147483647 w 583"/>
                <a:gd name="T21" fmla="*/ 2147483647 h 380"/>
                <a:gd name="T22" fmla="*/ 2147483647 w 583"/>
                <a:gd name="T23" fmla="*/ 2147483647 h 380"/>
                <a:gd name="T24" fmla="*/ 2147483647 w 583"/>
                <a:gd name="T25" fmla="*/ 2147483647 h 380"/>
                <a:gd name="T26" fmla="*/ 2147483647 w 583"/>
                <a:gd name="T27" fmla="*/ 0 h 3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83"/>
                <a:gd name="T43" fmla="*/ 0 h 380"/>
                <a:gd name="T44" fmla="*/ 583 w 583"/>
                <a:gd name="T45" fmla="*/ 380 h 3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83" h="380">
                  <a:moveTo>
                    <a:pt x="11" y="0"/>
                  </a:moveTo>
                  <a:lnTo>
                    <a:pt x="9" y="147"/>
                  </a:lnTo>
                  <a:lnTo>
                    <a:pt x="0" y="320"/>
                  </a:lnTo>
                  <a:lnTo>
                    <a:pt x="424" y="326"/>
                  </a:lnTo>
                  <a:lnTo>
                    <a:pt x="468" y="350"/>
                  </a:lnTo>
                  <a:lnTo>
                    <a:pt x="500" y="317"/>
                  </a:lnTo>
                  <a:lnTo>
                    <a:pt x="583" y="380"/>
                  </a:lnTo>
                  <a:lnTo>
                    <a:pt x="571" y="314"/>
                  </a:lnTo>
                  <a:lnTo>
                    <a:pt x="579" y="264"/>
                  </a:lnTo>
                  <a:lnTo>
                    <a:pt x="583" y="91"/>
                  </a:lnTo>
                  <a:lnTo>
                    <a:pt x="546" y="54"/>
                  </a:lnTo>
                  <a:lnTo>
                    <a:pt x="561" y="6"/>
                  </a:lnTo>
                  <a:lnTo>
                    <a:pt x="284" y="4"/>
                  </a:lnTo>
                  <a:lnTo>
                    <a:pt x="11" y="0"/>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59" name="Shape - South Carolina"/>
            <p:cNvSpPr>
              <a:spLocks noChangeAspect="1"/>
            </p:cNvSpPr>
            <p:nvPr/>
          </p:nvSpPr>
          <p:spPr bwMode="auto">
            <a:xfrm>
              <a:off x="6646859" y="3419448"/>
              <a:ext cx="646113" cy="503238"/>
            </a:xfrm>
            <a:custGeom>
              <a:avLst/>
              <a:gdLst>
                <a:gd name="T0" fmla="*/ 2147483647 w 408"/>
                <a:gd name="T1" fmla="*/ 2147483647 h 323"/>
                <a:gd name="T2" fmla="*/ 2147483647 w 408"/>
                <a:gd name="T3" fmla="*/ 2147483647 h 323"/>
                <a:gd name="T4" fmla="*/ 2147483647 w 408"/>
                <a:gd name="T5" fmla="*/ 0 h 323"/>
                <a:gd name="T6" fmla="*/ 2147483647 w 408"/>
                <a:gd name="T7" fmla="*/ 2147483647 h 323"/>
                <a:gd name="T8" fmla="*/ 2147483647 w 408"/>
                <a:gd name="T9" fmla="*/ 2147483647 h 323"/>
                <a:gd name="T10" fmla="*/ 2147483647 w 408"/>
                <a:gd name="T11" fmla="*/ 2147483647 h 323"/>
                <a:gd name="T12" fmla="*/ 2147483647 w 408"/>
                <a:gd name="T13" fmla="*/ 2147483647 h 323"/>
                <a:gd name="T14" fmla="*/ 2147483647 w 408"/>
                <a:gd name="T15" fmla="*/ 2147483647 h 323"/>
                <a:gd name="T16" fmla="*/ 2147483647 w 408"/>
                <a:gd name="T17" fmla="*/ 2147483647 h 323"/>
                <a:gd name="T18" fmla="*/ 2147483647 w 408"/>
                <a:gd name="T19" fmla="*/ 2147483647 h 323"/>
                <a:gd name="T20" fmla="*/ 2147483647 w 408"/>
                <a:gd name="T21" fmla="*/ 2147483647 h 323"/>
                <a:gd name="T22" fmla="*/ 2147483647 w 408"/>
                <a:gd name="T23" fmla="*/ 2147483647 h 323"/>
                <a:gd name="T24" fmla="*/ 2147483647 w 408"/>
                <a:gd name="T25" fmla="*/ 2147483647 h 323"/>
                <a:gd name="T26" fmla="*/ 2147483647 w 408"/>
                <a:gd name="T27" fmla="*/ 2147483647 h 323"/>
                <a:gd name="T28" fmla="*/ 0 w 408"/>
                <a:gd name="T29" fmla="*/ 2147483647 h 323"/>
                <a:gd name="T30" fmla="*/ 2147483647 w 408"/>
                <a:gd name="T31" fmla="*/ 2147483647 h 3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8"/>
                <a:gd name="T49" fmla="*/ 0 h 323"/>
                <a:gd name="T50" fmla="*/ 408 w 408"/>
                <a:gd name="T51" fmla="*/ 323 h 3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8" h="323">
                  <a:moveTo>
                    <a:pt x="15" y="58"/>
                  </a:moveTo>
                  <a:lnTo>
                    <a:pt x="47" y="27"/>
                  </a:lnTo>
                  <a:lnTo>
                    <a:pt x="170" y="0"/>
                  </a:lnTo>
                  <a:lnTo>
                    <a:pt x="207" y="18"/>
                  </a:lnTo>
                  <a:lnTo>
                    <a:pt x="286" y="5"/>
                  </a:lnTo>
                  <a:lnTo>
                    <a:pt x="350" y="51"/>
                  </a:lnTo>
                  <a:lnTo>
                    <a:pt x="408" y="86"/>
                  </a:lnTo>
                  <a:lnTo>
                    <a:pt x="375" y="183"/>
                  </a:lnTo>
                  <a:lnTo>
                    <a:pt x="326" y="233"/>
                  </a:lnTo>
                  <a:lnTo>
                    <a:pt x="272" y="247"/>
                  </a:lnTo>
                  <a:lnTo>
                    <a:pt x="283" y="286"/>
                  </a:lnTo>
                  <a:lnTo>
                    <a:pt x="250" y="323"/>
                  </a:lnTo>
                  <a:lnTo>
                    <a:pt x="187" y="233"/>
                  </a:lnTo>
                  <a:lnTo>
                    <a:pt x="26" y="86"/>
                  </a:lnTo>
                  <a:lnTo>
                    <a:pt x="0" y="86"/>
                  </a:lnTo>
                  <a:lnTo>
                    <a:pt x="15" y="58"/>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60" name="Shape - Rhode Island"/>
            <p:cNvSpPr>
              <a:spLocks noChangeAspect="1"/>
            </p:cNvSpPr>
            <p:nvPr/>
          </p:nvSpPr>
          <p:spPr bwMode="auto">
            <a:xfrm>
              <a:off x="7770809" y="2065311"/>
              <a:ext cx="120650" cy="101600"/>
            </a:xfrm>
            <a:custGeom>
              <a:avLst/>
              <a:gdLst>
                <a:gd name="T0" fmla="*/ 0 w 77"/>
                <a:gd name="T1" fmla="*/ 2147483647 h 64"/>
                <a:gd name="T2" fmla="*/ 2147483647 w 77"/>
                <a:gd name="T3" fmla="*/ 0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0 w 77"/>
                <a:gd name="T13" fmla="*/ 2147483647 h 64"/>
                <a:gd name="T14" fmla="*/ 0 60000 65536"/>
                <a:gd name="T15" fmla="*/ 0 60000 65536"/>
                <a:gd name="T16" fmla="*/ 0 60000 65536"/>
                <a:gd name="T17" fmla="*/ 0 60000 65536"/>
                <a:gd name="T18" fmla="*/ 0 60000 65536"/>
                <a:gd name="T19" fmla="*/ 0 60000 65536"/>
                <a:gd name="T20" fmla="*/ 0 60000 65536"/>
                <a:gd name="T21" fmla="*/ 0 w 77"/>
                <a:gd name="T22" fmla="*/ 0 h 64"/>
                <a:gd name="T23" fmla="*/ 77 w 7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64">
                  <a:moveTo>
                    <a:pt x="0" y="10"/>
                  </a:moveTo>
                  <a:lnTo>
                    <a:pt x="32" y="0"/>
                  </a:lnTo>
                  <a:lnTo>
                    <a:pt x="77" y="33"/>
                  </a:lnTo>
                  <a:lnTo>
                    <a:pt x="68" y="42"/>
                  </a:lnTo>
                  <a:lnTo>
                    <a:pt x="46" y="42"/>
                  </a:lnTo>
                  <a:lnTo>
                    <a:pt x="35" y="64"/>
                  </a:lnTo>
                  <a:lnTo>
                    <a:pt x="0" y="10"/>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61" name="Shape - Pennsylvania"/>
            <p:cNvSpPr>
              <a:spLocks noChangeAspect="1"/>
            </p:cNvSpPr>
            <p:nvPr/>
          </p:nvSpPr>
          <p:spPr bwMode="auto">
            <a:xfrm>
              <a:off x="6754809" y="2195486"/>
              <a:ext cx="746125" cy="482600"/>
            </a:xfrm>
            <a:custGeom>
              <a:avLst/>
              <a:gdLst>
                <a:gd name="T0" fmla="*/ 43 w 473"/>
                <a:gd name="T1" fmla="*/ 45 h 310"/>
                <a:gd name="T2" fmla="*/ 0 w 473"/>
                <a:gd name="T3" fmla="*/ 87 h 310"/>
                <a:gd name="T4" fmla="*/ 24 w 473"/>
                <a:gd name="T5" fmla="*/ 237 h 310"/>
                <a:gd name="T6" fmla="*/ 43 w 473"/>
                <a:gd name="T7" fmla="*/ 310 h 310"/>
                <a:gd name="T8" fmla="*/ 124 w 473"/>
                <a:gd name="T9" fmla="*/ 304 h 310"/>
                <a:gd name="T10" fmla="*/ 422 w 473"/>
                <a:gd name="T11" fmla="*/ 248 h 310"/>
                <a:gd name="T12" fmla="*/ 443 w 473"/>
                <a:gd name="T13" fmla="*/ 239 h 310"/>
                <a:gd name="T14" fmla="*/ 473 w 473"/>
                <a:gd name="T15" fmla="*/ 169 h 310"/>
                <a:gd name="T16" fmla="*/ 428 w 473"/>
                <a:gd name="T17" fmla="*/ 130 h 310"/>
                <a:gd name="T18" fmla="*/ 452 w 473"/>
                <a:gd name="T19" fmla="*/ 41 h 310"/>
                <a:gd name="T20" fmla="*/ 418 w 473"/>
                <a:gd name="T21" fmla="*/ 32 h 310"/>
                <a:gd name="T22" fmla="*/ 418 w 473"/>
                <a:gd name="T23" fmla="*/ 9 h 310"/>
                <a:gd name="T24" fmla="*/ 403 w 473"/>
                <a:gd name="T25" fmla="*/ 0 h 310"/>
                <a:gd name="T26" fmla="*/ 57 w 473"/>
                <a:gd name="T27" fmla="*/ 64 h 310"/>
                <a:gd name="T28" fmla="*/ 43 w 473"/>
                <a:gd name="T29" fmla="*/ 45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3"/>
                <a:gd name="T46" fmla="*/ 0 h 310"/>
                <a:gd name="T47" fmla="*/ 473 w 473"/>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3" h="310">
                  <a:moveTo>
                    <a:pt x="43" y="45"/>
                  </a:moveTo>
                  <a:lnTo>
                    <a:pt x="0" y="87"/>
                  </a:lnTo>
                  <a:lnTo>
                    <a:pt x="24" y="237"/>
                  </a:lnTo>
                  <a:lnTo>
                    <a:pt x="43" y="310"/>
                  </a:lnTo>
                  <a:lnTo>
                    <a:pt x="124" y="304"/>
                  </a:lnTo>
                  <a:lnTo>
                    <a:pt x="422" y="248"/>
                  </a:lnTo>
                  <a:lnTo>
                    <a:pt x="443" y="239"/>
                  </a:lnTo>
                  <a:lnTo>
                    <a:pt x="473" y="169"/>
                  </a:lnTo>
                  <a:lnTo>
                    <a:pt x="428" y="130"/>
                  </a:lnTo>
                  <a:lnTo>
                    <a:pt x="452" y="41"/>
                  </a:lnTo>
                  <a:lnTo>
                    <a:pt x="418" y="32"/>
                  </a:lnTo>
                  <a:lnTo>
                    <a:pt x="418" y="9"/>
                  </a:lnTo>
                  <a:lnTo>
                    <a:pt x="403" y="0"/>
                  </a:lnTo>
                  <a:lnTo>
                    <a:pt x="57" y="64"/>
                  </a:lnTo>
                  <a:lnTo>
                    <a:pt x="43" y="45"/>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62" name="Shape - Oregon"/>
            <p:cNvSpPr>
              <a:spLocks noChangeAspect="1"/>
            </p:cNvSpPr>
            <p:nvPr/>
          </p:nvSpPr>
          <p:spPr bwMode="auto">
            <a:xfrm>
              <a:off x="1550984" y="1603348"/>
              <a:ext cx="1044575" cy="784225"/>
            </a:xfrm>
            <a:custGeom>
              <a:avLst/>
              <a:gdLst>
                <a:gd name="T0" fmla="*/ 145 w 662"/>
                <a:gd name="T1" fmla="*/ 0 h 505"/>
                <a:gd name="T2" fmla="*/ 126 w 662"/>
                <a:gd name="T3" fmla="*/ 11 h 505"/>
                <a:gd name="T4" fmla="*/ 114 w 662"/>
                <a:gd name="T5" fmla="*/ 55 h 505"/>
                <a:gd name="T6" fmla="*/ 102 w 662"/>
                <a:gd name="T7" fmla="*/ 93 h 505"/>
                <a:gd name="T8" fmla="*/ 93 w 662"/>
                <a:gd name="T9" fmla="*/ 123 h 505"/>
                <a:gd name="T10" fmla="*/ 81 w 662"/>
                <a:gd name="T11" fmla="*/ 155 h 505"/>
                <a:gd name="T12" fmla="*/ 67 w 662"/>
                <a:gd name="T13" fmla="*/ 188 h 505"/>
                <a:gd name="T14" fmla="*/ 50 w 662"/>
                <a:gd name="T15" fmla="*/ 224 h 505"/>
                <a:gd name="T16" fmla="*/ 26 w 662"/>
                <a:gd name="T17" fmla="*/ 266 h 505"/>
                <a:gd name="T18" fmla="*/ 0 w 662"/>
                <a:gd name="T19" fmla="*/ 306 h 505"/>
                <a:gd name="T20" fmla="*/ 0 w 662"/>
                <a:gd name="T21" fmla="*/ 394 h 505"/>
                <a:gd name="T22" fmla="*/ 371 w 662"/>
                <a:gd name="T23" fmla="*/ 470 h 505"/>
                <a:gd name="T24" fmla="*/ 543 w 662"/>
                <a:gd name="T25" fmla="*/ 505 h 505"/>
                <a:gd name="T26" fmla="*/ 579 w 662"/>
                <a:gd name="T27" fmla="*/ 330 h 505"/>
                <a:gd name="T28" fmla="*/ 601 w 662"/>
                <a:gd name="T29" fmla="*/ 315 h 505"/>
                <a:gd name="T30" fmla="*/ 580 w 662"/>
                <a:gd name="T31" fmla="*/ 276 h 505"/>
                <a:gd name="T32" fmla="*/ 591 w 662"/>
                <a:gd name="T33" fmla="*/ 236 h 505"/>
                <a:gd name="T34" fmla="*/ 662 w 662"/>
                <a:gd name="T35" fmla="*/ 169 h 505"/>
                <a:gd name="T36" fmla="*/ 613 w 662"/>
                <a:gd name="T37" fmla="*/ 108 h 505"/>
                <a:gd name="T38" fmla="*/ 407 w 662"/>
                <a:gd name="T39" fmla="*/ 64 h 505"/>
                <a:gd name="T40" fmla="*/ 379 w 662"/>
                <a:gd name="T41" fmla="*/ 82 h 505"/>
                <a:gd name="T42" fmla="*/ 342 w 662"/>
                <a:gd name="T43" fmla="*/ 52 h 505"/>
                <a:gd name="T44" fmla="*/ 309 w 662"/>
                <a:gd name="T45" fmla="*/ 84 h 505"/>
                <a:gd name="T46" fmla="*/ 278 w 662"/>
                <a:gd name="T47" fmla="*/ 52 h 505"/>
                <a:gd name="T48" fmla="*/ 196 w 662"/>
                <a:gd name="T49" fmla="*/ 54 h 505"/>
                <a:gd name="T50" fmla="*/ 206 w 662"/>
                <a:gd name="T51" fmla="*/ 5 h 505"/>
                <a:gd name="T52" fmla="*/ 145 w 662"/>
                <a:gd name="T53" fmla="*/ 0 h 5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2"/>
                <a:gd name="T82" fmla="*/ 0 h 505"/>
                <a:gd name="T83" fmla="*/ 662 w 662"/>
                <a:gd name="T84" fmla="*/ 505 h 5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2" h="505">
                  <a:moveTo>
                    <a:pt x="145" y="0"/>
                  </a:moveTo>
                  <a:lnTo>
                    <a:pt x="126" y="11"/>
                  </a:lnTo>
                  <a:lnTo>
                    <a:pt x="114" y="55"/>
                  </a:lnTo>
                  <a:lnTo>
                    <a:pt x="102" y="93"/>
                  </a:lnTo>
                  <a:lnTo>
                    <a:pt x="93" y="123"/>
                  </a:lnTo>
                  <a:lnTo>
                    <a:pt x="81" y="155"/>
                  </a:lnTo>
                  <a:lnTo>
                    <a:pt x="67" y="188"/>
                  </a:lnTo>
                  <a:lnTo>
                    <a:pt x="50" y="224"/>
                  </a:lnTo>
                  <a:lnTo>
                    <a:pt x="26" y="266"/>
                  </a:lnTo>
                  <a:lnTo>
                    <a:pt x="0" y="306"/>
                  </a:lnTo>
                  <a:lnTo>
                    <a:pt x="0" y="394"/>
                  </a:lnTo>
                  <a:lnTo>
                    <a:pt x="371" y="470"/>
                  </a:lnTo>
                  <a:lnTo>
                    <a:pt x="543" y="505"/>
                  </a:lnTo>
                  <a:lnTo>
                    <a:pt x="579" y="330"/>
                  </a:lnTo>
                  <a:lnTo>
                    <a:pt x="601" y="315"/>
                  </a:lnTo>
                  <a:lnTo>
                    <a:pt x="580" y="276"/>
                  </a:lnTo>
                  <a:lnTo>
                    <a:pt x="591" y="236"/>
                  </a:lnTo>
                  <a:lnTo>
                    <a:pt x="662" y="169"/>
                  </a:lnTo>
                  <a:lnTo>
                    <a:pt x="613" y="108"/>
                  </a:lnTo>
                  <a:lnTo>
                    <a:pt x="407" y="64"/>
                  </a:lnTo>
                  <a:lnTo>
                    <a:pt x="379" y="82"/>
                  </a:lnTo>
                  <a:lnTo>
                    <a:pt x="342" y="52"/>
                  </a:lnTo>
                  <a:lnTo>
                    <a:pt x="309" y="84"/>
                  </a:lnTo>
                  <a:lnTo>
                    <a:pt x="278" y="52"/>
                  </a:lnTo>
                  <a:lnTo>
                    <a:pt x="196" y="54"/>
                  </a:lnTo>
                  <a:lnTo>
                    <a:pt x="206" y="5"/>
                  </a:lnTo>
                  <a:lnTo>
                    <a:pt x="145" y="0"/>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63" name="Shape - Oklahoma"/>
            <p:cNvSpPr>
              <a:spLocks noChangeAspect="1"/>
            </p:cNvSpPr>
            <p:nvPr/>
          </p:nvSpPr>
          <p:spPr bwMode="auto">
            <a:xfrm>
              <a:off x="4040184" y="3362298"/>
              <a:ext cx="1125538" cy="534988"/>
            </a:xfrm>
            <a:custGeom>
              <a:avLst/>
              <a:gdLst>
                <a:gd name="T0" fmla="*/ 2147483647 w 713"/>
                <a:gd name="T1" fmla="*/ 0 h 343"/>
                <a:gd name="T2" fmla="*/ 0 w 713"/>
                <a:gd name="T3" fmla="*/ 2147483647 h 343"/>
                <a:gd name="T4" fmla="*/ 2147483647 w 713"/>
                <a:gd name="T5" fmla="*/ 2147483647 h 343"/>
                <a:gd name="T6" fmla="*/ 2147483647 w 713"/>
                <a:gd name="T7" fmla="*/ 2147483647 h 343"/>
                <a:gd name="T8" fmla="*/ 2147483647 w 713"/>
                <a:gd name="T9" fmla="*/ 2147483647 h 343"/>
                <a:gd name="T10" fmla="*/ 2147483647 w 713"/>
                <a:gd name="T11" fmla="*/ 2147483647 h 343"/>
                <a:gd name="T12" fmla="*/ 2147483647 w 713"/>
                <a:gd name="T13" fmla="*/ 2147483647 h 343"/>
                <a:gd name="T14" fmla="*/ 2147483647 w 713"/>
                <a:gd name="T15" fmla="*/ 2147483647 h 343"/>
                <a:gd name="T16" fmla="*/ 2147483647 w 713"/>
                <a:gd name="T17" fmla="*/ 2147483647 h 343"/>
                <a:gd name="T18" fmla="*/ 2147483647 w 713"/>
                <a:gd name="T19" fmla="*/ 2147483647 h 343"/>
                <a:gd name="T20" fmla="*/ 2147483647 w 713"/>
                <a:gd name="T21" fmla="*/ 2147483647 h 343"/>
                <a:gd name="T22" fmla="*/ 2147483647 w 713"/>
                <a:gd name="T23" fmla="*/ 2147483647 h 343"/>
                <a:gd name="T24" fmla="*/ 2147483647 w 713"/>
                <a:gd name="T25" fmla="*/ 0 h 3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3"/>
                <a:gd name="T40" fmla="*/ 0 h 343"/>
                <a:gd name="T41" fmla="*/ 713 w 713"/>
                <a:gd name="T42" fmla="*/ 343 h 3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3" h="343">
                  <a:moveTo>
                    <a:pt x="4" y="0"/>
                  </a:moveTo>
                  <a:lnTo>
                    <a:pt x="0" y="61"/>
                  </a:lnTo>
                  <a:lnTo>
                    <a:pt x="253" y="70"/>
                  </a:lnTo>
                  <a:lnTo>
                    <a:pt x="255" y="266"/>
                  </a:lnTo>
                  <a:lnTo>
                    <a:pt x="385" y="319"/>
                  </a:lnTo>
                  <a:lnTo>
                    <a:pt x="420" y="300"/>
                  </a:lnTo>
                  <a:lnTo>
                    <a:pt x="502" y="343"/>
                  </a:lnTo>
                  <a:lnTo>
                    <a:pt x="556" y="342"/>
                  </a:lnTo>
                  <a:lnTo>
                    <a:pt x="654" y="300"/>
                  </a:lnTo>
                  <a:lnTo>
                    <a:pt x="713" y="340"/>
                  </a:lnTo>
                  <a:lnTo>
                    <a:pt x="713" y="128"/>
                  </a:lnTo>
                  <a:lnTo>
                    <a:pt x="695" y="5"/>
                  </a:lnTo>
                  <a:lnTo>
                    <a:pt x="4" y="0"/>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64" name="Shape - Ohio"/>
            <p:cNvSpPr>
              <a:spLocks noChangeAspect="1"/>
            </p:cNvSpPr>
            <p:nvPr/>
          </p:nvSpPr>
          <p:spPr bwMode="auto">
            <a:xfrm>
              <a:off x="6249984" y="2328836"/>
              <a:ext cx="547688" cy="619125"/>
            </a:xfrm>
            <a:custGeom>
              <a:avLst/>
              <a:gdLst>
                <a:gd name="T0" fmla="*/ 0 w 345"/>
                <a:gd name="T1" fmla="*/ 89 h 398"/>
                <a:gd name="T2" fmla="*/ 155 w 345"/>
                <a:gd name="T3" fmla="*/ 74 h 398"/>
                <a:gd name="T4" fmla="*/ 188 w 345"/>
                <a:gd name="T5" fmla="*/ 80 h 398"/>
                <a:gd name="T6" fmla="*/ 261 w 345"/>
                <a:gd name="T7" fmla="*/ 46 h 398"/>
                <a:gd name="T8" fmla="*/ 277 w 345"/>
                <a:gd name="T9" fmla="*/ 15 h 398"/>
                <a:gd name="T10" fmla="*/ 321 w 345"/>
                <a:gd name="T11" fmla="*/ 0 h 398"/>
                <a:gd name="T12" fmla="*/ 345 w 345"/>
                <a:gd name="T13" fmla="*/ 150 h 398"/>
                <a:gd name="T14" fmla="*/ 327 w 345"/>
                <a:gd name="T15" fmla="*/ 167 h 398"/>
                <a:gd name="T16" fmla="*/ 331 w 345"/>
                <a:gd name="T17" fmla="*/ 271 h 398"/>
                <a:gd name="T18" fmla="*/ 297 w 345"/>
                <a:gd name="T19" fmla="*/ 280 h 398"/>
                <a:gd name="T20" fmla="*/ 277 w 345"/>
                <a:gd name="T21" fmla="*/ 338 h 398"/>
                <a:gd name="T22" fmla="*/ 251 w 345"/>
                <a:gd name="T23" fmla="*/ 331 h 398"/>
                <a:gd name="T24" fmla="*/ 242 w 345"/>
                <a:gd name="T25" fmla="*/ 398 h 398"/>
                <a:gd name="T26" fmla="*/ 203 w 345"/>
                <a:gd name="T27" fmla="*/ 369 h 398"/>
                <a:gd name="T28" fmla="*/ 127 w 345"/>
                <a:gd name="T29" fmla="*/ 387 h 398"/>
                <a:gd name="T30" fmla="*/ 94 w 345"/>
                <a:gd name="T31" fmla="*/ 362 h 398"/>
                <a:gd name="T32" fmla="*/ 51 w 345"/>
                <a:gd name="T33" fmla="*/ 360 h 398"/>
                <a:gd name="T34" fmla="*/ 29 w 345"/>
                <a:gd name="T35" fmla="*/ 249 h 398"/>
                <a:gd name="T36" fmla="*/ 0 w 345"/>
                <a:gd name="T37" fmla="*/ 89 h 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5"/>
                <a:gd name="T58" fmla="*/ 0 h 398"/>
                <a:gd name="T59" fmla="*/ 345 w 345"/>
                <a:gd name="T60" fmla="*/ 398 h 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5" h="398">
                  <a:moveTo>
                    <a:pt x="0" y="89"/>
                  </a:moveTo>
                  <a:lnTo>
                    <a:pt x="155" y="74"/>
                  </a:lnTo>
                  <a:lnTo>
                    <a:pt x="188" y="80"/>
                  </a:lnTo>
                  <a:lnTo>
                    <a:pt x="261" y="46"/>
                  </a:lnTo>
                  <a:lnTo>
                    <a:pt x="277" y="15"/>
                  </a:lnTo>
                  <a:lnTo>
                    <a:pt x="321" y="0"/>
                  </a:lnTo>
                  <a:lnTo>
                    <a:pt x="345" y="150"/>
                  </a:lnTo>
                  <a:lnTo>
                    <a:pt x="327" y="167"/>
                  </a:lnTo>
                  <a:lnTo>
                    <a:pt x="331" y="271"/>
                  </a:lnTo>
                  <a:lnTo>
                    <a:pt x="297" y="280"/>
                  </a:lnTo>
                  <a:lnTo>
                    <a:pt x="277" y="338"/>
                  </a:lnTo>
                  <a:lnTo>
                    <a:pt x="251" y="331"/>
                  </a:lnTo>
                  <a:lnTo>
                    <a:pt x="242" y="398"/>
                  </a:lnTo>
                  <a:lnTo>
                    <a:pt x="203" y="369"/>
                  </a:lnTo>
                  <a:lnTo>
                    <a:pt x="127" y="387"/>
                  </a:lnTo>
                  <a:lnTo>
                    <a:pt x="94" y="362"/>
                  </a:lnTo>
                  <a:lnTo>
                    <a:pt x="51" y="360"/>
                  </a:lnTo>
                  <a:lnTo>
                    <a:pt x="29" y="249"/>
                  </a:lnTo>
                  <a:lnTo>
                    <a:pt x="0" y="89"/>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65" name="Shape - North Dakota"/>
            <p:cNvSpPr>
              <a:spLocks noChangeAspect="1"/>
            </p:cNvSpPr>
            <p:nvPr/>
          </p:nvSpPr>
          <p:spPr bwMode="auto">
            <a:xfrm>
              <a:off x="3973509" y="1436661"/>
              <a:ext cx="876300" cy="506412"/>
            </a:xfrm>
            <a:custGeom>
              <a:avLst/>
              <a:gdLst>
                <a:gd name="T0" fmla="*/ 2147483647 w 555"/>
                <a:gd name="T1" fmla="*/ 0 h 325"/>
                <a:gd name="T2" fmla="*/ 2147483647 w 555"/>
                <a:gd name="T3" fmla="*/ 2147483647 h 325"/>
                <a:gd name="T4" fmla="*/ 2147483647 w 555"/>
                <a:gd name="T5" fmla="*/ 2147483647 h 325"/>
                <a:gd name="T6" fmla="*/ 2147483647 w 555"/>
                <a:gd name="T7" fmla="*/ 2147483647 h 325"/>
                <a:gd name="T8" fmla="*/ 2147483647 w 555"/>
                <a:gd name="T9" fmla="*/ 2147483647 h 325"/>
                <a:gd name="T10" fmla="*/ 2147483647 w 555"/>
                <a:gd name="T11" fmla="*/ 2147483647 h 325"/>
                <a:gd name="T12" fmla="*/ 2147483647 w 555"/>
                <a:gd name="T13" fmla="*/ 2147483647 h 325"/>
                <a:gd name="T14" fmla="*/ 0 w 555"/>
                <a:gd name="T15" fmla="*/ 2147483647 h 325"/>
                <a:gd name="T16" fmla="*/ 2147483647 w 555"/>
                <a:gd name="T17" fmla="*/ 0 h 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5"/>
                <a:gd name="T28" fmla="*/ 0 h 325"/>
                <a:gd name="T29" fmla="*/ 555 w 555"/>
                <a:gd name="T30" fmla="*/ 325 h 3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5" h="325">
                  <a:moveTo>
                    <a:pt x="2" y="0"/>
                  </a:moveTo>
                  <a:lnTo>
                    <a:pt x="465" y="10"/>
                  </a:lnTo>
                  <a:lnTo>
                    <a:pt x="500" y="106"/>
                  </a:lnTo>
                  <a:lnTo>
                    <a:pt x="532" y="179"/>
                  </a:lnTo>
                  <a:lnTo>
                    <a:pt x="555" y="298"/>
                  </a:lnTo>
                  <a:lnTo>
                    <a:pt x="541" y="325"/>
                  </a:lnTo>
                  <a:lnTo>
                    <a:pt x="370" y="320"/>
                  </a:lnTo>
                  <a:lnTo>
                    <a:pt x="0" y="314"/>
                  </a:lnTo>
                  <a:lnTo>
                    <a:pt x="2" y="0"/>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66" name="Shape - North Carolina"/>
            <p:cNvSpPr>
              <a:spLocks noChangeAspect="1"/>
            </p:cNvSpPr>
            <p:nvPr/>
          </p:nvSpPr>
          <p:spPr bwMode="auto">
            <a:xfrm>
              <a:off x="6518272" y="3073373"/>
              <a:ext cx="1112837" cy="479425"/>
            </a:xfrm>
            <a:custGeom>
              <a:avLst/>
              <a:gdLst>
                <a:gd name="T0" fmla="*/ 2147483647 w 704"/>
                <a:gd name="T1" fmla="*/ 2147483647 h 308"/>
                <a:gd name="T2" fmla="*/ 0 w 704"/>
                <a:gd name="T3" fmla="*/ 2147483647 h 308"/>
                <a:gd name="T4" fmla="*/ 2147483647 w 704"/>
                <a:gd name="T5" fmla="*/ 2147483647 h 308"/>
                <a:gd name="T6" fmla="*/ 2147483647 w 704"/>
                <a:gd name="T7" fmla="*/ 2147483647 h 308"/>
                <a:gd name="T8" fmla="*/ 2147483647 w 704"/>
                <a:gd name="T9" fmla="*/ 2147483647 h 308"/>
                <a:gd name="T10" fmla="*/ 2147483647 w 704"/>
                <a:gd name="T11" fmla="*/ 2147483647 h 308"/>
                <a:gd name="T12" fmla="*/ 2147483647 w 704"/>
                <a:gd name="T13" fmla="*/ 2147483647 h 308"/>
                <a:gd name="T14" fmla="*/ 2147483647 w 704"/>
                <a:gd name="T15" fmla="*/ 2147483647 h 308"/>
                <a:gd name="T16" fmla="*/ 2147483647 w 704"/>
                <a:gd name="T17" fmla="*/ 2147483647 h 308"/>
                <a:gd name="T18" fmla="*/ 2147483647 w 704"/>
                <a:gd name="T19" fmla="*/ 2147483647 h 308"/>
                <a:gd name="T20" fmla="*/ 2147483647 w 704"/>
                <a:gd name="T21" fmla="*/ 2147483647 h 308"/>
                <a:gd name="T22" fmla="*/ 2147483647 w 704"/>
                <a:gd name="T23" fmla="*/ 2147483647 h 308"/>
                <a:gd name="T24" fmla="*/ 2147483647 w 704"/>
                <a:gd name="T25" fmla="*/ 2147483647 h 308"/>
                <a:gd name="T26" fmla="*/ 2147483647 w 704"/>
                <a:gd name="T27" fmla="*/ 2147483647 h 308"/>
                <a:gd name="T28" fmla="*/ 2147483647 w 704"/>
                <a:gd name="T29" fmla="*/ 2147483647 h 308"/>
                <a:gd name="T30" fmla="*/ 2147483647 w 704"/>
                <a:gd name="T31" fmla="*/ 2147483647 h 308"/>
                <a:gd name="T32" fmla="*/ 2147483647 w 704"/>
                <a:gd name="T33" fmla="*/ 2147483647 h 308"/>
                <a:gd name="T34" fmla="*/ 2147483647 w 704"/>
                <a:gd name="T35" fmla="*/ 2147483647 h 308"/>
                <a:gd name="T36" fmla="*/ 2147483647 w 704"/>
                <a:gd name="T37" fmla="*/ 2147483647 h 308"/>
                <a:gd name="T38" fmla="*/ 2147483647 w 704"/>
                <a:gd name="T39" fmla="*/ 2147483647 h 308"/>
                <a:gd name="T40" fmla="*/ 2147483647 w 704"/>
                <a:gd name="T41" fmla="*/ 2147483647 h 308"/>
                <a:gd name="T42" fmla="*/ 2147483647 w 704"/>
                <a:gd name="T43" fmla="*/ 2147483647 h 308"/>
                <a:gd name="T44" fmla="*/ 2147483647 w 704"/>
                <a:gd name="T45" fmla="*/ 2147483647 h 308"/>
                <a:gd name="T46" fmla="*/ 2147483647 w 704"/>
                <a:gd name="T47" fmla="*/ 2147483647 h 308"/>
                <a:gd name="T48" fmla="*/ 2147483647 w 704"/>
                <a:gd name="T49" fmla="*/ 2147483647 h 308"/>
                <a:gd name="T50" fmla="*/ 2147483647 w 704"/>
                <a:gd name="T51" fmla="*/ 2147483647 h 308"/>
                <a:gd name="T52" fmla="*/ 2147483647 w 704"/>
                <a:gd name="T53" fmla="*/ 2147483647 h 308"/>
                <a:gd name="T54" fmla="*/ 2147483647 w 704"/>
                <a:gd name="T55" fmla="*/ 2147483647 h 308"/>
                <a:gd name="T56" fmla="*/ 2147483647 w 704"/>
                <a:gd name="T57" fmla="*/ 2147483647 h 308"/>
                <a:gd name="T58" fmla="*/ 2147483647 w 704"/>
                <a:gd name="T59" fmla="*/ 0 h 308"/>
                <a:gd name="T60" fmla="*/ 2147483647 w 704"/>
                <a:gd name="T61" fmla="*/ 2147483647 h 308"/>
                <a:gd name="T62" fmla="*/ 2147483647 w 704"/>
                <a:gd name="T63" fmla="*/ 2147483647 h 308"/>
                <a:gd name="T64" fmla="*/ 2147483647 w 704"/>
                <a:gd name="T65" fmla="*/ 2147483647 h 308"/>
                <a:gd name="T66" fmla="*/ 2147483647 w 704"/>
                <a:gd name="T67" fmla="*/ 2147483647 h 3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04"/>
                <a:gd name="T103" fmla="*/ 0 h 308"/>
                <a:gd name="T104" fmla="*/ 704 w 704"/>
                <a:gd name="T105" fmla="*/ 308 h 3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04" h="308">
                  <a:moveTo>
                    <a:pt x="24" y="228"/>
                  </a:moveTo>
                  <a:lnTo>
                    <a:pt x="0" y="294"/>
                  </a:lnTo>
                  <a:lnTo>
                    <a:pt x="91" y="285"/>
                  </a:lnTo>
                  <a:lnTo>
                    <a:pt x="127" y="255"/>
                  </a:lnTo>
                  <a:lnTo>
                    <a:pt x="251" y="222"/>
                  </a:lnTo>
                  <a:lnTo>
                    <a:pt x="285" y="240"/>
                  </a:lnTo>
                  <a:lnTo>
                    <a:pt x="367" y="228"/>
                  </a:lnTo>
                  <a:lnTo>
                    <a:pt x="367" y="233"/>
                  </a:lnTo>
                  <a:lnTo>
                    <a:pt x="489" y="308"/>
                  </a:lnTo>
                  <a:lnTo>
                    <a:pt x="561" y="286"/>
                  </a:lnTo>
                  <a:lnTo>
                    <a:pt x="601" y="201"/>
                  </a:lnTo>
                  <a:lnTo>
                    <a:pt x="671" y="177"/>
                  </a:lnTo>
                  <a:lnTo>
                    <a:pt x="704" y="115"/>
                  </a:lnTo>
                  <a:lnTo>
                    <a:pt x="702" y="39"/>
                  </a:lnTo>
                  <a:lnTo>
                    <a:pt x="693" y="101"/>
                  </a:lnTo>
                  <a:lnTo>
                    <a:pt x="655" y="155"/>
                  </a:lnTo>
                  <a:lnTo>
                    <a:pt x="640" y="151"/>
                  </a:lnTo>
                  <a:lnTo>
                    <a:pt x="587" y="165"/>
                  </a:lnTo>
                  <a:lnTo>
                    <a:pt x="587" y="148"/>
                  </a:lnTo>
                  <a:lnTo>
                    <a:pt x="640" y="130"/>
                  </a:lnTo>
                  <a:lnTo>
                    <a:pt x="592" y="124"/>
                  </a:lnTo>
                  <a:lnTo>
                    <a:pt x="646" y="107"/>
                  </a:lnTo>
                  <a:lnTo>
                    <a:pt x="666" y="116"/>
                  </a:lnTo>
                  <a:lnTo>
                    <a:pt x="677" y="57"/>
                  </a:lnTo>
                  <a:lnTo>
                    <a:pt x="663" y="43"/>
                  </a:lnTo>
                  <a:lnTo>
                    <a:pt x="599" y="67"/>
                  </a:lnTo>
                  <a:lnTo>
                    <a:pt x="601" y="31"/>
                  </a:lnTo>
                  <a:lnTo>
                    <a:pt x="628" y="40"/>
                  </a:lnTo>
                  <a:lnTo>
                    <a:pt x="663" y="13"/>
                  </a:lnTo>
                  <a:lnTo>
                    <a:pt x="644" y="0"/>
                  </a:lnTo>
                  <a:lnTo>
                    <a:pt x="434" y="48"/>
                  </a:lnTo>
                  <a:lnTo>
                    <a:pt x="176" y="100"/>
                  </a:lnTo>
                  <a:lnTo>
                    <a:pt x="58" y="227"/>
                  </a:lnTo>
                  <a:lnTo>
                    <a:pt x="24" y="228"/>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grpSp>
          <p:nvGrpSpPr>
            <p:cNvPr id="167" name="Shape - New York"/>
            <p:cNvGrpSpPr>
              <a:grpSpLocks/>
            </p:cNvGrpSpPr>
            <p:nvPr/>
          </p:nvGrpSpPr>
          <p:grpSpPr bwMode="auto">
            <a:xfrm>
              <a:off x="6818309" y="1649386"/>
              <a:ext cx="1044575" cy="700087"/>
              <a:chOff x="4071" y="893"/>
              <a:chExt cx="658" cy="440"/>
            </a:xfrm>
            <a:solidFill>
              <a:schemeClr val="accent1"/>
            </a:solidFill>
          </p:grpSpPr>
          <p:sp>
            <p:nvSpPr>
              <p:cNvPr id="267" name="Shape -"/>
              <p:cNvSpPr>
                <a:spLocks noChangeAspect="1"/>
              </p:cNvSpPr>
              <p:nvPr/>
            </p:nvSpPr>
            <p:spPr bwMode="auto">
              <a:xfrm>
                <a:off x="4071" y="893"/>
                <a:ext cx="521" cy="417"/>
              </a:xfrm>
              <a:custGeom>
                <a:avLst/>
                <a:gdLst>
                  <a:gd name="T0" fmla="*/ 41 w 524"/>
                  <a:gd name="T1" fmla="*/ 286 h 426"/>
                  <a:gd name="T2" fmla="*/ 90 w 524"/>
                  <a:gd name="T3" fmla="*/ 261 h 426"/>
                  <a:gd name="T4" fmla="*/ 157 w 524"/>
                  <a:gd name="T5" fmla="*/ 255 h 426"/>
                  <a:gd name="T6" fmla="*/ 173 w 524"/>
                  <a:gd name="T7" fmla="*/ 233 h 426"/>
                  <a:gd name="T8" fmla="*/ 197 w 524"/>
                  <a:gd name="T9" fmla="*/ 230 h 426"/>
                  <a:gd name="T10" fmla="*/ 211 w 524"/>
                  <a:gd name="T11" fmla="*/ 206 h 426"/>
                  <a:gd name="T12" fmla="*/ 233 w 524"/>
                  <a:gd name="T13" fmla="*/ 197 h 426"/>
                  <a:gd name="T14" fmla="*/ 223 w 524"/>
                  <a:gd name="T15" fmla="*/ 152 h 426"/>
                  <a:gd name="T16" fmla="*/ 209 w 524"/>
                  <a:gd name="T17" fmla="*/ 140 h 426"/>
                  <a:gd name="T18" fmla="*/ 237 w 524"/>
                  <a:gd name="T19" fmla="*/ 104 h 426"/>
                  <a:gd name="T20" fmla="*/ 255 w 524"/>
                  <a:gd name="T21" fmla="*/ 104 h 426"/>
                  <a:gd name="T22" fmla="*/ 316 w 524"/>
                  <a:gd name="T23" fmla="*/ 28 h 426"/>
                  <a:gd name="T24" fmla="*/ 410 w 524"/>
                  <a:gd name="T25" fmla="*/ 0 h 426"/>
                  <a:gd name="T26" fmla="*/ 421 w 524"/>
                  <a:gd name="T27" fmla="*/ 72 h 426"/>
                  <a:gd name="T28" fmla="*/ 425 w 524"/>
                  <a:gd name="T29" fmla="*/ 69 h 426"/>
                  <a:gd name="T30" fmla="*/ 448 w 524"/>
                  <a:gd name="T31" fmla="*/ 94 h 426"/>
                  <a:gd name="T32" fmla="*/ 449 w 524"/>
                  <a:gd name="T33" fmla="*/ 167 h 426"/>
                  <a:gd name="T34" fmla="*/ 477 w 524"/>
                  <a:gd name="T35" fmla="*/ 227 h 426"/>
                  <a:gd name="T36" fmla="*/ 488 w 524"/>
                  <a:gd name="T37" fmla="*/ 304 h 426"/>
                  <a:gd name="T38" fmla="*/ 491 w 524"/>
                  <a:gd name="T39" fmla="*/ 371 h 426"/>
                  <a:gd name="T40" fmla="*/ 524 w 524"/>
                  <a:gd name="T41" fmla="*/ 394 h 426"/>
                  <a:gd name="T42" fmla="*/ 500 w 524"/>
                  <a:gd name="T43" fmla="*/ 426 h 426"/>
                  <a:gd name="T44" fmla="*/ 439 w 524"/>
                  <a:gd name="T45" fmla="*/ 388 h 426"/>
                  <a:gd name="T46" fmla="*/ 407 w 524"/>
                  <a:gd name="T47" fmla="*/ 391 h 426"/>
                  <a:gd name="T48" fmla="*/ 376 w 524"/>
                  <a:gd name="T49" fmla="*/ 382 h 426"/>
                  <a:gd name="T50" fmla="*/ 378 w 524"/>
                  <a:gd name="T51" fmla="*/ 359 h 426"/>
                  <a:gd name="T52" fmla="*/ 358 w 524"/>
                  <a:gd name="T53" fmla="*/ 352 h 426"/>
                  <a:gd name="T54" fmla="*/ 15 w 524"/>
                  <a:gd name="T55" fmla="*/ 417 h 426"/>
                  <a:gd name="T56" fmla="*/ 0 w 524"/>
                  <a:gd name="T57" fmla="*/ 398 h 426"/>
                  <a:gd name="T58" fmla="*/ 53 w 524"/>
                  <a:gd name="T59" fmla="*/ 322 h 426"/>
                  <a:gd name="T60" fmla="*/ 41 w 524"/>
                  <a:gd name="T61" fmla="*/ 286 h 42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24"/>
                  <a:gd name="T94" fmla="*/ 0 h 426"/>
                  <a:gd name="T95" fmla="*/ 524 w 524"/>
                  <a:gd name="T96" fmla="*/ 426 h 42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24" h="426">
                    <a:moveTo>
                      <a:pt x="41" y="286"/>
                    </a:moveTo>
                    <a:lnTo>
                      <a:pt x="90" y="261"/>
                    </a:lnTo>
                    <a:lnTo>
                      <a:pt x="157" y="255"/>
                    </a:lnTo>
                    <a:lnTo>
                      <a:pt x="173" y="233"/>
                    </a:lnTo>
                    <a:lnTo>
                      <a:pt x="197" y="230"/>
                    </a:lnTo>
                    <a:lnTo>
                      <a:pt x="211" y="206"/>
                    </a:lnTo>
                    <a:lnTo>
                      <a:pt x="233" y="197"/>
                    </a:lnTo>
                    <a:lnTo>
                      <a:pt x="223" y="152"/>
                    </a:lnTo>
                    <a:lnTo>
                      <a:pt x="209" y="140"/>
                    </a:lnTo>
                    <a:lnTo>
                      <a:pt x="237" y="104"/>
                    </a:lnTo>
                    <a:lnTo>
                      <a:pt x="255" y="104"/>
                    </a:lnTo>
                    <a:lnTo>
                      <a:pt x="316" y="28"/>
                    </a:lnTo>
                    <a:lnTo>
                      <a:pt x="410" y="0"/>
                    </a:lnTo>
                    <a:lnTo>
                      <a:pt x="421" y="72"/>
                    </a:lnTo>
                    <a:lnTo>
                      <a:pt x="425" y="69"/>
                    </a:lnTo>
                    <a:lnTo>
                      <a:pt x="448" y="94"/>
                    </a:lnTo>
                    <a:lnTo>
                      <a:pt x="449" y="167"/>
                    </a:lnTo>
                    <a:lnTo>
                      <a:pt x="477" y="227"/>
                    </a:lnTo>
                    <a:lnTo>
                      <a:pt x="488" y="304"/>
                    </a:lnTo>
                    <a:lnTo>
                      <a:pt x="491" y="371"/>
                    </a:lnTo>
                    <a:lnTo>
                      <a:pt x="524" y="394"/>
                    </a:lnTo>
                    <a:lnTo>
                      <a:pt x="500" y="426"/>
                    </a:lnTo>
                    <a:lnTo>
                      <a:pt x="439" y="388"/>
                    </a:lnTo>
                    <a:lnTo>
                      <a:pt x="407" y="391"/>
                    </a:lnTo>
                    <a:lnTo>
                      <a:pt x="376" y="382"/>
                    </a:lnTo>
                    <a:lnTo>
                      <a:pt x="378" y="359"/>
                    </a:lnTo>
                    <a:lnTo>
                      <a:pt x="358" y="352"/>
                    </a:lnTo>
                    <a:lnTo>
                      <a:pt x="15" y="417"/>
                    </a:lnTo>
                    <a:lnTo>
                      <a:pt x="0" y="398"/>
                    </a:lnTo>
                    <a:lnTo>
                      <a:pt x="53" y="322"/>
                    </a:lnTo>
                    <a:lnTo>
                      <a:pt x="41" y="286"/>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268" name="Shape -"/>
              <p:cNvSpPr>
                <a:spLocks noChangeAspect="1"/>
              </p:cNvSpPr>
              <p:nvPr/>
            </p:nvSpPr>
            <p:spPr bwMode="auto">
              <a:xfrm>
                <a:off x="4578" y="1244"/>
                <a:ext cx="151" cy="89"/>
              </a:xfrm>
              <a:custGeom>
                <a:avLst/>
                <a:gdLst>
                  <a:gd name="T0" fmla="*/ 0 w 152"/>
                  <a:gd name="T1" fmla="*/ 67 h 91"/>
                  <a:gd name="T2" fmla="*/ 63 w 152"/>
                  <a:gd name="T3" fmla="*/ 37 h 91"/>
                  <a:gd name="T4" fmla="*/ 124 w 152"/>
                  <a:gd name="T5" fmla="*/ 0 h 91"/>
                  <a:gd name="T6" fmla="*/ 134 w 152"/>
                  <a:gd name="T7" fmla="*/ 1 h 91"/>
                  <a:gd name="T8" fmla="*/ 152 w 152"/>
                  <a:gd name="T9" fmla="*/ 3 h 91"/>
                  <a:gd name="T10" fmla="*/ 93 w 152"/>
                  <a:gd name="T11" fmla="*/ 50 h 91"/>
                  <a:gd name="T12" fmla="*/ 18 w 152"/>
                  <a:gd name="T13" fmla="*/ 91 h 91"/>
                  <a:gd name="T14" fmla="*/ 0 w 152"/>
                  <a:gd name="T15" fmla="*/ 67 h 91"/>
                  <a:gd name="T16" fmla="*/ 0 60000 65536"/>
                  <a:gd name="T17" fmla="*/ 0 60000 65536"/>
                  <a:gd name="T18" fmla="*/ 0 60000 65536"/>
                  <a:gd name="T19" fmla="*/ 0 60000 65536"/>
                  <a:gd name="T20" fmla="*/ 0 60000 65536"/>
                  <a:gd name="T21" fmla="*/ 0 60000 65536"/>
                  <a:gd name="T22" fmla="*/ 0 60000 65536"/>
                  <a:gd name="T23" fmla="*/ 0 60000 65536"/>
                  <a:gd name="T24" fmla="*/ 0 w 152"/>
                  <a:gd name="T25" fmla="*/ 0 h 91"/>
                  <a:gd name="T26" fmla="*/ 152 w 152"/>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2" h="91">
                    <a:moveTo>
                      <a:pt x="0" y="67"/>
                    </a:moveTo>
                    <a:lnTo>
                      <a:pt x="63" y="37"/>
                    </a:lnTo>
                    <a:lnTo>
                      <a:pt x="124" y="0"/>
                    </a:lnTo>
                    <a:lnTo>
                      <a:pt x="134" y="1"/>
                    </a:lnTo>
                    <a:lnTo>
                      <a:pt x="152" y="3"/>
                    </a:lnTo>
                    <a:lnTo>
                      <a:pt x="93" y="50"/>
                    </a:lnTo>
                    <a:lnTo>
                      <a:pt x="18" y="91"/>
                    </a:lnTo>
                    <a:lnTo>
                      <a:pt x="0" y="67"/>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grpSp>
        <p:sp>
          <p:nvSpPr>
            <p:cNvPr id="168" name="Shape - New Mexico"/>
            <p:cNvSpPr>
              <a:spLocks noChangeAspect="1"/>
            </p:cNvSpPr>
            <p:nvPr/>
          </p:nvSpPr>
          <p:spPr bwMode="auto">
            <a:xfrm>
              <a:off x="3155947" y="3328961"/>
              <a:ext cx="898525" cy="877887"/>
            </a:xfrm>
            <a:custGeom>
              <a:avLst/>
              <a:gdLst>
                <a:gd name="T0" fmla="*/ 2147483647 w 568"/>
                <a:gd name="T1" fmla="*/ 0 h 563"/>
                <a:gd name="T2" fmla="*/ 2147483647 w 568"/>
                <a:gd name="T3" fmla="*/ 2147483647 h 563"/>
                <a:gd name="T4" fmla="*/ 2147483647 w 568"/>
                <a:gd name="T5" fmla="*/ 2147483647 h 563"/>
                <a:gd name="T6" fmla="*/ 2147483647 w 568"/>
                <a:gd name="T7" fmla="*/ 2147483647 h 563"/>
                <a:gd name="T8" fmla="*/ 2147483647 w 568"/>
                <a:gd name="T9" fmla="*/ 2147483647 h 563"/>
                <a:gd name="T10" fmla="*/ 2147483647 w 568"/>
                <a:gd name="T11" fmla="*/ 2147483647 h 563"/>
                <a:gd name="T12" fmla="*/ 2147483647 w 568"/>
                <a:gd name="T13" fmla="*/ 2147483647 h 563"/>
                <a:gd name="T14" fmla="*/ 2147483647 w 568"/>
                <a:gd name="T15" fmla="*/ 2147483647 h 563"/>
                <a:gd name="T16" fmla="*/ 0 w 568"/>
                <a:gd name="T17" fmla="*/ 2147483647 h 563"/>
                <a:gd name="T18" fmla="*/ 2147483647 w 568"/>
                <a:gd name="T19" fmla="*/ 2147483647 h 563"/>
                <a:gd name="T20" fmla="*/ 2147483647 w 568"/>
                <a:gd name="T21" fmla="*/ 0 h 5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8"/>
                <a:gd name="T34" fmla="*/ 0 h 563"/>
                <a:gd name="T35" fmla="*/ 568 w 568"/>
                <a:gd name="T36" fmla="*/ 563 h 5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8" h="563">
                  <a:moveTo>
                    <a:pt x="69" y="0"/>
                  </a:moveTo>
                  <a:lnTo>
                    <a:pt x="568" y="22"/>
                  </a:lnTo>
                  <a:lnTo>
                    <a:pt x="544" y="520"/>
                  </a:lnTo>
                  <a:lnTo>
                    <a:pt x="382" y="511"/>
                  </a:lnTo>
                  <a:lnTo>
                    <a:pt x="230" y="507"/>
                  </a:lnTo>
                  <a:lnTo>
                    <a:pt x="230" y="526"/>
                  </a:lnTo>
                  <a:lnTo>
                    <a:pt x="103" y="526"/>
                  </a:lnTo>
                  <a:lnTo>
                    <a:pt x="95" y="563"/>
                  </a:lnTo>
                  <a:lnTo>
                    <a:pt x="0" y="551"/>
                  </a:lnTo>
                  <a:lnTo>
                    <a:pt x="54" y="130"/>
                  </a:lnTo>
                  <a:lnTo>
                    <a:pt x="69" y="0"/>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69" name="Shape - New Jersey"/>
            <p:cNvSpPr>
              <a:spLocks noChangeAspect="1"/>
            </p:cNvSpPr>
            <p:nvPr/>
          </p:nvSpPr>
          <p:spPr bwMode="auto">
            <a:xfrm>
              <a:off x="7431084" y="2251048"/>
              <a:ext cx="196850" cy="385763"/>
            </a:xfrm>
            <a:custGeom>
              <a:avLst/>
              <a:gdLst>
                <a:gd name="T0" fmla="*/ 2147483647 w 125"/>
                <a:gd name="T1" fmla="*/ 2147483647 h 247"/>
                <a:gd name="T2" fmla="*/ 2147483647 w 125"/>
                <a:gd name="T3" fmla="*/ 0 h 247"/>
                <a:gd name="T4" fmla="*/ 2147483647 w 125"/>
                <a:gd name="T5" fmla="*/ 2147483647 h 247"/>
                <a:gd name="T6" fmla="*/ 2147483647 w 125"/>
                <a:gd name="T7" fmla="*/ 2147483647 h 247"/>
                <a:gd name="T8" fmla="*/ 2147483647 w 125"/>
                <a:gd name="T9" fmla="*/ 2147483647 h 247"/>
                <a:gd name="T10" fmla="*/ 2147483647 w 125"/>
                <a:gd name="T11" fmla="*/ 2147483647 h 247"/>
                <a:gd name="T12" fmla="*/ 2147483647 w 125"/>
                <a:gd name="T13" fmla="*/ 2147483647 h 247"/>
                <a:gd name="T14" fmla="*/ 2147483647 w 125"/>
                <a:gd name="T15" fmla="*/ 2147483647 h 247"/>
                <a:gd name="T16" fmla="*/ 2147483647 w 125"/>
                <a:gd name="T17" fmla="*/ 2147483647 h 247"/>
                <a:gd name="T18" fmla="*/ 2147483647 w 125"/>
                <a:gd name="T19" fmla="*/ 2147483647 h 247"/>
                <a:gd name="T20" fmla="*/ 2147483647 w 125"/>
                <a:gd name="T21" fmla="*/ 2147483647 h 247"/>
                <a:gd name="T22" fmla="*/ 0 w 125"/>
                <a:gd name="T23" fmla="*/ 2147483647 h 247"/>
                <a:gd name="T24" fmla="*/ 2147483647 w 125"/>
                <a:gd name="T25" fmla="*/ 2147483647 h 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5"/>
                <a:gd name="T40" fmla="*/ 0 h 247"/>
                <a:gd name="T41" fmla="*/ 125 w 125"/>
                <a:gd name="T42" fmla="*/ 247 h 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5" h="247">
                  <a:moveTo>
                    <a:pt x="22" y="2"/>
                  </a:moveTo>
                  <a:lnTo>
                    <a:pt x="52" y="0"/>
                  </a:lnTo>
                  <a:lnTo>
                    <a:pt x="112" y="37"/>
                  </a:lnTo>
                  <a:lnTo>
                    <a:pt x="103" y="67"/>
                  </a:lnTo>
                  <a:lnTo>
                    <a:pt x="124" y="86"/>
                  </a:lnTo>
                  <a:lnTo>
                    <a:pt x="125" y="203"/>
                  </a:lnTo>
                  <a:lnTo>
                    <a:pt x="104" y="247"/>
                  </a:lnTo>
                  <a:lnTo>
                    <a:pt x="81" y="231"/>
                  </a:lnTo>
                  <a:lnTo>
                    <a:pt x="55" y="230"/>
                  </a:lnTo>
                  <a:lnTo>
                    <a:pt x="12" y="206"/>
                  </a:lnTo>
                  <a:lnTo>
                    <a:pt x="45" y="133"/>
                  </a:lnTo>
                  <a:lnTo>
                    <a:pt x="0" y="94"/>
                  </a:lnTo>
                  <a:lnTo>
                    <a:pt x="22" y="2"/>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70" name="Shape - New Hampshire"/>
            <p:cNvSpPr>
              <a:spLocks noChangeAspect="1"/>
            </p:cNvSpPr>
            <p:nvPr/>
          </p:nvSpPr>
          <p:spPr bwMode="auto">
            <a:xfrm>
              <a:off x="7621584" y="1536673"/>
              <a:ext cx="257175" cy="447675"/>
            </a:xfrm>
            <a:custGeom>
              <a:avLst/>
              <a:gdLst>
                <a:gd name="T0" fmla="*/ 2147483647 w 162"/>
                <a:gd name="T1" fmla="*/ 0 h 289"/>
                <a:gd name="T2" fmla="*/ 0 w 162"/>
                <a:gd name="T3" fmla="*/ 2147483647 h 289"/>
                <a:gd name="T4" fmla="*/ 2147483647 w 162"/>
                <a:gd name="T5" fmla="*/ 2147483647 h 289"/>
                <a:gd name="T6" fmla="*/ 2147483647 w 162"/>
                <a:gd name="T7" fmla="*/ 2147483647 h 289"/>
                <a:gd name="T8" fmla="*/ 2147483647 w 162"/>
                <a:gd name="T9" fmla="*/ 2147483647 h 289"/>
                <a:gd name="T10" fmla="*/ 2147483647 w 162"/>
                <a:gd name="T11" fmla="*/ 2147483647 h 289"/>
                <a:gd name="T12" fmla="*/ 2147483647 w 162"/>
                <a:gd name="T13" fmla="*/ 2147483647 h 289"/>
                <a:gd name="T14" fmla="*/ 2147483647 w 162"/>
                <a:gd name="T15" fmla="*/ 2147483647 h 289"/>
                <a:gd name="T16" fmla="*/ 2147483647 w 162"/>
                <a:gd name="T17" fmla="*/ 2147483647 h 289"/>
                <a:gd name="T18" fmla="*/ 2147483647 w 162"/>
                <a:gd name="T19" fmla="*/ 2147483647 h 289"/>
                <a:gd name="T20" fmla="*/ 2147483647 w 162"/>
                <a:gd name="T21" fmla="*/ 2147483647 h 289"/>
                <a:gd name="T22" fmla="*/ 2147483647 w 162"/>
                <a:gd name="T23" fmla="*/ 2147483647 h 289"/>
                <a:gd name="T24" fmla="*/ 2147483647 w 162"/>
                <a:gd name="T25" fmla="*/ 0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2"/>
                <a:gd name="T40" fmla="*/ 0 h 289"/>
                <a:gd name="T41" fmla="*/ 162 w 162"/>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2" h="289">
                  <a:moveTo>
                    <a:pt x="34" y="0"/>
                  </a:moveTo>
                  <a:lnTo>
                    <a:pt x="0" y="51"/>
                  </a:lnTo>
                  <a:lnTo>
                    <a:pt x="37" y="118"/>
                  </a:lnTo>
                  <a:lnTo>
                    <a:pt x="15" y="136"/>
                  </a:lnTo>
                  <a:lnTo>
                    <a:pt x="24" y="289"/>
                  </a:lnTo>
                  <a:lnTo>
                    <a:pt x="115" y="267"/>
                  </a:lnTo>
                  <a:lnTo>
                    <a:pt x="138" y="267"/>
                  </a:lnTo>
                  <a:lnTo>
                    <a:pt x="152" y="250"/>
                  </a:lnTo>
                  <a:lnTo>
                    <a:pt x="152" y="222"/>
                  </a:lnTo>
                  <a:lnTo>
                    <a:pt x="162" y="204"/>
                  </a:lnTo>
                  <a:lnTo>
                    <a:pt x="112" y="182"/>
                  </a:lnTo>
                  <a:lnTo>
                    <a:pt x="46" y="14"/>
                  </a:lnTo>
                  <a:lnTo>
                    <a:pt x="34" y="0"/>
                  </a:lnTo>
                  <a:close/>
                </a:path>
              </a:pathLst>
            </a:custGeom>
            <a:solidFill>
              <a:schemeClr val="accent3"/>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71" name="Shape - Nevada"/>
            <p:cNvSpPr>
              <a:spLocks noChangeAspect="1"/>
            </p:cNvSpPr>
            <p:nvPr/>
          </p:nvSpPr>
          <p:spPr bwMode="auto">
            <a:xfrm>
              <a:off x="1947859" y="2314548"/>
              <a:ext cx="831850" cy="1239838"/>
            </a:xfrm>
            <a:custGeom>
              <a:avLst/>
              <a:gdLst>
                <a:gd name="T0" fmla="*/ 2147483647 w 527"/>
                <a:gd name="T1" fmla="*/ 0 h 797"/>
                <a:gd name="T2" fmla="*/ 0 w 527"/>
                <a:gd name="T3" fmla="*/ 2147483647 h 797"/>
                <a:gd name="T4" fmla="*/ 2147483647 w 527"/>
                <a:gd name="T5" fmla="*/ 2147483647 h 797"/>
                <a:gd name="T6" fmla="*/ 2147483647 w 527"/>
                <a:gd name="T7" fmla="*/ 2147483647 h 797"/>
                <a:gd name="T8" fmla="*/ 2147483647 w 527"/>
                <a:gd name="T9" fmla="*/ 2147483647 h 797"/>
                <a:gd name="T10" fmla="*/ 2147483647 w 527"/>
                <a:gd name="T11" fmla="*/ 2147483647 h 797"/>
                <a:gd name="T12" fmla="*/ 2147483647 w 527"/>
                <a:gd name="T13" fmla="*/ 2147483647 h 797"/>
                <a:gd name="T14" fmla="*/ 2147483647 w 527"/>
                <a:gd name="T15" fmla="*/ 2147483647 h 797"/>
                <a:gd name="T16" fmla="*/ 2147483647 w 527"/>
                <a:gd name="T17" fmla="*/ 2147483647 h 797"/>
                <a:gd name="T18" fmla="*/ 2147483647 w 527"/>
                <a:gd name="T19" fmla="*/ 2147483647 h 797"/>
                <a:gd name="T20" fmla="*/ 2147483647 w 527"/>
                <a:gd name="T21" fmla="*/ 2147483647 h 797"/>
                <a:gd name="T22" fmla="*/ 2147483647 w 527"/>
                <a:gd name="T23" fmla="*/ 0 h 7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7"/>
                <a:gd name="T37" fmla="*/ 0 h 797"/>
                <a:gd name="T38" fmla="*/ 527 w 527"/>
                <a:gd name="T39" fmla="*/ 797 h 7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7" h="797">
                  <a:moveTo>
                    <a:pt x="67" y="0"/>
                  </a:moveTo>
                  <a:lnTo>
                    <a:pt x="0" y="316"/>
                  </a:lnTo>
                  <a:lnTo>
                    <a:pt x="359" y="797"/>
                  </a:lnTo>
                  <a:lnTo>
                    <a:pt x="381" y="776"/>
                  </a:lnTo>
                  <a:lnTo>
                    <a:pt x="380" y="681"/>
                  </a:lnTo>
                  <a:lnTo>
                    <a:pt x="425" y="688"/>
                  </a:lnTo>
                  <a:lnTo>
                    <a:pt x="471" y="396"/>
                  </a:lnTo>
                  <a:lnTo>
                    <a:pt x="502" y="198"/>
                  </a:lnTo>
                  <a:lnTo>
                    <a:pt x="511" y="138"/>
                  </a:lnTo>
                  <a:lnTo>
                    <a:pt x="527" y="85"/>
                  </a:lnTo>
                  <a:lnTo>
                    <a:pt x="290" y="47"/>
                  </a:lnTo>
                  <a:lnTo>
                    <a:pt x="67" y="0"/>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72" name="Shape - Nebraska"/>
            <p:cNvSpPr>
              <a:spLocks noChangeAspect="1"/>
            </p:cNvSpPr>
            <p:nvPr/>
          </p:nvSpPr>
          <p:spPr bwMode="auto">
            <a:xfrm>
              <a:off x="3935409" y="2416148"/>
              <a:ext cx="1095375" cy="487363"/>
            </a:xfrm>
            <a:custGeom>
              <a:avLst/>
              <a:gdLst>
                <a:gd name="T0" fmla="*/ 2147483647 w 695"/>
                <a:gd name="T1" fmla="*/ 0 h 313"/>
                <a:gd name="T2" fmla="*/ 0 w 695"/>
                <a:gd name="T3" fmla="*/ 2147483647 h 313"/>
                <a:gd name="T4" fmla="*/ 2147483647 w 695"/>
                <a:gd name="T5" fmla="*/ 2147483647 h 313"/>
                <a:gd name="T6" fmla="*/ 2147483647 w 695"/>
                <a:gd name="T7" fmla="*/ 2147483647 h 313"/>
                <a:gd name="T8" fmla="*/ 2147483647 w 695"/>
                <a:gd name="T9" fmla="*/ 2147483647 h 313"/>
                <a:gd name="T10" fmla="*/ 2147483647 w 695"/>
                <a:gd name="T11" fmla="*/ 2147483647 h 313"/>
                <a:gd name="T12" fmla="*/ 2147483647 w 695"/>
                <a:gd name="T13" fmla="*/ 2147483647 h 313"/>
                <a:gd name="T14" fmla="*/ 2147483647 w 695"/>
                <a:gd name="T15" fmla="*/ 2147483647 h 313"/>
                <a:gd name="T16" fmla="*/ 2147483647 w 695"/>
                <a:gd name="T17" fmla="*/ 2147483647 h 313"/>
                <a:gd name="T18" fmla="*/ 2147483647 w 695"/>
                <a:gd name="T19" fmla="*/ 2147483647 h 313"/>
                <a:gd name="T20" fmla="*/ 2147483647 w 695"/>
                <a:gd name="T21" fmla="*/ 2147483647 h 313"/>
                <a:gd name="T22" fmla="*/ 2147483647 w 695"/>
                <a:gd name="T23" fmla="*/ 2147483647 h 313"/>
                <a:gd name="T24" fmla="*/ 2147483647 w 695"/>
                <a:gd name="T25" fmla="*/ 2147483647 h 313"/>
                <a:gd name="T26" fmla="*/ 2147483647 w 695"/>
                <a:gd name="T27" fmla="*/ 2147483647 h 313"/>
                <a:gd name="T28" fmla="*/ 2147483647 w 695"/>
                <a:gd name="T29" fmla="*/ 0 h 3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5"/>
                <a:gd name="T46" fmla="*/ 0 h 313"/>
                <a:gd name="T47" fmla="*/ 695 w 695"/>
                <a:gd name="T48" fmla="*/ 313 h 3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5" h="313">
                  <a:moveTo>
                    <a:pt x="8" y="0"/>
                  </a:moveTo>
                  <a:lnTo>
                    <a:pt x="0" y="207"/>
                  </a:lnTo>
                  <a:lnTo>
                    <a:pt x="157" y="211"/>
                  </a:lnTo>
                  <a:lnTo>
                    <a:pt x="155" y="313"/>
                  </a:lnTo>
                  <a:lnTo>
                    <a:pt x="367" y="310"/>
                  </a:lnTo>
                  <a:lnTo>
                    <a:pt x="556" y="307"/>
                  </a:lnTo>
                  <a:lnTo>
                    <a:pt x="695" y="310"/>
                  </a:lnTo>
                  <a:lnTo>
                    <a:pt x="652" y="222"/>
                  </a:lnTo>
                  <a:lnTo>
                    <a:pt x="622" y="140"/>
                  </a:lnTo>
                  <a:lnTo>
                    <a:pt x="589" y="55"/>
                  </a:lnTo>
                  <a:lnTo>
                    <a:pt x="510" y="1"/>
                  </a:lnTo>
                  <a:lnTo>
                    <a:pt x="474" y="33"/>
                  </a:lnTo>
                  <a:lnTo>
                    <a:pt x="431" y="10"/>
                  </a:lnTo>
                  <a:lnTo>
                    <a:pt x="242" y="4"/>
                  </a:lnTo>
                  <a:lnTo>
                    <a:pt x="8" y="0"/>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73" name="Shape - Montana"/>
            <p:cNvSpPr>
              <a:spLocks noChangeAspect="1"/>
            </p:cNvSpPr>
            <p:nvPr/>
          </p:nvSpPr>
          <p:spPr bwMode="auto">
            <a:xfrm>
              <a:off x="2661294" y="1309661"/>
              <a:ext cx="1306512" cy="803275"/>
            </a:xfrm>
            <a:custGeom>
              <a:avLst/>
              <a:gdLst>
                <a:gd name="T0" fmla="*/ 2147483647 w 828"/>
                <a:gd name="T1" fmla="*/ 0 h 516"/>
                <a:gd name="T2" fmla="*/ 2147483647 w 828"/>
                <a:gd name="T3" fmla="*/ 2147483647 h 516"/>
                <a:gd name="T4" fmla="*/ 2147483647 w 828"/>
                <a:gd name="T5" fmla="*/ 2147483647 h 516"/>
                <a:gd name="T6" fmla="*/ 2147483647 w 828"/>
                <a:gd name="T7" fmla="*/ 2147483647 h 516"/>
                <a:gd name="T8" fmla="*/ 2147483647 w 828"/>
                <a:gd name="T9" fmla="*/ 2147483647 h 516"/>
                <a:gd name="T10" fmla="*/ 2147483647 w 828"/>
                <a:gd name="T11" fmla="*/ 2147483647 h 516"/>
                <a:gd name="T12" fmla="*/ 2147483647 w 828"/>
                <a:gd name="T13" fmla="*/ 2147483647 h 516"/>
                <a:gd name="T14" fmla="*/ 2147483647 w 828"/>
                <a:gd name="T15" fmla="*/ 2147483647 h 516"/>
                <a:gd name="T16" fmla="*/ 2147483647 w 828"/>
                <a:gd name="T17" fmla="*/ 2147483647 h 516"/>
                <a:gd name="T18" fmla="*/ 2147483647 w 828"/>
                <a:gd name="T19" fmla="*/ 2147483647 h 516"/>
                <a:gd name="T20" fmla="*/ 2147483647 w 828"/>
                <a:gd name="T21" fmla="*/ 2147483647 h 516"/>
                <a:gd name="T22" fmla="*/ 2147483647 w 828"/>
                <a:gd name="T23" fmla="*/ 2147483647 h 516"/>
                <a:gd name="T24" fmla="*/ 2147483647 w 828"/>
                <a:gd name="T25" fmla="*/ 2147483647 h 516"/>
                <a:gd name="T26" fmla="*/ 2147483647 w 828"/>
                <a:gd name="T27" fmla="*/ 2147483647 h 516"/>
                <a:gd name="T28" fmla="*/ 2147483647 w 828"/>
                <a:gd name="T29" fmla="*/ 2147483647 h 516"/>
                <a:gd name="T30" fmla="*/ 2147483647 w 828"/>
                <a:gd name="T31" fmla="*/ 2147483647 h 516"/>
                <a:gd name="T32" fmla="*/ 2147483647 w 828"/>
                <a:gd name="T33" fmla="*/ 2147483647 h 516"/>
                <a:gd name="T34" fmla="*/ 0 w 828"/>
                <a:gd name="T35" fmla="*/ 2147483647 h 516"/>
                <a:gd name="T36" fmla="*/ 2147483647 w 828"/>
                <a:gd name="T37" fmla="*/ 0 h 5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8"/>
                <a:gd name="T58" fmla="*/ 0 h 516"/>
                <a:gd name="T59" fmla="*/ 828 w 828"/>
                <a:gd name="T60" fmla="*/ 516 h 5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8" h="516">
                  <a:moveTo>
                    <a:pt x="14" y="0"/>
                  </a:moveTo>
                  <a:lnTo>
                    <a:pt x="176" y="21"/>
                  </a:lnTo>
                  <a:lnTo>
                    <a:pt x="275" y="34"/>
                  </a:lnTo>
                  <a:lnTo>
                    <a:pt x="404" y="48"/>
                  </a:lnTo>
                  <a:lnTo>
                    <a:pt x="524" y="60"/>
                  </a:lnTo>
                  <a:lnTo>
                    <a:pt x="731" y="75"/>
                  </a:lnTo>
                  <a:lnTo>
                    <a:pt x="828" y="82"/>
                  </a:lnTo>
                  <a:lnTo>
                    <a:pt x="825" y="502"/>
                  </a:lnTo>
                  <a:lnTo>
                    <a:pt x="318" y="459"/>
                  </a:lnTo>
                  <a:lnTo>
                    <a:pt x="307" y="516"/>
                  </a:lnTo>
                  <a:lnTo>
                    <a:pt x="288" y="489"/>
                  </a:lnTo>
                  <a:lnTo>
                    <a:pt x="242" y="493"/>
                  </a:lnTo>
                  <a:lnTo>
                    <a:pt x="175" y="504"/>
                  </a:lnTo>
                  <a:lnTo>
                    <a:pt x="163" y="431"/>
                  </a:lnTo>
                  <a:lnTo>
                    <a:pt x="84" y="373"/>
                  </a:lnTo>
                  <a:lnTo>
                    <a:pt x="96" y="317"/>
                  </a:lnTo>
                  <a:lnTo>
                    <a:pt x="103" y="273"/>
                  </a:lnTo>
                  <a:lnTo>
                    <a:pt x="0" y="128"/>
                  </a:lnTo>
                  <a:lnTo>
                    <a:pt x="14" y="0"/>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74" name="Shape - Missouri"/>
            <p:cNvSpPr>
              <a:spLocks noChangeAspect="1"/>
            </p:cNvSpPr>
            <p:nvPr/>
          </p:nvSpPr>
          <p:spPr bwMode="auto">
            <a:xfrm>
              <a:off x="4975222" y="2766986"/>
              <a:ext cx="863600" cy="701675"/>
            </a:xfrm>
            <a:custGeom>
              <a:avLst/>
              <a:gdLst>
                <a:gd name="T0" fmla="*/ 0 w 548"/>
                <a:gd name="T1" fmla="*/ 15 h 451"/>
                <a:gd name="T2" fmla="*/ 240 w 548"/>
                <a:gd name="T3" fmla="*/ 0 h 451"/>
                <a:gd name="T4" fmla="*/ 290 w 548"/>
                <a:gd name="T5" fmla="*/ 0 h 451"/>
                <a:gd name="T6" fmla="*/ 329 w 548"/>
                <a:gd name="T7" fmla="*/ 13 h 451"/>
                <a:gd name="T8" fmla="*/ 308 w 548"/>
                <a:gd name="T9" fmla="*/ 52 h 451"/>
                <a:gd name="T10" fmla="*/ 378 w 548"/>
                <a:gd name="T11" fmla="*/ 116 h 451"/>
                <a:gd name="T12" fmla="*/ 401 w 548"/>
                <a:gd name="T13" fmla="*/ 170 h 451"/>
                <a:gd name="T14" fmla="*/ 442 w 548"/>
                <a:gd name="T15" fmla="*/ 156 h 451"/>
                <a:gd name="T16" fmla="*/ 441 w 548"/>
                <a:gd name="T17" fmla="*/ 232 h 451"/>
                <a:gd name="T18" fmla="*/ 483 w 548"/>
                <a:gd name="T19" fmla="*/ 255 h 451"/>
                <a:gd name="T20" fmla="*/ 502 w 548"/>
                <a:gd name="T21" fmla="*/ 322 h 451"/>
                <a:gd name="T22" fmla="*/ 532 w 548"/>
                <a:gd name="T23" fmla="*/ 328 h 451"/>
                <a:gd name="T24" fmla="*/ 548 w 548"/>
                <a:gd name="T25" fmla="*/ 356 h 451"/>
                <a:gd name="T26" fmla="*/ 511 w 548"/>
                <a:gd name="T27" fmla="*/ 395 h 451"/>
                <a:gd name="T28" fmla="*/ 499 w 548"/>
                <a:gd name="T29" fmla="*/ 439 h 451"/>
                <a:gd name="T30" fmla="*/ 447 w 548"/>
                <a:gd name="T31" fmla="*/ 451 h 451"/>
                <a:gd name="T32" fmla="*/ 460 w 548"/>
                <a:gd name="T33" fmla="*/ 402 h 451"/>
                <a:gd name="T34" fmla="*/ 255 w 548"/>
                <a:gd name="T35" fmla="*/ 420 h 451"/>
                <a:gd name="T36" fmla="*/ 107 w 548"/>
                <a:gd name="T37" fmla="*/ 438 h 451"/>
                <a:gd name="T38" fmla="*/ 98 w 548"/>
                <a:gd name="T39" fmla="*/ 390 h 451"/>
                <a:gd name="T40" fmla="*/ 88 w 548"/>
                <a:gd name="T41" fmla="*/ 246 h 451"/>
                <a:gd name="T42" fmla="*/ 86 w 548"/>
                <a:gd name="T43" fmla="*/ 167 h 451"/>
                <a:gd name="T44" fmla="*/ 37 w 548"/>
                <a:gd name="T45" fmla="*/ 131 h 451"/>
                <a:gd name="T46" fmla="*/ 55 w 548"/>
                <a:gd name="T47" fmla="*/ 98 h 451"/>
                <a:gd name="T48" fmla="*/ 31 w 548"/>
                <a:gd name="T49" fmla="*/ 80 h 451"/>
                <a:gd name="T50" fmla="*/ 0 w 548"/>
                <a:gd name="T51" fmla="*/ 15 h 4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48"/>
                <a:gd name="T79" fmla="*/ 0 h 451"/>
                <a:gd name="T80" fmla="*/ 548 w 548"/>
                <a:gd name="T81" fmla="*/ 451 h 4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48" h="451">
                  <a:moveTo>
                    <a:pt x="0" y="15"/>
                  </a:moveTo>
                  <a:lnTo>
                    <a:pt x="240" y="0"/>
                  </a:lnTo>
                  <a:lnTo>
                    <a:pt x="290" y="0"/>
                  </a:lnTo>
                  <a:lnTo>
                    <a:pt x="329" y="13"/>
                  </a:lnTo>
                  <a:lnTo>
                    <a:pt x="308" y="52"/>
                  </a:lnTo>
                  <a:lnTo>
                    <a:pt x="378" y="116"/>
                  </a:lnTo>
                  <a:lnTo>
                    <a:pt x="401" y="170"/>
                  </a:lnTo>
                  <a:lnTo>
                    <a:pt x="442" y="156"/>
                  </a:lnTo>
                  <a:lnTo>
                    <a:pt x="441" y="232"/>
                  </a:lnTo>
                  <a:lnTo>
                    <a:pt x="483" y="255"/>
                  </a:lnTo>
                  <a:lnTo>
                    <a:pt x="502" y="322"/>
                  </a:lnTo>
                  <a:lnTo>
                    <a:pt x="532" y="328"/>
                  </a:lnTo>
                  <a:lnTo>
                    <a:pt x="548" y="356"/>
                  </a:lnTo>
                  <a:lnTo>
                    <a:pt x="511" y="395"/>
                  </a:lnTo>
                  <a:lnTo>
                    <a:pt x="499" y="439"/>
                  </a:lnTo>
                  <a:lnTo>
                    <a:pt x="447" y="451"/>
                  </a:lnTo>
                  <a:lnTo>
                    <a:pt x="460" y="402"/>
                  </a:lnTo>
                  <a:lnTo>
                    <a:pt x="255" y="420"/>
                  </a:lnTo>
                  <a:lnTo>
                    <a:pt x="107" y="438"/>
                  </a:lnTo>
                  <a:lnTo>
                    <a:pt x="98" y="390"/>
                  </a:lnTo>
                  <a:lnTo>
                    <a:pt x="88" y="246"/>
                  </a:lnTo>
                  <a:lnTo>
                    <a:pt x="86" y="167"/>
                  </a:lnTo>
                  <a:lnTo>
                    <a:pt x="37" y="131"/>
                  </a:lnTo>
                  <a:lnTo>
                    <a:pt x="55" y="98"/>
                  </a:lnTo>
                  <a:lnTo>
                    <a:pt x="31" y="80"/>
                  </a:lnTo>
                  <a:lnTo>
                    <a:pt x="0" y="15"/>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75" name="Shape - Mississippi"/>
            <p:cNvSpPr>
              <a:spLocks noChangeAspect="1"/>
            </p:cNvSpPr>
            <p:nvPr/>
          </p:nvSpPr>
          <p:spPr bwMode="auto">
            <a:xfrm>
              <a:off x="5591172" y="3600423"/>
              <a:ext cx="450850" cy="774700"/>
            </a:xfrm>
            <a:custGeom>
              <a:avLst/>
              <a:gdLst>
                <a:gd name="T0" fmla="*/ 2147483647 w 287"/>
                <a:gd name="T1" fmla="*/ 2147483647 h 499"/>
                <a:gd name="T2" fmla="*/ 2147483647 w 287"/>
                <a:gd name="T3" fmla="*/ 2147483647 h 499"/>
                <a:gd name="T4" fmla="*/ 0 w 287"/>
                <a:gd name="T5" fmla="*/ 2147483647 h 499"/>
                <a:gd name="T6" fmla="*/ 2147483647 w 287"/>
                <a:gd name="T7" fmla="*/ 2147483647 h 499"/>
                <a:gd name="T8" fmla="*/ 2147483647 w 287"/>
                <a:gd name="T9" fmla="*/ 2147483647 h 499"/>
                <a:gd name="T10" fmla="*/ 2147483647 w 287"/>
                <a:gd name="T11" fmla="*/ 2147483647 h 499"/>
                <a:gd name="T12" fmla="*/ 2147483647 w 287"/>
                <a:gd name="T13" fmla="*/ 2147483647 h 499"/>
                <a:gd name="T14" fmla="*/ 2147483647 w 287"/>
                <a:gd name="T15" fmla="*/ 2147483647 h 499"/>
                <a:gd name="T16" fmla="*/ 2147483647 w 287"/>
                <a:gd name="T17" fmla="*/ 2147483647 h 499"/>
                <a:gd name="T18" fmla="*/ 2147483647 w 287"/>
                <a:gd name="T19" fmla="*/ 2147483647 h 499"/>
                <a:gd name="T20" fmla="*/ 2147483647 w 287"/>
                <a:gd name="T21" fmla="*/ 2147483647 h 499"/>
                <a:gd name="T22" fmla="*/ 2147483647 w 287"/>
                <a:gd name="T23" fmla="*/ 2147483647 h 499"/>
                <a:gd name="T24" fmla="*/ 2147483647 w 287"/>
                <a:gd name="T25" fmla="*/ 2147483647 h 499"/>
                <a:gd name="T26" fmla="*/ 2147483647 w 287"/>
                <a:gd name="T27" fmla="*/ 0 h 499"/>
                <a:gd name="T28" fmla="*/ 2147483647 w 287"/>
                <a:gd name="T29" fmla="*/ 2147483647 h 4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499"/>
                <a:gd name="T47" fmla="*/ 287 w 287"/>
                <a:gd name="T48" fmla="*/ 499 h 4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499">
                  <a:moveTo>
                    <a:pt x="81" y="16"/>
                  </a:moveTo>
                  <a:lnTo>
                    <a:pt x="38" y="101"/>
                  </a:lnTo>
                  <a:lnTo>
                    <a:pt x="0" y="156"/>
                  </a:lnTo>
                  <a:lnTo>
                    <a:pt x="12" y="222"/>
                  </a:lnTo>
                  <a:lnTo>
                    <a:pt x="57" y="311"/>
                  </a:lnTo>
                  <a:lnTo>
                    <a:pt x="23" y="402"/>
                  </a:lnTo>
                  <a:lnTo>
                    <a:pt x="8" y="450"/>
                  </a:lnTo>
                  <a:lnTo>
                    <a:pt x="175" y="430"/>
                  </a:lnTo>
                  <a:lnTo>
                    <a:pt x="182" y="492"/>
                  </a:lnTo>
                  <a:lnTo>
                    <a:pt x="216" y="499"/>
                  </a:lnTo>
                  <a:lnTo>
                    <a:pt x="225" y="468"/>
                  </a:lnTo>
                  <a:lnTo>
                    <a:pt x="287" y="459"/>
                  </a:lnTo>
                  <a:lnTo>
                    <a:pt x="273" y="357"/>
                  </a:lnTo>
                  <a:lnTo>
                    <a:pt x="270" y="0"/>
                  </a:lnTo>
                  <a:lnTo>
                    <a:pt x="81" y="16"/>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76" name="Shape - Minnesota"/>
            <p:cNvSpPr>
              <a:spLocks noChangeAspect="1"/>
            </p:cNvSpPr>
            <p:nvPr/>
          </p:nvSpPr>
          <p:spPr bwMode="auto">
            <a:xfrm>
              <a:off x="4706934" y="1374748"/>
              <a:ext cx="857250" cy="957263"/>
            </a:xfrm>
            <a:custGeom>
              <a:avLst/>
              <a:gdLst>
                <a:gd name="T0" fmla="*/ 0 w 545"/>
                <a:gd name="T1" fmla="*/ 2147483647 h 614"/>
                <a:gd name="T2" fmla="*/ 2147483647 w 545"/>
                <a:gd name="T3" fmla="*/ 2147483647 h 614"/>
                <a:gd name="T4" fmla="*/ 2147483647 w 545"/>
                <a:gd name="T5" fmla="*/ 0 h 614"/>
                <a:gd name="T6" fmla="*/ 2147483647 w 545"/>
                <a:gd name="T7" fmla="*/ 2147483647 h 614"/>
                <a:gd name="T8" fmla="*/ 2147483647 w 545"/>
                <a:gd name="T9" fmla="*/ 2147483647 h 614"/>
                <a:gd name="T10" fmla="*/ 2147483647 w 545"/>
                <a:gd name="T11" fmla="*/ 2147483647 h 614"/>
                <a:gd name="T12" fmla="*/ 2147483647 w 545"/>
                <a:gd name="T13" fmla="*/ 2147483647 h 614"/>
                <a:gd name="T14" fmla="*/ 2147483647 w 545"/>
                <a:gd name="T15" fmla="*/ 2147483647 h 614"/>
                <a:gd name="T16" fmla="*/ 2147483647 w 545"/>
                <a:gd name="T17" fmla="*/ 2147483647 h 614"/>
                <a:gd name="T18" fmla="*/ 2147483647 w 545"/>
                <a:gd name="T19" fmla="*/ 2147483647 h 614"/>
                <a:gd name="T20" fmla="*/ 2147483647 w 545"/>
                <a:gd name="T21" fmla="*/ 2147483647 h 614"/>
                <a:gd name="T22" fmla="*/ 2147483647 w 545"/>
                <a:gd name="T23" fmla="*/ 2147483647 h 614"/>
                <a:gd name="T24" fmla="*/ 2147483647 w 545"/>
                <a:gd name="T25" fmla="*/ 2147483647 h 614"/>
                <a:gd name="T26" fmla="*/ 2147483647 w 545"/>
                <a:gd name="T27" fmla="*/ 2147483647 h 614"/>
                <a:gd name="T28" fmla="*/ 2147483647 w 545"/>
                <a:gd name="T29" fmla="*/ 2147483647 h 614"/>
                <a:gd name="T30" fmla="*/ 2147483647 w 545"/>
                <a:gd name="T31" fmla="*/ 2147483647 h 614"/>
                <a:gd name="T32" fmla="*/ 2147483647 w 545"/>
                <a:gd name="T33" fmla="*/ 2147483647 h 614"/>
                <a:gd name="T34" fmla="*/ 2147483647 w 545"/>
                <a:gd name="T35" fmla="*/ 2147483647 h 614"/>
                <a:gd name="T36" fmla="*/ 2147483647 w 545"/>
                <a:gd name="T37" fmla="*/ 2147483647 h 614"/>
                <a:gd name="T38" fmla="*/ 2147483647 w 545"/>
                <a:gd name="T39" fmla="*/ 2147483647 h 614"/>
                <a:gd name="T40" fmla="*/ 2147483647 w 545"/>
                <a:gd name="T41" fmla="*/ 2147483647 h 614"/>
                <a:gd name="T42" fmla="*/ 2147483647 w 545"/>
                <a:gd name="T43" fmla="*/ 2147483647 h 614"/>
                <a:gd name="T44" fmla="*/ 2147483647 w 545"/>
                <a:gd name="T45" fmla="*/ 2147483647 h 614"/>
                <a:gd name="T46" fmla="*/ 2147483647 w 545"/>
                <a:gd name="T47" fmla="*/ 2147483647 h 614"/>
                <a:gd name="T48" fmla="*/ 2147483647 w 545"/>
                <a:gd name="T49" fmla="*/ 2147483647 h 614"/>
                <a:gd name="T50" fmla="*/ 2147483647 w 545"/>
                <a:gd name="T51" fmla="*/ 2147483647 h 614"/>
                <a:gd name="T52" fmla="*/ 2147483647 w 545"/>
                <a:gd name="T53" fmla="*/ 2147483647 h 614"/>
                <a:gd name="T54" fmla="*/ 2147483647 w 545"/>
                <a:gd name="T55" fmla="*/ 2147483647 h 614"/>
                <a:gd name="T56" fmla="*/ 2147483647 w 545"/>
                <a:gd name="T57" fmla="*/ 2147483647 h 614"/>
                <a:gd name="T58" fmla="*/ 2147483647 w 545"/>
                <a:gd name="T59" fmla="*/ 2147483647 h 614"/>
                <a:gd name="T60" fmla="*/ 0 w 545"/>
                <a:gd name="T61" fmla="*/ 2147483647 h 61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5"/>
                <a:gd name="T94" fmla="*/ 0 h 614"/>
                <a:gd name="T95" fmla="*/ 545 w 545"/>
                <a:gd name="T96" fmla="*/ 614 h 61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5" h="614">
                  <a:moveTo>
                    <a:pt x="0" y="48"/>
                  </a:moveTo>
                  <a:lnTo>
                    <a:pt x="143" y="48"/>
                  </a:lnTo>
                  <a:lnTo>
                    <a:pt x="141" y="0"/>
                  </a:lnTo>
                  <a:lnTo>
                    <a:pt x="173" y="14"/>
                  </a:lnTo>
                  <a:lnTo>
                    <a:pt x="179" y="51"/>
                  </a:lnTo>
                  <a:lnTo>
                    <a:pt x="247" y="91"/>
                  </a:lnTo>
                  <a:lnTo>
                    <a:pt x="268" y="73"/>
                  </a:lnTo>
                  <a:lnTo>
                    <a:pt x="308" y="73"/>
                  </a:lnTo>
                  <a:lnTo>
                    <a:pt x="340" y="109"/>
                  </a:lnTo>
                  <a:lnTo>
                    <a:pt x="361" y="96"/>
                  </a:lnTo>
                  <a:lnTo>
                    <a:pt x="420" y="111"/>
                  </a:lnTo>
                  <a:lnTo>
                    <a:pt x="441" y="84"/>
                  </a:lnTo>
                  <a:lnTo>
                    <a:pt x="478" y="105"/>
                  </a:lnTo>
                  <a:lnTo>
                    <a:pt x="545" y="102"/>
                  </a:lnTo>
                  <a:lnTo>
                    <a:pt x="437" y="178"/>
                  </a:lnTo>
                  <a:lnTo>
                    <a:pt x="383" y="245"/>
                  </a:lnTo>
                  <a:lnTo>
                    <a:pt x="393" y="342"/>
                  </a:lnTo>
                  <a:lnTo>
                    <a:pt x="356" y="382"/>
                  </a:lnTo>
                  <a:lnTo>
                    <a:pt x="371" y="410"/>
                  </a:lnTo>
                  <a:lnTo>
                    <a:pt x="371" y="482"/>
                  </a:lnTo>
                  <a:lnTo>
                    <a:pt x="408" y="482"/>
                  </a:lnTo>
                  <a:lnTo>
                    <a:pt x="463" y="534"/>
                  </a:lnTo>
                  <a:lnTo>
                    <a:pt x="486" y="596"/>
                  </a:lnTo>
                  <a:lnTo>
                    <a:pt x="100" y="614"/>
                  </a:lnTo>
                  <a:lnTo>
                    <a:pt x="101" y="444"/>
                  </a:lnTo>
                  <a:lnTo>
                    <a:pt x="67" y="407"/>
                  </a:lnTo>
                  <a:lnTo>
                    <a:pt x="79" y="362"/>
                  </a:lnTo>
                  <a:lnTo>
                    <a:pt x="91" y="337"/>
                  </a:lnTo>
                  <a:lnTo>
                    <a:pt x="67" y="219"/>
                  </a:lnTo>
                  <a:lnTo>
                    <a:pt x="34" y="142"/>
                  </a:lnTo>
                  <a:lnTo>
                    <a:pt x="0" y="48"/>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grpSp>
          <p:nvGrpSpPr>
            <p:cNvPr id="177" name="Shape - Michigan"/>
            <p:cNvGrpSpPr>
              <a:grpSpLocks/>
            </p:cNvGrpSpPr>
            <p:nvPr/>
          </p:nvGrpSpPr>
          <p:grpSpPr bwMode="auto">
            <a:xfrm>
              <a:off x="5519734" y="1598586"/>
              <a:ext cx="990600" cy="882650"/>
              <a:chOff x="3254" y="860"/>
              <a:chExt cx="623" cy="557"/>
            </a:xfrm>
            <a:solidFill>
              <a:schemeClr val="accent3"/>
            </a:solidFill>
          </p:grpSpPr>
          <p:sp>
            <p:nvSpPr>
              <p:cNvPr id="265" name="Freeform 27"/>
              <p:cNvSpPr>
                <a:spLocks noChangeAspect="1"/>
              </p:cNvSpPr>
              <p:nvPr/>
            </p:nvSpPr>
            <p:spPr bwMode="auto">
              <a:xfrm>
                <a:off x="3254" y="860"/>
                <a:ext cx="442" cy="190"/>
              </a:xfrm>
              <a:custGeom>
                <a:avLst/>
                <a:gdLst>
                  <a:gd name="T0" fmla="*/ 0 w 445"/>
                  <a:gd name="T1" fmla="*/ 100 h 193"/>
                  <a:gd name="T2" fmla="*/ 96 w 445"/>
                  <a:gd name="T3" fmla="*/ 0 h 193"/>
                  <a:gd name="T4" fmla="*/ 79 w 445"/>
                  <a:gd name="T5" fmla="*/ 41 h 193"/>
                  <a:gd name="T6" fmla="*/ 92 w 445"/>
                  <a:gd name="T7" fmla="*/ 54 h 193"/>
                  <a:gd name="T8" fmla="*/ 123 w 445"/>
                  <a:gd name="T9" fmla="*/ 36 h 193"/>
                  <a:gd name="T10" fmla="*/ 192 w 445"/>
                  <a:gd name="T11" fmla="*/ 63 h 193"/>
                  <a:gd name="T12" fmla="*/ 220 w 445"/>
                  <a:gd name="T13" fmla="*/ 41 h 193"/>
                  <a:gd name="T14" fmla="*/ 311 w 445"/>
                  <a:gd name="T15" fmla="*/ 32 h 193"/>
                  <a:gd name="T16" fmla="*/ 329 w 445"/>
                  <a:gd name="T17" fmla="*/ 55 h 193"/>
                  <a:gd name="T18" fmla="*/ 364 w 445"/>
                  <a:gd name="T19" fmla="*/ 50 h 193"/>
                  <a:gd name="T20" fmla="*/ 432 w 445"/>
                  <a:gd name="T21" fmla="*/ 78 h 193"/>
                  <a:gd name="T22" fmla="*/ 436 w 445"/>
                  <a:gd name="T23" fmla="*/ 96 h 193"/>
                  <a:gd name="T24" fmla="*/ 363 w 445"/>
                  <a:gd name="T25" fmla="*/ 114 h 193"/>
                  <a:gd name="T26" fmla="*/ 341 w 445"/>
                  <a:gd name="T27" fmla="*/ 100 h 193"/>
                  <a:gd name="T28" fmla="*/ 302 w 445"/>
                  <a:gd name="T29" fmla="*/ 105 h 193"/>
                  <a:gd name="T30" fmla="*/ 257 w 445"/>
                  <a:gd name="T31" fmla="*/ 131 h 193"/>
                  <a:gd name="T32" fmla="*/ 237 w 445"/>
                  <a:gd name="T33" fmla="*/ 133 h 193"/>
                  <a:gd name="T34" fmla="*/ 221 w 445"/>
                  <a:gd name="T35" fmla="*/ 114 h 193"/>
                  <a:gd name="T36" fmla="*/ 198 w 445"/>
                  <a:gd name="T37" fmla="*/ 182 h 193"/>
                  <a:gd name="T38" fmla="*/ 170 w 445"/>
                  <a:gd name="T39" fmla="*/ 184 h 193"/>
                  <a:gd name="T40" fmla="*/ 158 w 445"/>
                  <a:gd name="T41" fmla="*/ 156 h 193"/>
                  <a:gd name="T42" fmla="*/ 98 w 445"/>
                  <a:gd name="T43" fmla="*/ 145 h 193"/>
                  <a:gd name="T44" fmla="*/ 73 w 445"/>
                  <a:gd name="T45" fmla="*/ 124 h 193"/>
                  <a:gd name="T46" fmla="*/ 23 w 445"/>
                  <a:gd name="T47" fmla="*/ 131 h 193"/>
                  <a:gd name="T48" fmla="*/ 0 w 445"/>
                  <a:gd name="T49" fmla="*/ 100 h 1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5"/>
                  <a:gd name="T76" fmla="*/ 0 h 193"/>
                  <a:gd name="T77" fmla="*/ 445 w 445"/>
                  <a:gd name="T78" fmla="*/ 193 h 1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5" h="193">
                    <a:moveTo>
                      <a:pt x="0" y="106"/>
                    </a:moveTo>
                    <a:lnTo>
                      <a:pt x="99" y="0"/>
                    </a:lnTo>
                    <a:lnTo>
                      <a:pt x="82" y="44"/>
                    </a:lnTo>
                    <a:lnTo>
                      <a:pt x="95" y="57"/>
                    </a:lnTo>
                    <a:lnTo>
                      <a:pt x="126" y="39"/>
                    </a:lnTo>
                    <a:lnTo>
                      <a:pt x="195" y="66"/>
                    </a:lnTo>
                    <a:lnTo>
                      <a:pt x="225" y="44"/>
                    </a:lnTo>
                    <a:lnTo>
                      <a:pt x="317" y="32"/>
                    </a:lnTo>
                    <a:lnTo>
                      <a:pt x="335" y="58"/>
                    </a:lnTo>
                    <a:lnTo>
                      <a:pt x="371" y="53"/>
                    </a:lnTo>
                    <a:lnTo>
                      <a:pt x="441" y="81"/>
                    </a:lnTo>
                    <a:lnTo>
                      <a:pt x="445" y="102"/>
                    </a:lnTo>
                    <a:lnTo>
                      <a:pt x="369" y="120"/>
                    </a:lnTo>
                    <a:lnTo>
                      <a:pt x="347" y="106"/>
                    </a:lnTo>
                    <a:lnTo>
                      <a:pt x="308" y="111"/>
                    </a:lnTo>
                    <a:lnTo>
                      <a:pt x="263" y="137"/>
                    </a:lnTo>
                    <a:lnTo>
                      <a:pt x="243" y="139"/>
                    </a:lnTo>
                    <a:lnTo>
                      <a:pt x="226" y="120"/>
                    </a:lnTo>
                    <a:lnTo>
                      <a:pt x="201" y="191"/>
                    </a:lnTo>
                    <a:lnTo>
                      <a:pt x="173" y="193"/>
                    </a:lnTo>
                    <a:lnTo>
                      <a:pt x="161" y="164"/>
                    </a:lnTo>
                    <a:lnTo>
                      <a:pt x="101" y="151"/>
                    </a:lnTo>
                    <a:lnTo>
                      <a:pt x="73" y="130"/>
                    </a:lnTo>
                    <a:lnTo>
                      <a:pt x="23" y="137"/>
                    </a:lnTo>
                    <a:lnTo>
                      <a:pt x="0" y="106"/>
                    </a:lnTo>
                    <a:close/>
                  </a:path>
                </a:pathLst>
              </a:custGeom>
              <a:grp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266" name="Freeform 28"/>
              <p:cNvSpPr>
                <a:spLocks noChangeAspect="1"/>
              </p:cNvSpPr>
              <p:nvPr/>
            </p:nvSpPr>
            <p:spPr bwMode="auto">
              <a:xfrm>
                <a:off x="3560" y="994"/>
                <a:ext cx="317" cy="423"/>
              </a:xfrm>
              <a:custGeom>
                <a:avLst/>
                <a:gdLst>
                  <a:gd name="T0" fmla="*/ 79 w 319"/>
                  <a:gd name="T1" fmla="*/ 18 h 432"/>
                  <a:gd name="T2" fmla="*/ 90 w 319"/>
                  <a:gd name="T3" fmla="*/ 42 h 432"/>
                  <a:gd name="T4" fmla="*/ 70 w 319"/>
                  <a:gd name="T5" fmla="*/ 58 h 432"/>
                  <a:gd name="T6" fmla="*/ 69 w 319"/>
                  <a:gd name="T7" fmla="*/ 121 h 432"/>
                  <a:gd name="T8" fmla="*/ 57 w 319"/>
                  <a:gd name="T9" fmla="*/ 79 h 432"/>
                  <a:gd name="T10" fmla="*/ 11 w 319"/>
                  <a:gd name="T11" fmla="*/ 119 h 432"/>
                  <a:gd name="T12" fmla="*/ 0 w 319"/>
                  <a:gd name="T13" fmla="*/ 237 h 432"/>
                  <a:gd name="T14" fmla="*/ 30 w 319"/>
                  <a:gd name="T15" fmla="*/ 294 h 432"/>
                  <a:gd name="T16" fmla="*/ 33 w 319"/>
                  <a:gd name="T17" fmla="*/ 323 h 432"/>
                  <a:gd name="T18" fmla="*/ 34 w 319"/>
                  <a:gd name="T19" fmla="*/ 346 h 432"/>
                  <a:gd name="T20" fmla="*/ 33 w 319"/>
                  <a:gd name="T21" fmla="*/ 368 h 432"/>
                  <a:gd name="T22" fmla="*/ 27 w 319"/>
                  <a:gd name="T23" fmla="*/ 405 h 432"/>
                  <a:gd name="T24" fmla="*/ 149 w 319"/>
                  <a:gd name="T25" fmla="*/ 399 h 432"/>
                  <a:gd name="T26" fmla="*/ 312 w 319"/>
                  <a:gd name="T27" fmla="*/ 385 h 432"/>
                  <a:gd name="T28" fmla="*/ 282 w 319"/>
                  <a:gd name="T29" fmla="*/ 377 h 432"/>
                  <a:gd name="T30" fmla="*/ 265 w 319"/>
                  <a:gd name="T31" fmla="*/ 354 h 432"/>
                  <a:gd name="T32" fmla="*/ 291 w 319"/>
                  <a:gd name="T33" fmla="*/ 338 h 432"/>
                  <a:gd name="T34" fmla="*/ 291 w 319"/>
                  <a:gd name="T35" fmla="*/ 314 h 432"/>
                  <a:gd name="T36" fmla="*/ 279 w 319"/>
                  <a:gd name="T37" fmla="*/ 295 h 432"/>
                  <a:gd name="T38" fmla="*/ 291 w 319"/>
                  <a:gd name="T39" fmla="*/ 281 h 432"/>
                  <a:gd name="T40" fmla="*/ 313 w 319"/>
                  <a:gd name="T41" fmla="*/ 283 h 432"/>
                  <a:gd name="T42" fmla="*/ 309 w 319"/>
                  <a:gd name="T43" fmla="*/ 226 h 432"/>
                  <a:gd name="T44" fmla="*/ 303 w 319"/>
                  <a:gd name="T45" fmla="*/ 194 h 432"/>
                  <a:gd name="T46" fmla="*/ 289 w 319"/>
                  <a:gd name="T47" fmla="*/ 171 h 432"/>
                  <a:gd name="T48" fmla="*/ 276 w 319"/>
                  <a:gd name="T49" fmla="*/ 160 h 432"/>
                  <a:gd name="T50" fmla="*/ 255 w 319"/>
                  <a:gd name="T51" fmla="*/ 156 h 432"/>
                  <a:gd name="T52" fmla="*/ 237 w 319"/>
                  <a:gd name="T53" fmla="*/ 156 h 432"/>
                  <a:gd name="T54" fmla="*/ 218 w 319"/>
                  <a:gd name="T55" fmla="*/ 182 h 432"/>
                  <a:gd name="T56" fmla="*/ 204 w 319"/>
                  <a:gd name="T57" fmla="*/ 191 h 432"/>
                  <a:gd name="T58" fmla="*/ 195 w 319"/>
                  <a:gd name="T59" fmla="*/ 194 h 432"/>
                  <a:gd name="T60" fmla="*/ 185 w 319"/>
                  <a:gd name="T61" fmla="*/ 189 h 432"/>
                  <a:gd name="T62" fmla="*/ 182 w 319"/>
                  <a:gd name="T63" fmla="*/ 176 h 432"/>
                  <a:gd name="T64" fmla="*/ 185 w 319"/>
                  <a:gd name="T65" fmla="*/ 167 h 432"/>
                  <a:gd name="T66" fmla="*/ 194 w 319"/>
                  <a:gd name="T67" fmla="*/ 160 h 432"/>
                  <a:gd name="T68" fmla="*/ 203 w 319"/>
                  <a:gd name="T69" fmla="*/ 156 h 432"/>
                  <a:gd name="T70" fmla="*/ 212 w 319"/>
                  <a:gd name="T71" fmla="*/ 155 h 432"/>
                  <a:gd name="T72" fmla="*/ 212 w 319"/>
                  <a:gd name="T73" fmla="*/ 138 h 432"/>
                  <a:gd name="T74" fmla="*/ 236 w 319"/>
                  <a:gd name="T75" fmla="*/ 121 h 432"/>
                  <a:gd name="T76" fmla="*/ 212 w 319"/>
                  <a:gd name="T77" fmla="*/ 69 h 432"/>
                  <a:gd name="T78" fmla="*/ 212 w 319"/>
                  <a:gd name="T79" fmla="*/ 43 h 432"/>
                  <a:gd name="T80" fmla="*/ 172 w 319"/>
                  <a:gd name="T81" fmla="*/ 33 h 432"/>
                  <a:gd name="T82" fmla="*/ 113 w 319"/>
                  <a:gd name="T83" fmla="*/ 0 h 432"/>
                  <a:gd name="T84" fmla="*/ 79 w 319"/>
                  <a:gd name="T85" fmla="*/ 18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19"/>
                  <a:gd name="T130" fmla="*/ 0 h 432"/>
                  <a:gd name="T131" fmla="*/ 319 w 319"/>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19" h="432">
                    <a:moveTo>
                      <a:pt x="81" y="18"/>
                    </a:moveTo>
                    <a:lnTo>
                      <a:pt x="93" y="45"/>
                    </a:lnTo>
                    <a:lnTo>
                      <a:pt x="70" y="61"/>
                    </a:lnTo>
                    <a:lnTo>
                      <a:pt x="69" y="130"/>
                    </a:lnTo>
                    <a:lnTo>
                      <a:pt x="57" y="85"/>
                    </a:lnTo>
                    <a:lnTo>
                      <a:pt x="11" y="128"/>
                    </a:lnTo>
                    <a:lnTo>
                      <a:pt x="0" y="252"/>
                    </a:lnTo>
                    <a:lnTo>
                      <a:pt x="30" y="313"/>
                    </a:lnTo>
                    <a:lnTo>
                      <a:pt x="33" y="344"/>
                    </a:lnTo>
                    <a:lnTo>
                      <a:pt x="34" y="369"/>
                    </a:lnTo>
                    <a:lnTo>
                      <a:pt x="33" y="392"/>
                    </a:lnTo>
                    <a:lnTo>
                      <a:pt x="27" y="432"/>
                    </a:lnTo>
                    <a:lnTo>
                      <a:pt x="152" y="425"/>
                    </a:lnTo>
                    <a:lnTo>
                      <a:pt x="318" y="410"/>
                    </a:lnTo>
                    <a:lnTo>
                      <a:pt x="288" y="401"/>
                    </a:lnTo>
                    <a:lnTo>
                      <a:pt x="271" y="378"/>
                    </a:lnTo>
                    <a:lnTo>
                      <a:pt x="297" y="359"/>
                    </a:lnTo>
                    <a:lnTo>
                      <a:pt x="297" y="335"/>
                    </a:lnTo>
                    <a:lnTo>
                      <a:pt x="285" y="314"/>
                    </a:lnTo>
                    <a:lnTo>
                      <a:pt x="297" y="299"/>
                    </a:lnTo>
                    <a:lnTo>
                      <a:pt x="319" y="301"/>
                    </a:lnTo>
                    <a:lnTo>
                      <a:pt x="315" y="241"/>
                    </a:lnTo>
                    <a:lnTo>
                      <a:pt x="309" y="206"/>
                    </a:lnTo>
                    <a:lnTo>
                      <a:pt x="295" y="183"/>
                    </a:lnTo>
                    <a:lnTo>
                      <a:pt x="282" y="170"/>
                    </a:lnTo>
                    <a:lnTo>
                      <a:pt x="261" y="165"/>
                    </a:lnTo>
                    <a:lnTo>
                      <a:pt x="242" y="165"/>
                    </a:lnTo>
                    <a:lnTo>
                      <a:pt x="221" y="194"/>
                    </a:lnTo>
                    <a:lnTo>
                      <a:pt x="207" y="203"/>
                    </a:lnTo>
                    <a:lnTo>
                      <a:pt x="198" y="206"/>
                    </a:lnTo>
                    <a:lnTo>
                      <a:pt x="188" y="201"/>
                    </a:lnTo>
                    <a:lnTo>
                      <a:pt x="185" y="188"/>
                    </a:lnTo>
                    <a:lnTo>
                      <a:pt x="188" y="179"/>
                    </a:lnTo>
                    <a:lnTo>
                      <a:pt x="197" y="170"/>
                    </a:lnTo>
                    <a:lnTo>
                      <a:pt x="206" y="165"/>
                    </a:lnTo>
                    <a:lnTo>
                      <a:pt x="215" y="164"/>
                    </a:lnTo>
                    <a:lnTo>
                      <a:pt x="215" y="147"/>
                    </a:lnTo>
                    <a:lnTo>
                      <a:pt x="239" y="130"/>
                    </a:lnTo>
                    <a:lnTo>
                      <a:pt x="215" y="73"/>
                    </a:lnTo>
                    <a:lnTo>
                      <a:pt x="215" y="46"/>
                    </a:lnTo>
                    <a:lnTo>
                      <a:pt x="175" y="36"/>
                    </a:lnTo>
                    <a:lnTo>
                      <a:pt x="116" y="0"/>
                    </a:lnTo>
                    <a:lnTo>
                      <a:pt x="81" y="18"/>
                    </a:lnTo>
                    <a:close/>
                  </a:path>
                </a:pathLst>
              </a:custGeom>
              <a:grp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grpSp>
        <p:sp>
          <p:nvSpPr>
            <p:cNvPr id="178" name="Shape - Maryland"/>
            <p:cNvSpPr>
              <a:spLocks noChangeAspect="1"/>
            </p:cNvSpPr>
            <p:nvPr/>
          </p:nvSpPr>
          <p:spPr bwMode="auto">
            <a:xfrm>
              <a:off x="6938959" y="2579661"/>
              <a:ext cx="635000" cy="258762"/>
            </a:xfrm>
            <a:custGeom>
              <a:avLst/>
              <a:gdLst>
                <a:gd name="T0" fmla="*/ 0 w 403"/>
                <a:gd name="T1" fmla="*/ 2147483647 h 165"/>
                <a:gd name="T2" fmla="*/ 2147483647 w 403"/>
                <a:gd name="T3" fmla="*/ 0 h 165"/>
                <a:gd name="T4" fmla="*/ 2147483647 w 403"/>
                <a:gd name="T5" fmla="*/ 2147483647 h 165"/>
                <a:gd name="T6" fmla="*/ 2147483647 w 403"/>
                <a:gd name="T7" fmla="*/ 2147483647 h 165"/>
                <a:gd name="T8" fmla="*/ 2147483647 w 403"/>
                <a:gd name="T9" fmla="*/ 2147483647 h 165"/>
                <a:gd name="T10" fmla="*/ 2147483647 w 403"/>
                <a:gd name="T11" fmla="*/ 2147483647 h 165"/>
                <a:gd name="T12" fmla="*/ 2147483647 w 403"/>
                <a:gd name="T13" fmla="*/ 2147483647 h 165"/>
                <a:gd name="T14" fmla="*/ 2147483647 w 403"/>
                <a:gd name="T15" fmla="*/ 2147483647 h 165"/>
                <a:gd name="T16" fmla="*/ 2147483647 w 403"/>
                <a:gd name="T17" fmla="*/ 2147483647 h 165"/>
                <a:gd name="T18" fmla="*/ 2147483647 w 403"/>
                <a:gd name="T19" fmla="*/ 2147483647 h 165"/>
                <a:gd name="T20" fmla="*/ 2147483647 w 403"/>
                <a:gd name="T21" fmla="*/ 2147483647 h 165"/>
                <a:gd name="T22" fmla="*/ 2147483647 w 403"/>
                <a:gd name="T23" fmla="*/ 2147483647 h 165"/>
                <a:gd name="T24" fmla="*/ 2147483647 w 403"/>
                <a:gd name="T25" fmla="*/ 2147483647 h 165"/>
                <a:gd name="T26" fmla="*/ 2147483647 w 403"/>
                <a:gd name="T27" fmla="*/ 2147483647 h 165"/>
                <a:gd name="T28" fmla="*/ 2147483647 w 403"/>
                <a:gd name="T29" fmla="*/ 2147483647 h 165"/>
                <a:gd name="T30" fmla="*/ 2147483647 w 403"/>
                <a:gd name="T31" fmla="*/ 2147483647 h 165"/>
                <a:gd name="T32" fmla="*/ 0 w 403"/>
                <a:gd name="T33" fmla="*/ 2147483647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3"/>
                <a:gd name="T52" fmla="*/ 0 h 165"/>
                <a:gd name="T53" fmla="*/ 403 w 403"/>
                <a:gd name="T54" fmla="*/ 165 h 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3" h="165">
                  <a:moveTo>
                    <a:pt x="0" y="56"/>
                  </a:moveTo>
                  <a:lnTo>
                    <a:pt x="300" y="0"/>
                  </a:lnTo>
                  <a:lnTo>
                    <a:pt x="349" y="113"/>
                  </a:lnTo>
                  <a:lnTo>
                    <a:pt x="401" y="101"/>
                  </a:lnTo>
                  <a:lnTo>
                    <a:pt x="403" y="158"/>
                  </a:lnTo>
                  <a:lnTo>
                    <a:pt x="361" y="165"/>
                  </a:lnTo>
                  <a:lnTo>
                    <a:pt x="324" y="128"/>
                  </a:lnTo>
                  <a:lnTo>
                    <a:pt x="300" y="83"/>
                  </a:lnTo>
                  <a:lnTo>
                    <a:pt x="296" y="21"/>
                  </a:lnTo>
                  <a:lnTo>
                    <a:pt x="278" y="52"/>
                  </a:lnTo>
                  <a:lnTo>
                    <a:pt x="299" y="146"/>
                  </a:lnTo>
                  <a:lnTo>
                    <a:pt x="211" y="159"/>
                  </a:lnTo>
                  <a:lnTo>
                    <a:pt x="208" y="91"/>
                  </a:lnTo>
                  <a:lnTo>
                    <a:pt x="154" y="61"/>
                  </a:lnTo>
                  <a:lnTo>
                    <a:pt x="108" y="53"/>
                  </a:lnTo>
                  <a:lnTo>
                    <a:pt x="12" y="101"/>
                  </a:lnTo>
                  <a:lnTo>
                    <a:pt x="0" y="56"/>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79" name="Shape - Maine"/>
            <p:cNvSpPr>
              <a:spLocks noChangeAspect="1"/>
            </p:cNvSpPr>
            <p:nvPr/>
          </p:nvSpPr>
          <p:spPr bwMode="auto">
            <a:xfrm>
              <a:off x="7675559" y="1136623"/>
              <a:ext cx="492125" cy="708025"/>
            </a:xfrm>
            <a:custGeom>
              <a:avLst/>
              <a:gdLst>
                <a:gd name="T0" fmla="*/ 2147483647 w 313"/>
                <a:gd name="T1" fmla="*/ 2147483647 h 478"/>
                <a:gd name="T2" fmla="*/ 2147483647 w 313"/>
                <a:gd name="T3" fmla="*/ 2147483647 h 478"/>
                <a:gd name="T4" fmla="*/ 2147483647 w 313"/>
                <a:gd name="T5" fmla="*/ 2147483647 h 478"/>
                <a:gd name="T6" fmla="*/ 2147483647 w 313"/>
                <a:gd name="T7" fmla="*/ 2147483647 h 478"/>
                <a:gd name="T8" fmla="*/ 2147483647 w 313"/>
                <a:gd name="T9" fmla="*/ 2147483647 h 478"/>
                <a:gd name="T10" fmla="*/ 2147483647 w 313"/>
                <a:gd name="T11" fmla="*/ 2147483647 h 478"/>
                <a:gd name="T12" fmla="*/ 2147483647 w 313"/>
                <a:gd name="T13" fmla="*/ 2147483647 h 478"/>
                <a:gd name="T14" fmla="*/ 0 w 313"/>
                <a:gd name="T15" fmla="*/ 2147483647 h 478"/>
                <a:gd name="T16" fmla="*/ 2147483647 w 313"/>
                <a:gd name="T17" fmla="*/ 2147483647 h 478"/>
                <a:gd name="T18" fmla="*/ 2147483647 w 313"/>
                <a:gd name="T19" fmla="*/ 2147483647 h 478"/>
                <a:gd name="T20" fmla="*/ 2147483647 w 313"/>
                <a:gd name="T21" fmla="*/ 2147483647 h 478"/>
                <a:gd name="T22" fmla="*/ 2147483647 w 313"/>
                <a:gd name="T23" fmla="*/ 2147483647 h 478"/>
                <a:gd name="T24" fmla="*/ 2147483647 w 313"/>
                <a:gd name="T25" fmla="*/ 2147483647 h 478"/>
                <a:gd name="T26" fmla="*/ 2147483647 w 313"/>
                <a:gd name="T27" fmla="*/ 2147483647 h 478"/>
                <a:gd name="T28" fmla="*/ 2147483647 w 313"/>
                <a:gd name="T29" fmla="*/ 2147483647 h 478"/>
                <a:gd name="T30" fmla="*/ 2147483647 w 313"/>
                <a:gd name="T31" fmla="*/ 2147483647 h 478"/>
                <a:gd name="T32" fmla="*/ 2147483647 w 313"/>
                <a:gd name="T33" fmla="*/ 2147483647 h 478"/>
                <a:gd name="T34" fmla="*/ 2147483647 w 313"/>
                <a:gd name="T35" fmla="*/ 2147483647 h 478"/>
                <a:gd name="T36" fmla="*/ 2147483647 w 313"/>
                <a:gd name="T37" fmla="*/ 2147483647 h 478"/>
                <a:gd name="T38" fmla="*/ 2147483647 w 313"/>
                <a:gd name="T39" fmla="*/ 2147483647 h 478"/>
                <a:gd name="T40" fmla="*/ 2147483647 w 313"/>
                <a:gd name="T41" fmla="*/ 2147483647 h 478"/>
                <a:gd name="T42" fmla="*/ 2147483647 w 313"/>
                <a:gd name="T43" fmla="*/ 2147483647 h 478"/>
                <a:gd name="T44" fmla="*/ 2147483647 w 313"/>
                <a:gd name="T45" fmla="*/ 2147483647 h 478"/>
                <a:gd name="T46" fmla="*/ 2147483647 w 313"/>
                <a:gd name="T47" fmla="*/ 2147483647 h 478"/>
                <a:gd name="T48" fmla="*/ 2147483647 w 313"/>
                <a:gd name="T49" fmla="*/ 0 h 478"/>
                <a:gd name="T50" fmla="*/ 2147483647 w 313"/>
                <a:gd name="T51" fmla="*/ 2147483647 h 478"/>
                <a:gd name="T52" fmla="*/ 2147483647 w 313"/>
                <a:gd name="T53" fmla="*/ 2147483647 h 478"/>
                <a:gd name="T54" fmla="*/ 2147483647 w 313"/>
                <a:gd name="T55" fmla="*/ 2147483647 h 4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3"/>
                <a:gd name="T85" fmla="*/ 0 h 478"/>
                <a:gd name="T86" fmla="*/ 313 w 313"/>
                <a:gd name="T87" fmla="*/ 478 h 4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3" h="478">
                  <a:moveTo>
                    <a:pt x="73" y="15"/>
                  </a:moveTo>
                  <a:lnTo>
                    <a:pt x="27" y="103"/>
                  </a:lnTo>
                  <a:lnTo>
                    <a:pt x="49" y="136"/>
                  </a:lnTo>
                  <a:lnTo>
                    <a:pt x="27" y="176"/>
                  </a:lnTo>
                  <a:lnTo>
                    <a:pt x="40" y="189"/>
                  </a:lnTo>
                  <a:lnTo>
                    <a:pt x="31" y="216"/>
                  </a:lnTo>
                  <a:lnTo>
                    <a:pt x="31" y="261"/>
                  </a:lnTo>
                  <a:lnTo>
                    <a:pt x="0" y="277"/>
                  </a:lnTo>
                  <a:lnTo>
                    <a:pt x="12" y="291"/>
                  </a:lnTo>
                  <a:lnTo>
                    <a:pt x="78" y="457"/>
                  </a:lnTo>
                  <a:lnTo>
                    <a:pt x="130" y="478"/>
                  </a:lnTo>
                  <a:lnTo>
                    <a:pt x="127" y="444"/>
                  </a:lnTo>
                  <a:lnTo>
                    <a:pt x="152" y="417"/>
                  </a:lnTo>
                  <a:lnTo>
                    <a:pt x="143" y="389"/>
                  </a:lnTo>
                  <a:lnTo>
                    <a:pt x="207" y="355"/>
                  </a:lnTo>
                  <a:lnTo>
                    <a:pt x="210" y="308"/>
                  </a:lnTo>
                  <a:lnTo>
                    <a:pt x="248" y="305"/>
                  </a:lnTo>
                  <a:lnTo>
                    <a:pt x="277" y="270"/>
                  </a:lnTo>
                  <a:lnTo>
                    <a:pt x="313" y="246"/>
                  </a:lnTo>
                  <a:lnTo>
                    <a:pt x="313" y="216"/>
                  </a:lnTo>
                  <a:lnTo>
                    <a:pt x="264" y="207"/>
                  </a:lnTo>
                  <a:lnTo>
                    <a:pt x="255" y="174"/>
                  </a:lnTo>
                  <a:lnTo>
                    <a:pt x="206" y="170"/>
                  </a:lnTo>
                  <a:lnTo>
                    <a:pt x="166" y="28"/>
                  </a:lnTo>
                  <a:lnTo>
                    <a:pt x="148" y="0"/>
                  </a:lnTo>
                  <a:lnTo>
                    <a:pt x="98" y="12"/>
                  </a:lnTo>
                  <a:lnTo>
                    <a:pt x="90" y="25"/>
                  </a:lnTo>
                  <a:lnTo>
                    <a:pt x="73" y="15"/>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80" name="Shape - Louisiana"/>
            <p:cNvSpPr>
              <a:spLocks noChangeAspect="1"/>
            </p:cNvSpPr>
            <p:nvPr/>
          </p:nvSpPr>
          <p:spPr bwMode="auto">
            <a:xfrm>
              <a:off x="5233984" y="3951261"/>
              <a:ext cx="773113" cy="609600"/>
            </a:xfrm>
            <a:custGeom>
              <a:avLst/>
              <a:gdLst>
                <a:gd name="T0" fmla="*/ 0 w 489"/>
                <a:gd name="T1" fmla="*/ 2147483647 h 392"/>
                <a:gd name="T2" fmla="*/ 2147483647 w 489"/>
                <a:gd name="T3" fmla="*/ 0 h 392"/>
                <a:gd name="T4" fmla="*/ 2147483647 w 489"/>
                <a:gd name="T5" fmla="*/ 2147483647 h 392"/>
                <a:gd name="T6" fmla="*/ 2147483647 w 489"/>
                <a:gd name="T7" fmla="*/ 2147483647 h 392"/>
                <a:gd name="T8" fmla="*/ 2147483647 w 489"/>
                <a:gd name="T9" fmla="*/ 2147483647 h 392"/>
                <a:gd name="T10" fmla="*/ 2147483647 w 489"/>
                <a:gd name="T11" fmla="*/ 2147483647 h 392"/>
                <a:gd name="T12" fmla="*/ 2147483647 w 489"/>
                <a:gd name="T13" fmla="*/ 2147483647 h 392"/>
                <a:gd name="T14" fmla="*/ 2147483647 w 489"/>
                <a:gd name="T15" fmla="*/ 2147483647 h 392"/>
                <a:gd name="T16" fmla="*/ 2147483647 w 489"/>
                <a:gd name="T17" fmla="*/ 2147483647 h 392"/>
                <a:gd name="T18" fmla="*/ 2147483647 w 489"/>
                <a:gd name="T19" fmla="*/ 2147483647 h 392"/>
                <a:gd name="T20" fmla="*/ 2147483647 w 489"/>
                <a:gd name="T21" fmla="*/ 2147483647 h 392"/>
                <a:gd name="T22" fmla="*/ 2147483647 w 489"/>
                <a:gd name="T23" fmla="*/ 2147483647 h 392"/>
                <a:gd name="T24" fmla="*/ 2147483647 w 489"/>
                <a:gd name="T25" fmla="*/ 2147483647 h 392"/>
                <a:gd name="T26" fmla="*/ 2147483647 w 489"/>
                <a:gd name="T27" fmla="*/ 2147483647 h 392"/>
                <a:gd name="T28" fmla="*/ 2147483647 w 489"/>
                <a:gd name="T29" fmla="*/ 2147483647 h 392"/>
                <a:gd name="T30" fmla="*/ 2147483647 w 489"/>
                <a:gd name="T31" fmla="*/ 2147483647 h 392"/>
                <a:gd name="T32" fmla="*/ 2147483647 w 489"/>
                <a:gd name="T33" fmla="*/ 2147483647 h 392"/>
                <a:gd name="T34" fmla="*/ 2147483647 w 489"/>
                <a:gd name="T35" fmla="*/ 2147483647 h 392"/>
                <a:gd name="T36" fmla="*/ 2147483647 w 489"/>
                <a:gd name="T37" fmla="*/ 2147483647 h 392"/>
                <a:gd name="T38" fmla="*/ 2147483647 w 489"/>
                <a:gd name="T39" fmla="*/ 2147483647 h 392"/>
                <a:gd name="T40" fmla="*/ 2147483647 w 489"/>
                <a:gd name="T41" fmla="*/ 2147483647 h 392"/>
                <a:gd name="T42" fmla="*/ 2147483647 w 489"/>
                <a:gd name="T43" fmla="*/ 2147483647 h 392"/>
                <a:gd name="T44" fmla="*/ 2147483647 w 489"/>
                <a:gd name="T45" fmla="*/ 2147483647 h 392"/>
                <a:gd name="T46" fmla="*/ 2147483647 w 489"/>
                <a:gd name="T47" fmla="*/ 2147483647 h 392"/>
                <a:gd name="T48" fmla="*/ 2147483647 w 489"/>
                <a:gd name="T49" fmla="*/ 2147483647 h 392"/>
                <a:gd name="T50" fmla="*/ 2147483647 w 489"/>
                <a:gd name="T51" fmla="*/ 2147483647 h 392"/>
                <a:gd name="T52" fmla="*/ 2147483647 w 489"/>
                <a:gd name="T53" fmla="*/ 2147483647 h 392"/>
                <a:gd name="T54" fmla="*/ 2147483647 w 489"/>
                <a:gd name="T55" fmla="*/ 2147483647 h 392"/>
                <a:gd name="T56" fmla="*/ 2147483647 w 489"/>
                <a:gd name="T57" fmla="*/ 2147483647 h 392"/>
                <a:gd name="T58" fmla="*/ 2147483647 w 489"/>
                <a:gd name="T59" fmla="*/ 2147483647 h 392"/>
                <a:gd name="T60" fmla="*/ 2147483647 w 489"/>
                <a:gd name="T61" fmla="*/ 2147483647 h 392"/>
                <a:gd name="T62" fmla="*/ 2147483647 w 489"/>
                <a:gd name="T63" fmla="*/ 2147483647 h 392"/>
                <a:gd name="T64" fmla="*/ 2147483647 w 489"/>
                <a:gd name="T65" fmla="*/ 2147483647 h 392"/>
                <a:gd name="T66" fmla="*/ 2147483647 w 489"/>
                <a:gd name="T67" fmla="*/ 2147483647 h 392"/>
                <a:gd name="T68" fmla="*/ 0 w 489"/>
                <a:gd name="T69" fmla="*/ 2147483647 h 3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9"/>
                <a:gd name="T106" fmla="*/ 0 h 392"/>
                <a:gd name="T107" fmla="*/ 489 w 489"/>
                <a:gd name="T108" fmla="*/ 392 h 3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9" h="392">
                  <a:moveTo>
                    <a:pt x="0" y="9"/>
                  </a:moveTo>
                  <a:lnTo>
                    <a:pt x="245" y="0"/>
                  </a:lnTo>
                  <a:lnTo>
                    <a:pt x="288" y="81"/>
                  </a:lnTo>
                  <a:lnTo>
                    <a:pt x="251" y="176"/>
                  </a:lnTo>
                  <a:lnTo>
                    <a:pt x="239" y="219"/>
                  </a:lnTo>
                  <a:lnTo>
                    <a:pt x="403" y="201"/>
                  </a:lnTo>
                  <a:lnTo>
                    <a:pt x="413" y="264"/>
                  </a:lnTo>
                  <a:lnTo>
                    <a:pt x="364" y="258"/>
                  </a:lnTo>
                  <a:lnTo>
                    <a:pt x="342" y="285"/>
                  </a:lnTo>
                  <a:lnTo>
                    <a:pt x="367" y="303"/>
                  </a:lnTo>
                  <a:lnTo>
                    <a:pt x="412" y="282"/>
                  </a:lnTo>
                  <a:lnTo>
                    <a:pt x="413" y="312"/>
                  </a:lnTo>
                  <a:lnTo>
                    <a:pt x="440" y="286"/>
                  </a:lnTo>
                  <a:lnTo>
                    <a:pt x="458" y="286"/>
                  </a:lnTo>
                  <a:lnTo>
                    <a:pt x="437" y="339"/>
                  </a:lnTo>
                  <a:lnTo>
                    <a:pt x="477" y="347"/>
                  </a:lnTo>
                  <a:lnTo>
                    <a:pt x="489" y="376"/>
                  </a:lnTo>
                  <a:lnTo>
                    <a:pt x="471" y="385"/>
                  </a:lnTo>
                  <a:lnTo>
                    <a:pt x="446" y="367"/>
                  </a:lnTo>
                  <a:lnTo>
                    <a:pt x="398" y="353"/>
                  </a:lnTo>
                  <a:lnTo>
                    <a:pt x="409" y="388"/>
                  </a:lnTo>
                  <a:lnTo>
                    <a:pt x="385" y="392"/>
                  </a:lnTo>
                  <a:lnTo>
                    <a:pt x="365" y="361"/>
                  </a:lnTo>
                  <a:lnTo>
                    <a:pt x="354" y="380"/>
                  </a:lnTo>
                  <a:lnTo>
                    <a:pt x="282" y="380"/>
                  </a:lnTo>
                  <a:lnTo>
                    <a:pt x="282" y="361"/>
                  </a:lnTo>
                  <a:lnTo>
                    <a:pt x="255" y="339"/>
                  </a:lnTo>
                  <a:lnTo>
                    <a:pt x="201" y="336"/>
                  </a:lnTo>
                  <a:lnTo>
                    <a:pt x="246" y="361"/>
                  </a:lnTo>
                  <a:lnTo>
                    <a:pt x="184" y="374"/>
                  </a:lnTo>
                  <a:lnTo>
                    <a:pt x="85" y="356"/>
                  </a:lnTo>
                  <a:lnTo>
                    <a:pt x="48" y="361"/>
                  </a:lnTo>
                  <a:lnTo>
                    <a:pt x="61" y="230"/>
                  </a:lnTo>
                  <a:lnTo>
                    <a:pt x="2" y="125"/>
                  </a:lnTo>
                  <a:lnTo>
                    <a:pt x="0" y="9"/>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81" name="Shape - Kentucky"/>
            <p:cNvSpPr>
              <a:spLocks noChangeAspect="1"/>
            </p:cNvSpPr>
            <p:nvPr/>
          </p:nvSpPr>
          <p:spPr bwMode="auto">
            <a:xfrm>
              <a:off x="5767384" y="2887636"/>
              <a:ext cx="957263" cy="525462"/>
            </a:xfrm>
            <a:custGeom>
              <a:avLst/>
              <a:gdLst>
                <a:gd name="T0" fmla="*/ 0 w 607"/>
                <a:gd name="T1" fmla="*/ 2147483647 h 337"/>
                <a:gd name="T2" fmla="*/ 2147483647 w 607"/>
                <a:gd name="T3" fmla="*/ 2147483647 h 337"/>
                <a:gd name="T4" fmla="*/ 2147483647 w 607"/>
                <a:gd name="T5" fmla="*/ 2147483647 h 337"/>
                <a:gd name="T6" fmla="*/ 2147483647 w 607"/>
                <a:gd name="T7" fmla="*/ 2147483647 h 337"/>
                <a:gd name="T8" fmla="*/ 2147483647 w 607"/>
                <a:gd name="T9" fmla="*/ 2147483647 h 337"/>
                <a:gd name="T10" fmla="*/ 2147483647 w 607"/>
                <a:gd name="T11" fmla="*/ 2147483647 h 337"/>
                <a:gd name="T12" fmla="*/ 2147483647 w 607"/>
                <a:gd name="T13" fmla="*/ 2147483647 h 337"/>
                <a:gd name="T14" fmla="*/ 2147483647 w 607"/>
                <a:gd name="T15" fmla="*/ 2147483647 h 337"/>
                <a:gd name="T16" fmla="*/ 2147483647 w 607"/>
                <a:gd name="T17" fmla="*/ 2147483647 h 337"/>
                <a:gd name="T18" fmla="*/ 2147483647 w 607"/>
                <a:gd name="T19" fmla="*/ 2147483647 h 337"/>
                <a:gd name="T20" fmla="*/ 2147483647 w 607"/>
                <a:gd name="T21" fmla="*/ 2147483647 h 337"/>
                <a:gd name="T22" fmla="*/ 2147483647 w 607"/>
                <a:gd name="T23" fmla="*/ 2147483647 h 337"/>
                <a:gd name="T24" fmla="*/ 2147483647 w 607"/>
                <a:gd name="T25" fmla="*/ 2147483647 h 337"/>
                <a:gd name="T26" fmla="*/ 2147483647 w 607"/>
                <a:gd name="T27" fmla="*/ 2147483647 h 337"/>
                <a:gd name="T28" fmla="*/ 2147483647 w 607"/>
                <a:gd name="T29" fmla="*/ 0 h 337"/>
                <a:gd name="T30" fmla="*/ 2147483647 w 607"/>
                <a:gd name="T31" fmla="*/ 2147483647 h 337"/>
                <a:gd name="T32" fmla="*/ 2147483647 w 607"/>
                <a:gd name="T33" fmla="*/ 2147483647 h 337"/>
                <a:gd name="T34" fmla="*/ 2147483647 w 607"/>
                <a:gd name="T35" fmla="*/ 2147483647 h 337"/>
                <a:gd name="T36" fmla="*/ 2147483647 w 607"/>
                <a:gd name="T37" fmla="*/ 2147483647 h 337"/>
                <a:gd name="T38" fmla="*/ 2147483647 w 607"/>
                <a:gd name="T39" fmla="*/ 2147483647 h 337"/>
                <a:gd name="T40" fmla="*/ 2147483647 w 607"/>
                <a:gd name="T41" fmla="*/ 2147483647 h 337"/>
                <a:gd name="T42" fmla="*/ 2147483647 w 607"/>
                <a:gd name="T43" fmla="*/ 2147483647 h 337"/>
                <a:gd name="T44" fmla="*/ 2147483647 w 607"/>
                <a:gd name="T45" fmla="*/ 2147483647 h 337"/>
                <a:gd name="T46" fmla="*/ 2147483647 w 607"/>
                <a:gd name="T47" fmla="*/ 2147483647 h 337"/>
                <a:gd name="T48" fmla="*/ 2147483647 w 607"/>
                <a:gd name="T49" fmla="*/ 2147483647 h 337"/>
                <a:gd name="T50" fmla="*/ 2147483647 w 607"/>
                <a:gd name="T51" fmla="*/ 2147483647 h 337"/>
                <a:gd name="T52" fmla="*/ 2147483647 w 607"/>
                <a:gd name="T53" fmla="*/ 2147483647 h 337"/>
                <a:gd name="T54" fmla="*/ 2147483647 w 607"/>
                <a:gd name="T55" fmla="*/ 2147483647 h 337"/>
                <a:gd name="T56" fmla="*/ 0 w 607"/>
                <a:gd name="T57" fmla="*/ 2147483647 h 3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7"/>
                <a:gd name="T88" fmla="*/ 0 h 337"/>
                <a:gd name="T89" fmla="*/ 607 w 607"/>
                <a:gd name="T90" fmla="*/ 337 h 3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7" h="337">
                  <a:moveTo>
                    <a:pt x="0" y="337"/>
                  </a:moveTo>
                  <a:lnTo>
                    <a:pt x="148" y="316"/>
                  </a:lnTo>
                  <a:lnTo>
                    <a:pt x="148" y="301"/>
                  </a:lnTo>
                  <a:lnTo>
                    <a:pt x="504" y="252"/>
                  </a:lnTo>
                  <a:lnTo>
                    <a:pt x="510" y="226"/>
                  </a:lnTo>
                  <a:lnTo>
                    <a:pt x="562" y="207"/>
                  </a:lnTo>
                  <a:lnTo>
                    <a:pt x="568" y="180"/>
                  </a:lnTo>
                  <a:lnTo>
                    <a:pt x="590" y="171"/>
                  </a:lnTo>
                  <a:lnTo>
                    <a:pt x="607" y="131"/>
                  </a:lnTo>
                  <a:lnTo>
                    <a:pt x="558" y="91"/>
                  </a:lnTo>
                  <a:lnTo>
                    <a:pt x="549" y="37"/>
                  </a:lnTo>
                  <a:lnTo>
                    <a:pt x="510" y="10"/>
                  </a:lnTo>
                  <a:lnTo>
                    <a:pt x="431" y="25"/>
                  </a:lnTo>
                  <a:lnTo>
                    <a:pt x="394" y="1"/>
                  </a:lnTo>
                  <a:lnTo>
                    <a:pt x="358" y="0"/>
                  </a:lnTo>
                  <a:lnTo>
                    <a:pt x="365" y="37"/>
                  </a:lnTo>
                  <a:lnTo>
                    <a:pt x="316" y="56"/>
                  </a:lnTo>
                  <a:lnTo>
                    <a:pt x="283" y="140"/>
                  </a:lnTo>
                  <a:lnTo>
                    <a:pt x="239" y="126"/>
                  </a:lnTo>
                  <a:lnTo>
                    <a:pt x="185" y="158"/>
                  </a:lnTo>
                  <a:lnTo>
                    <a:pt x="116" y="170"/>
                  </a:lnTo>
                  <a:lnTo>
                    <a:pt x="116" y="217"/>
                  </a:lnTo>
                  <a:lnTo>
                    <a:pt x="82" y="216"/>
                  </a:lnTo>
                  <a:lnTo>
                    <a:pt x="84" y="258"/>
                  </a:lnTo>
                  <a:lnTo>
                    <a:pt x="48" y="241"/>
                  </a:lnTo>
                  <a:lnTo>
                    <a:pt x="27" y="249"/>
                  </a:lnTo>
                  <a:lnTo>
                    <a:pt x="45" y="277"/>
                  </a:lnTo>
                  <a:lnTo>
                    <a:pt x="8" y="314"/>
                  </a:lnTo>
                  <a:lnTo>
                    <a:pt x="0" y="337"/>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82" name="Shape - Kansas"/>
            <p:cNvSpPr>
              <a:spLocks noChangeAspect="1"/>
            </p:cNvSpPr>
            <p:nvPr/>
          </p:nvSpPr>
          <p:spPr bwMode="auto">
            <a:xfrm>
              <a:off x="4167184" y="2889223"/>
              <a:ext cx="966788" cy="485775"/>
            </a:xfrm>
            <a:custGeom>
              <a:avLst/>
              <a:gdLst>
                <a:gd name="T0" fmla="*/ 2147483647 w 611"/>
                <a:gd name="T1" fmla="*/ 2147483647 h 312"/>
                <a:gd name="T2" fmla="*/ 2147483647 w 611"/>
                <a:gd name="T3" fmla="*/ 2147483647 h 312"/>
                <a:gd name="T4" fmla="*/ 0 w 611"/>
                <a:gd name="T5" fmla="*/ 2147483647 h 312"/>
                <a:gd name="T6" fmla="*/ 2147483647 w 611"/>
                <a:gd name="T7" fmla="*/ 2147483647 h 312"/>
                <a:gd name="T8" fmla="*/ 2147483647 w 611"/>
                <a:gd name="T9" fmla="*/ 2147483647 h 312"/>
                <a:gd name="T10" fmla="*/ 2147483647 w 611"/>
                <a:gd name="T11" fmla="*/ 2147483647 h 312"/>
                <a:gd name="T12" fmla="*/ 2147483647 w 611"/>
                <a:gd name="T13" fmla="*/ 2147483647 h 312"/>
                <a:gd name="T14" fmla="*/ 2147483647 w 611"/>
                <a:gd name="T15" fmla="*/ 2147483647 h 312"/>
                <a:gd name="T16" fmla="*/ 2147483647 w 611"/>
                <a:gd name="T17" fmla="*/ 0 h 312"/>
                <a:gd name="T18" fmla="*/ 2147483647 w 611"/>
                <a:gd name="T19" fmla="*/ 2147483647 h 312"/>
                <a:gd name="T20" fmla="*/ 2147483647 w 611"/>
                <a:gd name="T21" fmla="*/ 2147483647 h 3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1"/>
                <a:gd name="T34" fmla="*/ 0 h 312"/>
                <a:gd name="T35" fmla="*/ 611 w 611"/>
                <a:gd name="T36" fmla="*/ 312 h 3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1" h="312">
                  <a:moveTo>
                    <a:pt x="6" y="3"/>
                  </a:moveTo>
                  <a:lnTo>
                    <a:pt x="4" y="182"/>
                  </a:lnTo>
                  <a:lnTo>
                    <a:pt x="0" y="309"/>
                  </a:lnTo>
                  <a:lnTo>
                    <a:pt x="611" y="312"/>
                  </a:lnTo>
                  <a:lnTo>
                    <a:pt x="599" y="149"/>
                  </a:lnTo>
                  <a:lnTo>
                    <a:pt x="599" y="88"/>
                  </a:lnTo>
                  <a:lnTo>
                    <a:pt x="550" y="51"/>
                  </a:lnTo>
                  <a:lnTo>
                    <a:pt x="565" y="18"/>
                  </a:lnTo>
                  <a:lnTo>
                    <a:pt x="544" y="0"/>
                  </a:lnTo>
                  <a:lnTo>
                    <a:pt x="267" y="3"/>
                  </a:lnTo>
                  <a:lnTo>
                    <a:pt x="6" y="3"/>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83" name="Shape - Iowa"/>
            <p:cNvSpPr>
              <a:spLocks noChangeAspect="1"/>
            </p:cNvSpPr>
            <p:nvPr/>
          </p:nvSpPr>
          <p:spPr bwMode="auto">
            <a:xfrm>
              <a:off x="4849809" y="2303436"/>
              <a:ext cx="758825" cy="487362"/>
            </a:xfrm>
            <a:custGeom>
              <a:avLst/>
              <a:gdLst>
                <a:gd name="T0" fmla="*/ 2147483647 w 481"/>
                <a:gd name="T1" fmla="*/ 2147483647 h 313"/>
                <a:gd name="T2" fmla="*/ 0 w 481"/>
                <a:gd name="T3" fmla="*/ 2147483647 h 313"/>
                <a:gd name="T4" fmla="*/ 2147483647 w 481"/>
                <a:gd name="T5" fmla="*/ 2147483647 h 313"/>
                <a:gd name="T6" fmla="*/ 2147483647 w 481"/>
                <a:gd name="T7" fmla="*/ 2147483647 h 313"/>
                <a:gd name="T8" fmla="*/ 2147483647 w 481"/>
                <a:gd name="T9" fmla="*/ 2147483647 h 313"/>
                <a:gd name="T10" fmla="*/ 2147483647 w 481"/>
                <a:gd name="T11" fmla="*/ 2147483647 h 313"/>
                <a:gd name="T12" fmla="*/ 2147483647 w 481"/>
                <a:gd name="T13" fmla="*/ 2147483647 h 313"/>
                <a:gd name="T14" fmla="*/ 2147483647 w 481"/>
                <a:gd name="T15" fmla="*/ 2147483647 h 313"/>
                <a:gd name="T16" fmla="*/ 2147483647 w 481"/>
                <a:gd name="T17" fmla="*/ 2147483647 h 313"/>
                <a:gd name="T18" fmla="*/ 2147483647 w 481"/>
                <a:gd name="T19" fmla="*/ 2147483647 h 313"/>
                <a:gd name="T20" fmla="*/ 2147483647 w 481"/>
                <a:gd name="T21" fmla="*/ 2147483647 h 313"/>
                <a:gd name="T22" fmla="*/ 2147483647 w 481"/>
                <a:gd name="T23" fmla="*/ 2147483647 h 313"/>
                <a:gd name="T24" fmla="*/ 2147483647 w 481"/>
                <a:gd name="T25" fmla="*/ 2147483647 h 313"/>
                <a:gd name="T26" fmla="*/ 2147483647 w 481"/>
                <a:gd name="T27" fmla="*/ 2147483647 h 313"/>
                <a:gd name="T28" fmla="*/ 2147483647 w 481"/>
                <a:gd name="T29" fmla="*/ 0 h 313"/>
                <a:gd name="T30" fmla="*/ 2147483647 w 481"/>
                <a:gd name="T31" fmla="*/ 2147483647 h 313"/>
                <a:gd name="T32" fmla="*/ 2147483647 w 481"/>
                <a:gd name="T33" fmla="*/ 2147483647 h 313"/>
                <a:gd name="T34" fmla="*/ 2147483647 w 481"/>
                <a:gd name="T35" fmla="*/ 2147483647 h 3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1"/>
                <a:gd name="T55" fmla="*/ 0 h 313"/>
                <a:gd name="T56" fmla="*/ 481 w 481"/>
                <a:gd name="T57" fmla="*/ 313 h 3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1" h="313">
                  <a:moveTo>
                    <a:pt x="7" y="16"/>
                  </a:moveTo>
                  <a:lnTo>
                    <a:pt x="0" y="71"/>
                  </a:lnTo>
                  <a:lnTo>
                    <a:pt x="10" y="129"/>
                  </a:lnTo>
                  <a:lnTo>
                    <a:pt x="55" y="249"/>
                  </a:lnTo>
                  <a:lnTo>
                    <a:pt x="80" y="313"/>
                  </a:lnTo>
                  <a:lnTo>
                    <a:pt x="363" y="298"/>
                  </a:lnTo>
                  <a:lnTo>
                    <a:pt x="410" y="313"/>
                  </a:lnTo>
                  <a:lnTo>
                    <a:pt x="438" y="252"/>
                  </a:lnTo>
                  <a:lnTo>
                    <a:pt x="428" y="208"/>
                  </a:lnTo>
                  <a:lnTo>
                    <a:pt x="475" y="200"/>
                  </a:lnTo>
                  <a:lnTo>
                    <a:pt x="481" y="131"/>
                  </a:lnTo>
                  <a:lnTo>
                    <a:pt x="453" y="101"/>
                  </a:lnTo>
                  <a:lnTo>
                    <a:pt x="404" y="71"/>
                  </a:lnTo>
                  <a:lnTo>
                    <a:pt x="414" y="30"/>
                  </a:lnTo>
                  <a:lnTo>
                    <a:pt x="393" y="0"/>
                  </a:lnTo>
                  <a:lnTo>
                    <a:pt x="287" y="4"/>
                  </a:lnTo>
                  <a:lnTo>
                    <a:pt x="180" y="9"/>
                  </a:lnTo>
                  <a:lnTo>
                    <a:pt x="7" y="16"/>
                  </a:lnTo>
                  <a:close/>
                </a:path>
              </a:pathLst>
            </a:custGeom>
            <a:solidFill>
              <a:schemeClr val="accent3"/>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84" name="Shape - Indiana"/>
            <p:cNvSpPr>
              <a:spLocks noChangeAspect="1"/>
            </p:cNvSpPr>
            <p:nvPr/>
          </p:nvSpPr>
          <p:spPr bwMode="auto">
            <a:xfrm>
              <a:off x="5922959" y="2468536"/>
              <a:ext cx="422275" cy="687387"/>
            </a:xfrm>
            <a:custGeom>
              <a:avLst/>
              <a:gdLst>
                <a:gd name="T0" fmla="*/ 0 w 268"/>
                <a:gd name="T1" fmla="*/ 2147483647 h 441"/>
                <a:gd name="T2" fmla="*/ 2147483647 w 268"/>
                <a:gd name="T3" fmla="*/ 2147483647 h 441"/>
                <a:gd name="T4" fmla="*/ 2147483647 w 268"/>
                <a:gd name="T5" fmla="*/ 2147483647 h 441"/>
                <a:gd name="T6" fmla="*/ 2147483647 w 268"/>
                <a:gd name="T7" fmla="*/ 2147483647 h 441"/>
                <a:gd name="T8" fmla="*/ 2147483647 w 268"/>
                <a:gd name="T9" fmla="*/ 2147483647 h 441"/>
                <a:gd name="T10" fmla="*/ 2147483647 w 268"/>
                <a:gd name="T11" fmla="*/ 0 h 441"/>
                <a:gd name="T12" fmla="*/ 2147483647 w 268"/>
                <a:gd name="T13" fmla="*/ 2147483647 h 441"/>
                <a:gd name="T14" fmla="*/ 2147483647 w 268"/>
                <a:gd name="T15" fmla="*/ 2147483647 h 441"/>
                <a:gd name="T16" fmla="*/ 2147483647 w 268"/>
                <a:gd name="T17" fmla="*/ 2147483647 h 441"/>
                <a:gd name="T18" fmla="*/ 2147483647 w 268"/>
                <a:gd name="T19" fmla="*/ 2147483647 h 441"/>
                <a:gd name="T20" fmla="*/ 2147483647 w 268"/>
                <a:gd name="T21" fmla="*/ 2147483647 h 441"/>
                <a:gd name="T22" fmla="*/ 2147483647 w 268"/>
                <a:gd name="T23" fmla="*/ 2147483647 h 441"/>
                <a:gd name="T24" fmla="*/ 2147483647 w 268"/>
                <a:gd name="T25" fmla="*/ 2147483647 h 441"/>
                <a:gd name="T26" fmla="*/ 2147483647 w 268"/>
                <a:gd name="T27" fmla="*/ 2147483647 h 441"/>
                <a:gd name="T28" fmla="*/ 2147483647 w 268"/>
                <a:gd name="T29" fmla="*/ 2147483647 h 441"/>
                <a:gd name="T30" fmla="*/ 0 w 268"/>
                <a:gd name="T31" fmla="*/ 2147483647 h 4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8"/>
                <a:gd name="T49" fmla="*/ 0 h 441"/>
                <a:gd name="T50" fmla="*/ 268 w 268"/>
                <a:gd name="T51" fmla="*/ 441 h 4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8" h="441">
                  <a:moveTo>
                    <a:pt x="0" y="31"/>
                  </a:moveTo>
                  <a:lnTo>
                    <a:pt x="31" y="48"/>
                  </a:lnTo>
                  <a:lnTo>
                    <a:pt x="61" y="45"/>
                  </a:lnTo>
                  <a:lnTo>
                    <a:pt x="71" y="36"/>
                  </a:lnTo>
                  <a:lnTo>
                    <a:pt x="79" y="9"/>
                  </a:lnTo>
                  <a:lnTo>
                    <a:pt x="208" y="0"/>
                  </a:lnTo>
                  <a:lnTo>
                    <a:pt x="268" y="312"/>
                  </a:lnTo>
                  <a:lnTo>
                    <a:pt x="263" y="309"/>
                  </a:lnTo>
                  <a:lnTo>
                    <a:pt x="219" y="326"/>
                  </a:lnTo>
                  <a:lnTo>
                    <a:pt x="187" y="410"/>
                  </a:lnTo>
                  <a:lnTo>
                    <a:pt x="141" y="398"/>
                  </a:lnTo>
                  <a:lnTo>
                    <a:pt x="87" y="429"/>
                  </a:lnTo>
                  <a:lnTo>
                    <a:pt x="17" y="441"/>
                  </a:lnTo>
                  <a:lnTo>
                    <a:pt x="49" y="359"/>
                  </a:lnTo>
                  <a:lnTo>
                    <a:pt x="35" y="313"/>
                  </a:lnTo>
                  <a:lnTo>
                    <a:pt x="0" y="31"/>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85" name="Shape - Illinois"/>
            <p:cNvSpPr>
              <a:spLocks noChangeAspect="1"/>
            </p:cNvSpPr>
            <p:nvPr/>
          </p:nvSpPr>
          <p:spPr bwMode="auto">
            <a:xfrm>
              <a:off x="5460468" y="2406623"/>
              <a:ext cx="547688" cy="887413"/>
            </a:xfrm>
            <a:custGeom>
              <a:avLst/>
              <a:gdLst>
                <a:gd name="T0" fmla="*/ 64 w 346"/>
                <a:gd name="T1" fmla="*/ 33 h 571"/>
                <a:gd name="T2" fmla="*/ 262 w 346"/>
                <a:gd name="T3" fmla="*/ 0 h 571"/>
                <a:gd name="T4" fmla="*/ 294 w 346"/>
                <a:gd name="T5" fmla="*/ 70 h 571"/>
                <a:gd name="T6" fmla="*/ 334 w 346"/>
                <a:gd name="T7" fmla="*/ 362 h 571"/>
                <a:gd name="T8" fmla="*/ 346 w 346"/>
                <a:gd name="T9" fmla="*/ 401 h 571"/>
                <a:gd name="T10" fmla="*/ 314 w 346"/>
                <a:gd name="T11" fmla="*/ 478 h 571"/>
                <a:gd name="T12" fmla="*/ 314 w 346"/>
                <a:gd name="T13" fmla="*/ 532 h 571"/>
                <a:gd name="T14" fmla="*/ 279 w 346"/>
                <a:gd name="T15" fmla="*/ 526 h 571"/>
                <a:gd name="T16" fmla="*/ 280 w 346"/>
                <a:gd name="T17" fmla="*/ 571 h 571"/>
                <a:gd name="T18" fmla="*/ 243 w 346"/>
                <a:gd name="T19" fmla="*/ 553 h 571"/>
                <a:gd name="T20" fmla="*/ 223 w 346"/>
                <a:gd name="T21" fmla="*/ 559 h 571"/>
                <a:gd name="T22" fmla="*/ 195 w 346"/>
                <a:gd name="T23" fmla="*/ 554 h 571"/>
                <a:gd name="T24" fmla="*/ 174 w 346"/>
                <a:gd name="T25" fmla="*/ 486 h 571"/>
                <a:gd name="T26" fmla="*/ 134 w 346"/>
                <a:gd name="T27" fmla="*/ 465 h 571"/>
                <a:gd name="T28" fmla="*/ 134 w 346"/>
                <a:gd name="T29" fmla="*/ 392 h 571"/>
                <a:gd name="T30" fmla="*/ 94 w 346"/>
                <a:gd name="T31" fmla="*/ 401 h 571"/>
                <a:gd name="T32" fmla="*/ 71 w 346"/>
                <a:gd name="T33" fmla="*/ 347 h 571"/>
                <a:gd name="T34" fmla="*/ 0 w 346"/>
                <a:gd name="T35" fmla="*/ 285 h 571"/>
                <a:gd name="T36" fmla="*/ 52 w 346"/>
                <a:gd name="T37" fmla="*/ 186 h 571"/>
                <a:gd name="T38" fmla="*/ 37 w 346"/>
                <a:gd name="T39" fmla="*/ 140 h 571"/>
                <a:gd name="T40" fmla="*/ 89 w 346"/>
                <a:gd name="T41" fmla="*/ 131 h 571"/>
                <a:gd name="T42" fmla="*/ 94 w 346"/>
                <a:gd name="T43" fmla="*/ 67 h 571"/>
                <a:gd name="T44" fmla="*/ 64 w 346"/>
                <a:gd name="T45" fmla="*/ 33 h 5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6"/>
                <a:gd name="T70" fmla="*/ 0 h 571"/>
                <a:gd name="T71" fmla="*/ 346 w 346"/>
                <a:gd name="T72" fmla="*/ 571 h 57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6" h="571">
                  <a:moveTo>
                    <a:pt x="64" y="33"/>
                  </a:moveTo>
                  <a:lnTo>
                    <a:pt x="262" y="0"/>
                  </a:lnTo>
                  <a:lnTo>
                    <a:pt x="294" y="70"/>
                  </a:lnTo>
                  <a:lnTo>
                    <a:pt x="334" y="362"/>
                  </a:lnTo>
                  <a:lnTo>
                    <a:pt x="346" y="401"/>
                  </a:lnTo>
                  <a:lnTo>
                    <a:pt x="314" y="478"/>
                  </a:lnTo>
                  <a:lnTo>
                    <a:pt x="314" y="532"/>
                  </a:lnTo>
                  <a:lnTo>
                    <a:pt x="279" y="526"/>
                  </a:lnTo>
                  <a:lnTo>
                    <a:pt x="280" y="571"/>
                  </a:lnTo>
                  <a:lnTo>
                    <a:pt x="243" y="553"/>
                  </a:lnTo>
                  <a:lnTo>
                    <a:pt x="223" y="559"/>
                  </a:lnTo>
                  <a:lnTo>
                    <a:pt x="195" y="554"/>
                  </a:lnTo>
                  <a:lnTo>
                    <a:pt x="174" y="486"/>
                  </a:lnTo>
                  <a:lnTo>
                    <a:pt x="134" y="465"/>
                  </a:lnTo>
                  <a:lnTo>
                    <a:pt x="134" y="392"/>
                  </a:lnTo>
                  <a:lnTo>
                    <a:pt x="94" y="401"/>
                  </a:lnTo>
                  <a:lnTo>
                    <a:pt x="71" y="347"/>
                  </a:lnTo>
                  <a:lnTo>
                    <a:pt x="0" y="285"/>
                  </a:lnTo>
                  <a:lnTo>
                    <a:pt x="52" y="186"/>
                  </a:lnTo>
                  <a:lnTo>
                    <a:pt x="37" y="140"/>
                  </a:lnTo>
                  <a:lnTo>
                    <a:pt x="89" y="131"/>
                  </a:lnTo>
                  <a:lnTo>
                    <a:pt x="94" y="67"/>
                  </a:lnTo>
                  <a:lnTo>
                    <a:pt x="64" y="33"/>
                  </a:lnTo>
                  <a:close/>
                </a:path>
              </a:pathLst>
            </a:custGeom>
            <a:solidFill>
              <a:schemeClr val="accent3"/>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86" name="Shape - Idaho"/>
            <p:cNvSpPr>
              <a:spLocks noChangeAspect="1"/>
            </p:cNvSpPr>
            <p:nvPr/>
          </p:nvSpPr>
          <p:spPr bwMode="auto">
            <a:xfrm>
              <a:off x="2405059" y="1298548"/>
              <a:ext cx="750888" cy="1196975"/>
            </a:xfrm>
            <a:custGeom>
              <a:avLst/>
              <a:gdLst>
                <a:gd name="T0" fmla="*/ 2147483647 w 476"/>
                <a:gd name="T1" fmla="*/ 0 h 770"/>
                <a:gd name="T2" fmla="*/ 2147483647 w 476"/>
                <a:gd name="T3" fmla="*/ 2147483647 h 770"/>
                <a:gd name="T4" fmla="*/ 2147483647 w 476"/>
                <a:gd name="T5" fmla="*/ 2147483647 h 770"/>
                <a:gd name="T6" fmla="*/ 2147483647 w 476"/>
                <a:gd name="T7" fmla="*/ 2147483647 h 770"/>
                <a:gd name="T8" fmla="*/ 2147483647 w 476"/>
                <a:gd name="T9" fmla="*/ 2147483647 h 770"/>
                <a:gd name="T10" fmla="*/ 2147483647 w 476"/>
                <a:gd name="T11" fmla="*/ 2147483647 h 770"/>
                <a:gd name="T12" fmla="*/ 2147483647 w 476"/>
                <a:gd name="T13" fmla="*/ 2147483647 h 770"/>
                <a:gd name="T14" fmla="*/ 0 w 476"/>
                <a:gd name="T15" fmla="*/ 2147483647 h 770"/>
                <a:gd name="T16" fmla="*/ 2147483647 w 476"/>
                <a:gd name="T17" fmla="*/ 2147483647 h 770"/>
                <a:gd name="T18" fmla="*/ 2147483647 w 476"/>
                <a:gd name="T19" fmla="*/ 2147483647 h 770"/>
                <a:gd name="T20" fmla="*/ 2147483647 w 476"/>
                <a:gd name="T21" fmla="*/ 2147483647 h 770"/>
                <a:gd name="T22" fmla="*/ 2147483647 w 476"/>
                <a:gd name="T23" fmla="*/ 2147483647 h 770"/>
                <a:gd name="T24" fmla="*/ 2147483647 w 476"/>
                <a:gd name="T25" fmla="*/ 2147483647 h 770"/>
                <a:gd name="T26" fmla="*/ 2147483647 w 476"/>
                <a:gd name="T27" fmla="*/ 2147483647 h 770"/>
                <a:gd name="T28" fmla="*/ 2147483647 w 476"/>
                <a:gd name="T29" fmla="*/ 2147483647 h 770"/>
                <a:gd name="T30" fmla="*/ 2147483647 w 476"/>
                <a:gd name="T31" fmla="*/ 2147483647 h 770"/>
                <a:gd name="T32" fmla="*/ 2147483647 w 476"/>
                <a:gd name="T33" fmla="*/ 2147483647 h 770"/>
                <a:gd name="T34" fmla="*/ 2147483647 w 476"/>
                <a:gd name="T35" fmla="*/ 2147483647 h 770"/>
                <a:gd name="T36" fmla="*/ 2147483647 w 476"/>
                <a:gd name="T37" fmla="*/ 2147483647 h 770"/>
                <a:gd name="T38" fmla="*/ 2147483647 w 476"/>
                <a:gd name="T39" fmla="*/ 2147483647 h 770"/>
                <a:gd name="T40" fmla="*/ 2147483647 w 476"/>
                <a:gd name="T41" fmla="*/ 2147483647 h 770"/>
                <a:gd name="T42" fmla="*/ 2147483647 w 476"/>
                <a:gd name="T43" fmla="*/ 0 h 7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6"/>
                <a:gd name="T67" fmla="*/ 0 h 770"/>
                <a:gd name="T68" fmla="*/ 476 w 476"/>
                <a:gd name="T69" fmla="*/ 770 h 7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6" h="770">
                  <a:moveTo>
                    <a:pt x="115" y="0"/>
                  </a:moveTo>
                  <a:lnTo>
                    <a:pt x="72" y="301"/>
                  </a:lnTo>
                  <a:lnTo>
                    <a:pt x="117" y="365"/>
                  </a:lnTo>
                  <a:lnTo>
                    <a:pt x="47" y="432"/>
                  </a:lnTo>
                  <a:lnTo>
                    <a:pt x="38" y="478"/>
                  </a:lnTo>
                  <a:lnTo>
                    <a:pt x="57" y="511"/>
                  </a:lnTo>
                  <a:lnTo>
                    <a:pt x="38" y="527"/>
                  </a:lnTo>
                  <a:lnTo>
                    <a:pt x="0" y="701"/>
                  </a:lnTo>
                  <a:lnTo>
                    <a:pt x="227" y="742"/>
                  </a:lnTo>
                  <a:lnTo>
                    <a:pt x="442" y="770"/>
                  </a:lnTo>
                  <a:lnTo>
                    <a:pt x="464" y="611"/>
                  </a:lnTo>
                  <a:lnTo>
                    <a:pt x="476" y="523"/>
                  </a:lnTo>
                  <a:lnTo>
                    <a:pt x="455" y="491"/>
                  </a:lnTo>
                  <a:lnTo>
                    <a:pt x="406" y="500"/>
                  </a:lnTo>
                  <a:lnTo>
                    <a:pt x="342" y="508"/>
                  </a:lnTo>
                  <a:lnTo>
                    <a:pt x="330" y="436"/>
                  </a:lnTo>
                  <a:lnTo>
                    <a:pt x="252" y="378"/>
                  </a:lnTo>
                  <a:lnTo>
                    <a:pt x="263" y="341"/>
                  </a:lnTo>
                  <a:lnTo>
                    <a:pt x="270" y="275"/>
                  </a:lnTo>
                  <a:lnTo>
                    <a:pt x="170" y="134"/>
                  </a:lnTo>
                  <a:lnTo>
                    <a:pt x="184" y="9"/>
                  </a:lnTo>
                  <a:lnTo>
                    <a:pt x="115" y="0"/>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grpSp>
          <p:nvGrpSpPr>
            <p:cNvPr id="187" name="Shape - Hawaii"/>
            <p:cNvGrpSpPr/>
            <p:nvPr/>
          </p:nvGrpSpPr>
          <p:grpSpPr>
            <a:xfrm>
              <a:off x="1641472" y="4213198"/>
              <a:ext cx="622300" cy="477838"/>
              <a:chOff x="2322512" y="5000625"/>
              <a:chExt cx="622300" cy="477838"/>
            </a:xfrm>
            <a:solidFill>
              <a:schemeClr val="accent1"/>
            </a:solidFill>
          </p:grpSpPr>
          <p:sp>
            <p:nvSpPr>
              <p:cNvPr id="257" name="Freeform 4"/>
              <p:cNvSpPr>
                <a:spLocks noChangeAspect="1"/>
              </p:cNvSpPr>
              <p:nvPr/>
            </p:nvSpPr>
            <p:spPr bwMode="auto">
              <a:xfrm>
                <a:off x="2322512" y="5060535"/>
                <a:ext cx="47758" cy="69294"/>
              </a:xfrm>
              <a:custGeom>
                <a:avLst/>
                <a:gdLst>
                  <a:gd name="T0" fmla="*/ 0 w 66"/>
                  <a:gd name="T1" fmla="*/ 96 h 96"/>
                  <a:gd name="T2" fmla="*/ 0 w 66"/>
                  <a:gd name="T3" fmla="*/ 68 h 96"/>
                  <a:gd name="T4" fmla="*/ 37 w 66"/>
                  <a:gd name="T5" fmla="*/ 0 h 96"/>
                  <a:gd name="T6" fmla="*/ 66 w 66"/>
                  <a:gd name="T7" fmla="*/ 20 h 96"/>
                  <a:gd name="T8" fmla="*/ 34 w 66"/>
                  <a:gd name="T9" fmla="*/ 96 h 96"/>
                  <a:gd name="T10" fmla="*/ 0 w 66"/>
                  <a:gd name="T11" fmla="*/ 96 h 96"/>
                  <a:gd name="T12" fmla="*/ 0 60000 65536"/>
                  <a:gd name="T13" fmla="*/ 0 60000 65536"/>
                  <a:gd name="T14" fmla="*/ 0 60000 65536"/>
                  <a:gd name="T15" fmla="*/ 0 60000 65536"/>
                  <a:gd name="T16" fmla="*/ 0 60000 65536"/>
                  <a:gd name="T17" fmla="*/ 0 60000 65536"/>
                  <a:gd name="T18" fmla="*/ 0 w 66"/>
                  <a:gd name="T19" fmla="*/ 0 h 96"/>
                  <a:gd name="T20" fmla="*/ 66 w 66"/>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66" h="96">
                    <a:moveTo>
                      <a:pt x="0" y="96"/>
                    </a:moveTo>
                    <a:lnTo>
                      <a:pt x="0" y="68"/>
                    </a:lnTo>
                    <a:lnTo>
                      <a:pt x="37" y="0"/>
                    </a:lnTo>
                    <a:lnTo>
                      <a:pt x="66" y="20"/>
                    </a:lnTo>
                    <a:lnTo>
                      <a:pt x="34" y="96"/>
                    </a:lnTo>
                    <a:lnTo>
                      <a:pt x="0" y="96"/>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258" name="Freeform 5"/>
              <p:cNvSpPr>
                <a:spLocks noChangeAspect="1"/>
              </p:cNvSpPr>
              <p:nvPr/>
            </p:nvSpPr>
            <p:spPr bwMode="auto">
              <a:xfrm>
                <a:off x="2390531" y="5000625"/>
                <a:ext cx="89727" cy="87339"/>
              </a:xfrm>
              <a:custGeom>
                <a:avLst/>
                <a:gdLst>
                  <a:gd name="T0" fmla="*/ 27 w 124"/>
                  <a:gd name="T1" fmla="*/ 13 h 121"/>
                  <a:gd name="T2" fmla="*/ 0 w 124"/>
                  <a:gd name="T3" fmla="*/ 72 h 121"/>
                  <a:gd name="T4" fmla="*/ 48 w 124"/>
                  <a:gd name="T5" fmla="*/ 110 h 121"/>
                  <a:gd name="T6" fmla="*/ 103 w 124"/>
                  <a:gd name="T7" fmla="*/ 121 h 121"/>
                  <a:gd name="T8" fmla="*/ 124 w 124"/>
                  <a:gd name="T9" fmla="*/ 73 h 121"/>
                  <a:gd name="T10" fmla="*/ 110 w 124"/>
                  <a:gd name="T11" fmla="*/ 0 h 121"/>
                  <a:gd name="T12" fmla="*/ 27 w 124"/>
                  <a:gd name="T13" fmla="*/ 13 h 121"/>
                  <a:gd name="T14" fmla="*/ 0 60000 65536"/>
                  <a:gd name="T15" fmla="*/ 0 60000 65536"/>
                  <a:gd name="T16" fmla="*/ 0 60000 65536"/>
                  <a:gd name="T17" fmla="*/ 0 60000 65536"/>
                  <a:gd name="T18" fmla="*/ 0 60000 65536"/>
                  <a:gd name="T19" fmla="*/ 0 60000 65536"/>
                  <a:gd name="T20" fmla="*/ 0 60000 65536"/>
                  <a:gd name="T21" fmla="*/ 0 w 124"/>
                  <a:gd name="T22" fmla="*/ 0 h 121"/>
                  <a:gd name="T23" fmla="*/ 124 w 124"/>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21">
                    <a:moveTo>
                      <a:pt x="27" y="13"/>
                    </a:moveTo>
                    <a:lnTo>
                      <a:pt x="0" y="72"/>
                    </a:lnTo>
                    <a:lnTo>
                      <a:pt x="48" y="110"/>
                    </a:lnTo>
                    <a:lnTo>
                      <a:pt x="103" y="121"/>
                    </a:lnTo>
                    <a:lnTo>
                      <a:pt x="124" y="73"/>
                    </a:lnTo>
                    <a:lnTo>
                      <a:pt x="110" y="0"/>
                    </a:lnTo>
                    <a:lnTo>
                      <a:pt x="27" y="13"/>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259" name="Freeform 6"/>
              <p:cNvSpPr>
                <a:spLocks noChangeAspect="1"/>
              </p:cNvSpPr>
              <p:nvPr/>
            </p:nvSpPr>
            <p:spPr bwMode="auto">
              <a:xfrm>
                <a:off x="2474469" y="5060535"/>
                <a:ext cx="133143" cy="98166"/>
              </a:xfrm>
              <a:custGeom>
                <a:avLst/>
                <a:gdLst>
                  <a:gd name="T0" fmla="*/ 0 w 184"/>
                  <a:gd name="T1" fmla="*/ 48 h 136"/>
                  <a:gd name="T2" fmla="*/ 126 w 184"/>
                  <a:gd name="T3" fmla="*/ 0 h 136"/>
                  <a:gd name="T4" fmla="*/ 149 w 184"/>
                  <a:gd name="T5" fmla="*/ 59 h 136"/>
                  <a:gd name="T6" fmla="*/ 173 w 184"/>
                  <a:gd name="T7" fmla="*/ 72 h 136"/>
                  <a:gd name="T8" fmla="*/ 184 w 184"/>
                  <a:gd name="T9" fmla="*/ 120 h 136"/>
                  <a:gd name="T10" fmla="*/ 121 w 184"/>
                  <a:gd name="T11" fmla="*/ 127 h 136"/>
                  <a:gd name="T12" fmla="*/ 76 w 184"/>
                  <a:gd name="T13" fmla="*/ 136 h 136"/>
                  <a:gd name="T14" fmla="*/ 0 w 184"/>
                  <a:gd name="T15" fmla="*/ 48 h 136"/>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36"/>
                  <a:gd name="T26" fmla="*/ 184 w 184"/>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36">
                    <a:moveTo>
                      <a:pt x="0" y="48"/>
                    </a:moveTo>
                    <a:lnTo>
                      <a:pt x="126" y="0"/>
                    </a:lnTo>
                    <a:lnTo>
                      <a:pt x="149" y="59"/>
                    </a:lnTo>
                    <a:lnTo>
                      <a:pt x="173" y="72"/>
                    </a:lnTo>
                    <a:lnTo>
                      <a:pt x="184" y="120"/>
                    </a:lnTo>
                    <a:lnTo>
                      <a:pt x="121" y="127"/>
                    </a:lnTo>
                    <a:lnTo>
                      <a:pt x="76" y="136"/>
                    </a:lnTo>
                    <a:lnTo>
                      <a:pt x="0" y="48"/>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260" name="Freeform 7"/>
              <p:cNvSpPr>
                <a:spLocks noChangeAspect="1"/>
              </p:cNvSpPr>
              <p:nvPr/>
            </p:nvSpPr>
            <p:spPr bwMode="auto">
              <a:xfrm>
                <a:off x="2611954" y="5134882"/>
                <a:ext cx="105646" cy="51970"/>
              </a:xfrm>
              <a:custGeom>
                <a:avLst/>
                <a:gdLst>
                  <a:gd name="T0" fmla="*/ 22 w 146"/>
                  <a:gd name="T1" fmla="*/ 3 h 72"/>
                  <a:gd name="T2" fmla="*/ 0 w 146"/>
                  <a:gd name="T3" fmla="*/ 67 h 72"/>
                  <a:gd name="T4" fmla="*/ 38 w 146"/>
                  <a:gd name="T5" fmla="*/ 72 h 72"/>
                  <a:gd name="T6" fmla="*/ 62 w 146"/>
                  <a:gd name="T7" fmla="*/ 57 h 72"/>
                  <a:gd name="T8" fmla="*/ 107 w 146"/>
                  <a:gd name="T9" fmla="*/ 58 h 72"/>
                  <a:gd name="T10" fmla="*/ 146 w 146"/>
                  <a:gd name="T11" fmla="*/ 30 h 72"/>
                  <a:gd name="T12" fmla="*/ 120 w 146"/>
                  <a:gd name="T13" fmla="*/ 20 h 72"/>
                  <a:gd name="T14" fmla="*/ 101 w 146"/>
                  <a:gd name="T15" fmla="*/ 0 h 72"/>
                  <a:gd name="T16" fmla="*/ 22 w 146"/>
                  <a:gd name="T17" fmla="*/ 3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72"/>
                  <a:gd name="T29" fmla="*/ 146 w 146"/>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72">
                    <a:moveTo>
                      <a:pt x="22" y="3"/>
                    </a:moveTo>
                    <a:lnTo>
                      <a:pt x="0" y="67"/>
                    </a:lnTo>
                    <a:lnTo>
                      <a:pt x="38" y="72"/>
                    </a:lnTo>
                    <a:lnTo>
                      <a:pt x="62" y="57"/>
                    </a:lnTo>
                    <a:lnTo>
                      <a:pt x="107" y="58"/>
                    </a:lnTo>
                    <a:lnTo>
                      <a:pt x="146" y="30"/>
                    </a:lnTo>
                    <a:lnTo>
                      <a:pt x="120" y="20"/>
                    </a:lnTo>
                    <a:lnTo>
                      <a:pt x="101" y="0"/>
                    </a:lnTo>
                    <a:lnTo>
                      <a:pt x="22" y="3"/>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261" name="Freeform 8"/>
              <p:cNvSpPr>
                <a:spLocks noChangeAspect="1"/>
              </p:cNvSpPr>
              <p:nvPr/>
            </p:nvSpPr>
            <p:spPr bwMode="auto">
              <a:xfrm>
                <a:off x="2643069" y="5208506"/>
                <a:ext cx="43416" cy="37534"/>
              </a:xfrm>
              <a:custGeom>
                <a:avLst/>
                <a:gdLst>
                  <a:gd name="T0" fmla="*/ 52 w 60"/>
                  <a:gd name="T1" fmla="*/ 0 h 52"/>
                  <a:gd name="T2" fmla="*/ 0 w 60"/>
                  <a:gd name="T3" fmla="*/ 4 h 52"/>
                  <a:gd name="T4" fmla="*/ 9 w 60"/>
                  <a:gd name="T5" fmla="*/ 52 h 52"/>
                  <a:gd name="T6" fmla="*/ 60 w 60"/>
                  <a:gd name="T7" fmla="*/ 40 h 52"/>
                  <a:gd name="T8" fmla="*/ 52 w 60"/>
                  <a:gd name="T9" fmla="*/ 0 h 52"/>
                  <a:gd name="T10" fmla="*/ 0 60000 65536"/>
                  <a:gd name="T11" fmla="*/ 0 60000 65536"/>
                  <a:gd name="T12" fmla="*/ 0 60000 65536"/>
                  <a:gd name="T13" fmla="*/ 0 60000 65536"/>
                  <a:gd name="T14" fmla="*/ 0 60000 65536"/>
                  <a:gd name="T15" fmla="*/ 0 w 60"/>
                  <a:gd name="T16" fmla="*/ 0 h 52"/>
                  <a:gd name="T17" fmla="*/ 60 w 60"/>
                  <a:gd name="T18" fmla="*/ 52 h 52"/>
                </a:gdLst>
                <a:ahLst/>
                <a:cxnLst>
                  <a:cxn ang="T10">
                    <a:pos x="T0" y="T1"/>
                  </a:cxn>
                  <a:cxn ang="T11">
                    <a:pos x="T2" y="T3"/>
                  </a:cxn>
                  <a:cxn ang="T12">
                    <a:pos x="T4" y="T5"/>
                  </a:cxn>
                  <a:cxn ang="T13">
                    <a:pos x="T6" y="T7"/>
                  </a:cxn>
                  <a:cxn ang="T14">
                    <a:pos x="T8" y="T9"/>
                  </a:cxn>
                </a:cxnLst>
                <a:rect l="T15" t="T16" r="T17" b="T18"/>
                <a:pathLst>
                  <a:path w="60" h="52">
                    <a:moveTo>
                      <a:pt x="52" y="0"/>
                    </a:moveTo>
                    <a:lnTo>
                      <a:pt x="0" y="4"/>
                    </a:lnTo>
                    <a:lnTo>
                      <a:pt x="9" y="52"/>
                    </a:lnTo>
                    <a:lnTo>
                      <a:pt x="60" y="40"/>
                    </a:lnTo>
                    <a:lnTo>
                      <a:pt x="52" y="0"/>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262" name="Freeform 9"/>
              <p:cNvSpPr>
                <a:spLocks noChangeAspect="1"/>
              </p:cNvSpPr>
              <p:nvPr/>
            </p:nvSpPr>
            <p:spPr bwMode="auto">
              <a:xfrm>
                <a:off x="2690103" y="5248928"/>
                <a:ext cx="29668" cy="36812"/>
              </a:xfrm>
              <a:custGeom>
                <a:avLst/>
                <a:gdLst>
                  <a:gd name="T0" fmla="*/ 0 w 41"/>
                  <a:gd name="T1" fmla="*/ 20 h 51"/>
                  <a:gd name="T2" fmla="*/ 41 w 41"/>
                  <a:gd name="T3" fmla="*/ 0 h 51"/>
                  <a:gd name="T4" fmla="*/ 41 w 41"/>
                  <a:gd name="T5" fmla="*/ 45 h 51"/>
                  <a:gd name="T6" fmla="*/ 14 w 41"/>
                  <a:gd name="T7" fmla="*/ 51 h 51"/>
                  <a:gd name="T8" fmla="*/ 0 w 41"/>
                  <a:gd name="T9" fmla="*/ 20 h 51"/>
                  <a:gd name="T10" fmla="*/ 0 60000 65536"/>
                  <a:gd name="T11" fmla="*/ 0 60000 65536"/>
                  <a:gd name="T12" fmla="*/ 0 60000 65536"/>
                  <a:gd name="T13" fmla="*/ 0 60000 65536"/>
                  <a:gd name="T14" fmla="*/ 0 60000 65536"/>
                  <a:gd name="T15" fmla="*/ 0 w 41"/>
                  <a:gd name="T16" fmla="*/ 0 h 51"/>
                  <a:gd name="T17" fmla="*/ 41 w 41"/>
                  <a:gd name="T18" fmla="*/ 51 h 51"/>
                </a:gdLst>
                <a:ahLst/>
                <a:cxnLst>
                  <a:cxn ang="T10">
                    <a:pos x="T0" y="T1"/>
                  </a:cxn>
                  <a:cxn ang="T11">
                    <a:pos x="T2" y="T3"/>
                  </a:cxn>
                  <a:cxn ang="T12">
                    <a:pos x="T4" y="T5"/>
                  </a:cxn>
                  <a:cxn ang="T13">
                    <a:pos x="T6" y="T7"/>
                  </a:cxn>
                  <a:cxn ang="T14">
                    <a:pos x="T8" y="T9"/>
                  </a:cxn>
                </a:cxnLst>
                <a:rect l="T15" t="T16" r="T17" b="T18"/>
                <a:pathLst>
                  <a:path w="41" h="51">
                    <a:moveTo>
                      <a:pt x="0" y="20"/>
                    </a:moveTo>
                    <a:lnTo>
                      <a:pt x="41" y="0"/>
                    </a:lnTo>
                    <a:lnTo>
                      <a:pt x="41" y="45"/>
                    </a:lnTo>
                    <a:lnTo>
                      <a:pt x="14" y="51"/>
                    </a:lnTo>
                    <a:lnTo>
                      <a:pt x="0" y="20"/>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263" name="Freeform"/>
              <p:cNvSpPr>
                <a:spLocks noChangeAspect="1"/>
              </p:cNvSpPr>
              <p:nvPr/>
            </p:nvSpPr>
            <p:spPr bwMode="auto">
              <a:xfrm>
                <a:off x="2764634" y="5266251"/>
                <a:ext cx="180178" cy="212212"/>
              </a:xfrm>
              <a:custGeom>
                <a:avLst/>
                <a:gdLst>
                  <a:gd name="T0" fmla="*/ 42 w 249"/>
                  <a:gd name="T1" fmla="*/ 0 h 294"/>
                  <a:gd name="T2" fmla="*/ 0 w 249"/>
                  <a:gd name="T3" fmla="*/ 112 h 294"/>
                  <a:gd name="T4" fmla="*/ 30 w 249"/>
                  <a:gd name="T5" fmla="*/ 167 h 294"/>
                  <a:gd name="T6" fmla="*/ 30 w 249"/>
                  <a:gd name="T7" fmla="*/ 267 h 294"/>
                  <a:gd name="T8" fmla="*/ 90 w 249"/>
                  <a:gd name="T9" fmla="*/ 294 h 294"/>
                  <a:gd name="T10" fmla="*/ 117 w 249"/>
                  <a:gd name="T11" fmla="*/ 235 h 294"/>
                  <a:gd name="T12" fmla="*/ 193 w 249"/>
                  <a:gd name="T13" fmla="*/ 222 h 294"/>
                  <a:gd name="T14" fmla="*/ 249 w 249"/>
                  <a:gd name="T15" fmla="*/ 158 h 294"/>
                  <a:gd name="T16" fmla="*/ 190 w 249"/>
                  <a:gd name="T17" fmla="*/ 58 h 294"/>
                  <a:gd name="T18" fmla="*/ 42 w 249"/>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
                  <a:gd name="T31" fmla="*/ 0 h 294"/>
                  <a:gd name="T32" fmla="*/ 249 w 249"/>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 h="294">
                    <a:moveTo>
                      <a:pt x="42" y="0"/>
                    </a:moveTo>
                    <a:lnTo>
                      <a:pt x="0" y="112"/>
                    </a:lnTo>
                    <a:lnTo>
                      <a:pt x="30" y="167"/>
                    </a:lnTo>
                    <a:lnTo>
                      <a:pt x="30" y="267"/>
                    </a:lnTo>
                    <a:lnTo>
                      <a:pt x="90" y="294"/>
                    </a:lnTo>
                    <a:lnTo>
                      <a:pt x="117" y="235"/>
                    </a:lnTo>
                    <a:lnTo>
                      <a:pt x="193" y="222"/>
                    </a:lnTo>
                    <a:lnTo>
                      <a:pt x="249" y="158"/>
                    </a:lnTo>
                    <a:lnTo>
                      <a:pt x="190" y="58"/>
                    </a:lnTo>
                    <a:lnTo>
                      <a:pt x="42" y="0"/>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264" name="Freeform"/>
              <p:cNvSpPr>
                <a:spLocks noChangeAspect="1"/>
              </p:cNvSpPr>
              <p:nvPr/>
            </p:nvSpPr>
            <p:spPr bwMode="auto">
              <a:xfrm>
                <a:off x="2700957" y="5167363"/>
                <a:ext cx="99857" cy="83008"/>
              </a:xfrm>
              <a:custGeom>
                <a:avLst/>
                <a:gdLst>
                  <a:gd name="T0" fmla="*/ 29 w 138"/>
                  <a:gd name="T1" fmla="*/ 0 h 115"/>
                  <a:gd name="T2" fmla="*/ 0 w 138"/>
                  <a:gd name="T3" fmla="*/ 34 h 115"/>
                  <a:gd name="T4" fmla="*/ 12 w 138"/>
                  <a:gd name="T5" fmla="*/ 61 h 115"/>
                  <a:gd name="T6" fmla="*/ 38 w 138"/>
                  <a:gd name="T7" fmla="*/ 70 h 115"/>
                  <a:gd name="T8" fmla="*/ 64 w 138"/>
                  <a:gd name="T9" fmla="*/ 115 h 115"/>
                  <a:gd name="T10" fmla="*/ 136 w 138"/>
                  <a:gd name="T11" fmla="*/ 97 h 115"/>
                  <a:gd name="T12" fmla="*/ 138 w 138"/>
                  <a:gd name="T13" fmla="*/ 49 h 115"/>
                  <a:gd name="T14" fmla="*/ 85 w 138"/>
                  <a:gd name="T15" fmla="*/ 9 h 115"/>
                  <a:gd name="T16" fmla="*/ 29 w 138"/>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
                  <a:gd name="T28" fmla="*/ 0 h 115"/>
                  <a:gd name="T29" fmla="*/ 138 w 13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 h="115">
                    <a:moveTo>
                      <a:pt x="29" y="0"/>
                    </a:moveTo>
                    <a:lnTo>
                      <a:pt x="0" y="34"/>
                    </a:lnTo>
                    <a:lnTo>
                      <a:pt x="12" y="61"/>
                    </a:lnTo>
                    <a:lnTo>
                      <a:pt x="38" y="70"/>
                    </a:lnTo>
                    <a:lnTo>
                      <a:pt x="64" y="115"/>
                    </a:lnTo>
                    <a:lnTo>
                      <a:pt x="136" y="97"/>
                    </a:lnTo>
                    <a:lnTo>
                      <a:pt x="138" y="49"/>
                    </a:lnTo>
                    <a:lnTo>
                      <a:pt x="85" y="9"/>
                    </a:lnTo>
                    <a:lnTo>
                      <a:pt x="29" y="0"/>
                    </a:lnTo>
                    <a:close/>
                  </a:path>
                </a:pathLst>
              </a:custGeom>
              <a:grp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grpSp>
        <p:sp>
          <p:nvSpPr>
            <p:cNvPr id="188" name="Shape - Georgia"/>
            <p:cNvSpPr>
              <a:spLocks noChangeAspect="1"/>
            </p:cNvSpPr>
            <p:nvPr/>
          </p:nvSpPr>
          <p:spPr bwMode="auto">
            <a:xfrm>
              <a:off x="6348409" y="3517873"/>
              <a:ext cx="708025" cy="722313"/>
            </a:xfrm>
            <a:custGeom>
              <a:avLst/>
              <a:gdLst>
                <a:gd name="T0" fmla="*/ 0 w 447"/>
                <a:gd name="T1" fmla="*/ 2147483647 h 463"/>
                <a:gd name="T2" fmla="*/ 2147483647 w 447"/>
                <a:gd name="T3" fmla="*/ 2147483647 h 463"/>
                <a:gd name="T4" fmla="*/ 2147483647 w 447"/>
                <a:gd name="T5" fmla="*/ 2147483647 h 463"/>
                <a:gd name="T6" fmla="*/ 2147483647 w 447"/>
                <a:gd name="T7" fmla="*/ 0 h 463"/>
                <a:gd name="T8" fmla="*/ 2147483647 w 447"/>
                <a:gd name="T9" fmla="*/ 2147483647 h 463"/>
                <a:gd name="T10" fmla="*/ 2147483647 w 447"/>
                <a:gd name="T11" fmla="*/ 2147483647 h 463"/>
                <a:gd name="T12" fmla="*/ 2147483647 w 447"/>
                <a:gd name="T13" fmla="*/ 2147483647 h 463"/>
                <a:gd name="T14" fmla="*/ 2147483647 w 447"/>
                <a:gd name="T15" fmla="*/ 2147483647 h 463"/>
                <a:gd name="T16" fmla="*/ 2147483647 w 447"/>
                <a:gd name="T17" fmla="*/ 2147483647 h 463"/>
                <a:gd name="T18" fmla="*/ 2147483647 w 447"/>
                <a:gd name="T19" fmla="*/ 2147483647 h 463"/>
                <a:gd name="T20" fmla="*/ 2147483647 w 447"/>
                <a:gd name="T21" fmla="*/ 2147483647 h 463"/>
                <a:gd name="T22" fmla="*/ 2147483647 w 447"/>
                <a:gd name="T23" fmla="*/ 2147483647 h 463"/>
                <a:gd name="T24" fmla="*/ 2147483647 w 447"/>
                <a:gd name="T25" fmla="*/ 2147483647 h 463"/>
                <a:gd name="T26" fmla="*/ 2147483647 w 447"/>
                <a:gd name="T27" fmla="*/ 2147483647 h 463"/>
                <a:gd name="T28" fmla="*/ 2147483647 w 447"/>
                <a:gd name="T29" fmla="*/ 2147483647 h 463"/>
                <a:gd name="T30" fmla="*/ 2147483647 w 447"/>
                <a:gd name="T31" fmla="*/ 2147483647 h 463"/>
                <a:gd name="T32" fmla="*/ 2147483647 w 447"/>
                <a:gd name="T33" fmla="*/ 2147483647 h 463"/>
                <a:gd name="T34" fmla="*/ 2147483647 w 447"/>
                <a:gd name="T35" fmla="*/ 2147483647 h 463"/>
                <a:gd name="T36" fmla="*/ 0 w 447"/>
                <a:gd name="T37" fmla="*/ 2147483647 h 4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7"/>
                <a:gd name="T58" fmla="*/ 0 h 463"/>
                <a:gd name="T59" fmla="*/ 447 w 447"/>
                <a:gd name="T60" fmla="*/ 463 h 4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7" h="463">
                  <a:moveTo>
                    <a:pt x="0" y="28"/>
                  </a:moveTo>
                  <a:lnTo>
                    <a:pt x="4" y="28"/>
                  </a:lnTo>
                  <a:lnTo>
                    <a:pt x="109" y="9"/>
                  </a:lnTo>
                  <a:lnTo>
                    <a:pt x="201" y="0"/>
                  </a:lnTo>
                  <a:lnTo>
                    <a:pt x="188" y="23"/>
                  </a:lnTo>
                  <a:lnTo>
                    <a:pt x="216" y="23"/>
                  </a:lnTo>
                  <a:lnTo>
                    <a:pt x="375" y="167"/>
                  </a:lnTo>
                  <a:lnTo>
                    <a:pt x="438" y="259"/>
                  </a:lnTo>
                  <a:lnTo>
                    <a:pt x="447" y="322"/>
                  </a:lnTo>
                  <a:lnTo>
                    <a:pt x="426" y="336"/>
                  </a:lnTo>
                  <a:lnTo>
                    <a:pt x="438" y="399"/>
                  </a:lnTo>
                  <a:lnTo>
                    <a:pt x="393" y="402"/>
                  </a:lnTo>
                  <a:lnTo>
                    <a:pt x="393" y="456"/>
                  </a:lnTo>
                  <a:lnTo>
                    <a:pt x="358" y="429"/>
                  </a:lnTo>
                  <a:lnTo>
                    <a:pt x="128" y="463"/>
                  </a:lnTo>
                  <a:lnTo>
                    <a:pt x="76" y="363"/>
                  </a:lnTo>
                  <a:lnTo>
                    <a:pt x="113" y="295"/>
                  </a:lnTo>
                  <a:lnTo>
                    <a:pt x="64" y="260"/>
                  </a:lnTo>
                  <a:lnTo>
                    <a:pt x="0" y="28"/>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89" name="Shape - Florida"/>
            <p:cNvSpPr>
              <a:spLocks noChangeAspect="1"/>
            </p:cNvSpPr>
            <p:nvPr/>
          </p:nvSpPr>
          <p:spPr bwMode="auto">
            <a:xfrm>
              <a:off x="6188072" y="4136998"/>
              <a:ext cx="1206500" cy="809625"/>
            </a:xfrm>
            <a:custGeom>
              <a:avLst/>
              <a:gdLst>
                <a:gd name="T0" fmla="*/ 0 w 765"/>
                <a:gd name="T1" fmla="*/ 2147483647 h 519"/>
                <a:gd name="T2" fmla="*/ 2147483647 w 765"/>
                <a:gd name="T3" fmla="*/ 2147483647 h 519"/>
                <a:gd name="T4" fmla="*/ 2147483647 w 765"/>
                <a:gd name="T5" fmla="*/ 2147483647 h 519"/>
                <a:gd name="T6" fmla="*/ 2147483647 w 765"/>
                <a:gd name="T7" fmla="*/ 2147483647 h 519"/>
                <a:gd name="T8" fmla="*/ 2147483647 w 765"/>
                <a:gd name="T9" fmla="*/ 2147483647 h 519"/>
                <a:gd name="T10" fmla="*/ 2147483647 w 765"/>
                <a:gd name="T11" fmla="*/ 2147483647 h 519"/>
                <a:gd name="T12" fmla="*/ 2147483647 w 765"/>
                <a:gd name="T13" fmla="*/ 0 h 519"/>
                <a:gd name="T14" fmla="*/ 2147483647 w 765"/>
                <a:gd name="T15" fmla="*/ 2147483647 h 519"/>
                <a:gd name="T16" fmla="*/ 2147483647 w 765"/>
                <a:gd name="T17" fmla="*/ 2147483647 h 519"/>
                <a:gd name="T18" fmla="*/ 2147483647 w 765"/>
                <a:gd name="T19" fmla="*/ 2147483647 h 519"/>
                <a:gd name="T20" fmla="*/ 2147483647 w 765"/>
                <a:gd name="T21" fmla="*/ 2147483647 h 519"/>
                <a:gd name="T22" fmla="*/ 2147483647 w 765"/>
                <a:gd name="T23" fmla="*/ 2147483647 h 519"/>
                <a:gd name="T24" fmla="*/ 2147483647 w 765"/>
                <a:gd name="T25" fmla="*/ 2147483647 h 519"/>
                <a:gd name="T26" fmla="*/ 2147483647 w 765"/>
                <a:gd name="T27" fmla="*/ 2147483647 h 519"/>
                <a:gd name="T28" fmla="*/ 2147483647 w 765"/>
                <a:gd name="T29" fmla="*/ 2147483647 h 519"/>
                <a:gd name="T30" fmla="*/ 2147483647 w 765"/>
                <a:gd name="T31" fmla="*/ 2147483647 h 519"/>
                <a:gd name="T32" fmla="*/ 2147483647 w 765"/>
                <a:gd name="T33" fmla="*/ 2147483647 h 519"/>
                <a:gd name="T34" fmla="*/ 2147483647 w 765"/>
                <a:gd name="T35" fmla="*/ 2147483647 h 519"/>
                <a:gd name="T36" fmla="*/ 2147483647 w 765"/>
                <a:gd name="T37" fmla="*/ 2147483647 h 519"/>
                <a:gd name="T38" fmla="*/ 2147483647 w 765"/>
                <a:gd name="T39" fmla="*/ 2147483647 h 519"/>
                <a:gd name="T40" fmla="*/ 2147483647 w 765"/>
                <a:gd name="T41" fmla="*/ 2147483647 h 519"/>
                <a:gd name="T42" fmla="*/ 2147483647 w 765"/>
                <a:gd name="T43" fmla="*/ 2147483647 h 519"/>
                <a:gd name="T44" fmla="*/ 2147483647 w 765"/>
                <a:gd name="T45" fmla="*/ 2147483647 h 519"/>
                <a:gd name="T46" fmla="*/ 2147483647 w 765"/>
                <a:gd name="T47" fmla="*/ 2147483647 h 519"/>
                <a:gd name="T48" fmla="*/ 2147483647 w 765"/>
                <a:gd name="T49" fmla="*/ 2147483647 h 519"/>
                <a:gd name="T50" fmla="*/ 2147483647 w 765"/>
                <a:gd name="T51" fmla="*/ 2147483647 h 519"/>
                <a:gd name="T52" fmla="*/ 2147483647 w 765"/>
                <a:gd name="T53" fmla="*/ 2147483647 h 519"/>
                <a:gd name="T54" fmla="*/ 2147483647 w 765"/>
                <a:gd name="T55" fmla="*/ 2147483647 h 519"/>
                <a:gd name="T56" fmla="*/ 2147483647 w 765"/>
                <a:gd name="T57" fmla="*/ 2147483647 h 519"/>
                <a:gd name="T58" fmla="*/ 2147483647 w 765"/>
                <a:gd name="T59" fmla="*/ 2147483647 h 519"/>
                <a:gd name="T60" fmla="*/ 2147483647 w 765"/>
                <a:gd name="T61" fmla="*/ 2147483647 h 519"/>
                <a:gd name="T62" fmla="*/ 2147483647 w 765"/>
                <a:gd name="T63" fmla="*/ 2147483647 h 519"/>
                <a:gd name="T64" fmla="*/ 2147483647 w 765"/>
                <a:gd name="T65" fmla="*/ 2147483647 h 519"/>
                <a:gd name="T66" fmla="*/ 2147483647 w 765"/>
                <a:gd name="T67" fmla="*/ 2147483647 h 519"/>
                <a:gd name="T68" fmla="*/ 2147483647 w 765"/>
                <a:gd name="T69" fmla="*/ 2147483647 h 519"/>
                <a:gd name="T70" fmla="*/ 2147483647 w 765"/>
                <a:gd name="T71" fmla="*/ 2147483647 h 519"/>
                <a:gd name="T72" fmla="*/ 2147483647 w 765"/>
                <a:gd name="T73" fmla="*/ 2147483647 h 519"/>
                <a:gd name="T74" fmla="*/ 2147483647 w 765"/>
                <a:gd name="T75" fmla="*/ 2147483647 h 519"/>
                <a:gd name="T76" fmla="*/ 2147483647 w 765"/>
                <a:gd name="T77" fmla="*/ 2147483647 h 519"/>
                <a:gd name="T78" fmla="*/ 0 w 765"/>
                <a:gd name="T79" fmla="*/ 2147483647 h 51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5"/>
                <a:gd name="T121" fmla="*/ 0 h 519"/>
                <a:gd name="T122" fmla="*/ 765 w 765"/>
                <a:gd name="T123" fmla="*/ 519 h 51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5" h="519">
                  <a:moveTo>
                    <a:pt x="0" y="51"/>
                  </a:moveTo>
                  <a:lnTo>
                    <a:pt x="210" y="30"/>
                  </a:lnTo>
                  <a:lnTo>
                    <a:pt x="233" y="64"/>
                  </a:lnTo>
                  <a:lnTo>
                    <a:pt x="458" y="30"/>
                  </a:lnTo>
                  <a:lnTo>
                    <a:pt x="496" y="58"/>
                  </a:lnTo>
                  <a:lnTo>
                    <a:pt x="496" y="4"/>
                  </a:lnTo>
                  <a:lnTo>
                    <a:pt x="493" y="0"/>
                  </a:lnTo>
                  <a:lnTo>
                    <a:pt x="538" y="3"/>
                  </a:lnTo>
                  <a:lnTo>
                    <a:pt x="586" y="83"/>
                  </a:lnTo>
                  <a:lnTo>
                    <a:pt x="662" y="192"/>
                  </a:lnTo>
                  <a:lnTo>
                    <a:pt x="699" y="286"/>
                  </a:lnTo>
                  <a:lnTo>
                    <a:pt x="756" y="352"/>
                  </a:lnTo>
                  <a:lnTo>
                    <a:pt x="765" y="447"/>
                  </a:lnTo>
                  <a:lnTo>
                    <a:pt x="747" y="504"/>
                  </a:lnTo>
                  <a:lnTo>
                    <a:pt x="666" y="519"/>
                  </a:lnTo>
                  <a:lnTo>
                    <a:pt x="653" y="495"/>
                  </a:lnTo>
                  <a:lnTo>
                    <a:pt x="596" y="460"/>
                  </a:lnTo>
                  <a:lnTo>
                    <a:pt x="578" y="425"/>
                  </a:lnTo>
                  <a:lnTo>
                    <a:pt x="563" y="411"/>
                  </a:lnTo>
                  <a:lnTo>
                    <a:pt x="554" y="378"/>
                  </a:lnTo>
                  <a:lnTo>
                    <a:pt x="541" y="387"/>
                  </a:lnTo>
                  <a:lnTo>
                    <a:pt x="496" y="344"/>
                  </a:lnTo>
                  <a:lnTo>
                    <a:pt x="507" y="304"/>
                  </a:lnTo>
                  <a:lnTo>
                    <a:pt x="496" y="282"/>
                  </a:lnTo>
                  <a:lnTo>
                    <a:pt x="483" y="289"/>
                  </a:lnTo>
                  <a:lnTo>
                    <a:pt x="484" y="313"/>
                  </a:lnTo>
                  <a:lnTo>
                    <a:pt x="470" y="282"/>
                  </a:lnTo>
                  <a:lnTo>
                    <a:pt x="471" y="209"/>
                  </a:lnTo>
                  <a:lnTo>
                    <a:pt x="443" y="165"/>
                  </a:lnTo>
                  <a:lnTo>
                    <a:pt x="371" y="130"/>
                  </a:lnTo>
                  <a:lnTo>
                    <a:pt x="335" y="89"/>
                  </a:lnTo>
                  <a:lnTo>
                    <a:pt x="295" y="85"/>
                  </a:lnTo>
                  <a:lnTo>
                    <a:pt x="279" y="110"/>
                  </a:lnTo>
                  <a:lnTo>
                    <a:pt x="219" y="128"/>
                  </a:lnTo>
                  <a:lnTo>
                    <a:pt x="185" y="110"/>
                  </a:lnTo>
                  <a:lnTo>
                    <a:pt x="167" y="83"/>
                  </a:lnTo>
                  <a:lnTo>
                    <a:pt x="55" y="107"/>
                  </a:lnTo>
                  <a:lnTo>
                    <a:pt x="31" y="88"/>
                  </a:lnTo>
                  <a:lnTo>
                    <a:pt x="6" y="109"/>
                  </a:lnTo>
                  <a:lnTo>
                    <a:pt x="0" y="51"/>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90" name="Shape - Delaware"/>
            <p:cNvSpPr>
              <a:spLocks noChangeAspect="1"/>
            </p:cNvSpPr>
            <p:nvPr/>
          </p:nvSpPr>
          <p:spPr bwMode="auto">
            <a:xfrm>
              <a:off x="7416797" y="2566961"/>
              <a:ext cx="153987" cy="190500"/>
            </a:xfrm>
            <a:custGeom>
              <a:avLst/>
              <a:gdLst>
                <a:gd name="T0" fmla="*/ 0 w 98"/>
                <a:gd name="T1" fmla="*/ 2147483647 h 122"/>
                <a:gd name="T2" fmla="*/ 2147483647 w 98"/>
                <a:gd name="T3" fmla="*/ 0 h 122"/>
                <a:gd name="T4" fmla="*/ 2147483647 w 98"/>
                <a:gd name="T5" fmla="*/ 2147483647 h 122"/>
                <a:gd name="T6" fmla="*/ 2147483647 w 98"/>
                <a:gd name="T7" fmla="*/ 2147483647 h 122"/>
                <a:gd name="T8" fmla="*/ 2147483647 w 98"/>
                <a:gd name="T9" fmla="*/ 2147483647 h 122"/>
                <a:gd name="T10" fmla="*/ 2147483647 w 98"/>
                <a:gd name="T11" fmla="*/ 2147483647 h 122"/>
                <a:gd name="T12" fmla="*/ 2147483647 w 98"/>
                <a:gd name="T13" fmla="*/ 2147483647 h 122"/>
                <a:gd name="T14" fmla="*/ 0 w 98"/>
                <a:gd name="T15" fmla="*/ 2147483647 h 122"/>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122"/>
                <a:gd name="T26" fmla="*/ 98 w 98"/>
                <a:gd name="T27" fmla="*/ 122 h 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122">
                  <a:moveTo>
                    <a:pt x="0" y="8"/>
                  </a:moveTo>
                  <a:lnTo>
                    <a:pt x="21" y="0"/>
                  </a:lnTo>
                  <a:lnTo>
                    <a:pt x="66" y="27"/>
                  </a:lnTo>
                  <a:lnTo>
                    <a:pt x="66" y="54"/>
                  </a:lnTo>
                  <a:lnTo>
                    <a:pt x="97" y="73"/>
                  </a:lnTo>
                  <a:lnTo>
                    <a:pt x="98" y="109"/>
                  </a:lnTo>
                  <a:lnTo>
                    <a:pt x="48" y="122"/>
                  </a:lnTo>
                  <a:lnTo>
                    <a:pt x="0" y="8"/>
                  </a:lnTo>
                  <a:close/>
                </a:path>
              </a:pathLst>
            </a:custGeom>
            <a:solidFill>
              <a:schemeClr val="accent3"/>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91" name="Shape - Connecticut"/>
            <p:cNvSpPr>
              <a:spLocks noChangeAspect="1"/>
            </p:cNvSpPr>
            <p:nvPr/>
          </p:nvSpPr>
          <p:spPr bwMode="auto">
            <a:xfrm>
              <a:off x="7581897" y="2079598"/>
              <a:ext cx="242887" cy="185738"/>
            </a:xfrm>
            <a:custGeom>
              <a:avLst/>
              <a:gdLst>
                <a:gd name="T0" fmla="*/ 0 w 153"/>
                <a:gd name="T1" fmla="*/ 2147483647 h 118"/>
                <a:gd name="T2" fmla="*/ 2147483647 w 153"/>
                <a:gd name="T3" fmla="*/ 0 h 118"/>
                <a:gd name="T4" fmla="*/ 2147483647 w 153"/>
                <a:gd name="T5" fmla="*/ 2147483647 h 118"/>
                <a:gd name="T6" fmla="*/ 2147483647 w 153"/>
                <a:gd name="T7" fmla="*/ 2147483647 h 118"/>
                <a:gd name="T8" fmla="*/ 2147483647 w 153"/>
                <a:gd name="T9" fmla="*/ 2147483647 h 118"/>
                <a:gd name="T10" fmla="*/ 2147483647 w 153"/>
                <a:gd name="T11" fmla="*/ 2147483647 h 118"/>
                <a:gd name="T12" fmla="*/ 2147483647 w 153"/>
                <a:gd name="T13" fmla="*/ 2147483647 h 118"/>
                <a:gd name="T14" fmla="*/ 0 w 153"/>
                <a:gd name="T15" fmla="*/ 2147483647 h 118"/>
                <a:gd name="T16" fmla="*/ 0 60000 65536"/>
                <a:gd name="T17" fmla="*/ 0 60000 65536"/>
                <a:gd name="T18" fmla="*/ 0 60000 65536"/>
                <a:gd name="T19" fmla="*/ 0 60000 65536"/>
                <a:gd name="T20" fmla="*/ 0 60000 65536"/>
                <a:gd name="T21" fmla="*/ 0 60000 65536"/>
                <a:gd name="T22" fmla="*/ 0 60000 65536"/>
                <a:gd name="T23" fmla="*/ 0 60000 65536"/>
                <a:gd name="T24" fmla="*/ 0 w 153"/>
                <a:gd name="T25" fmla="*/ 0 h 118"/>
                <a:gd name="T26" fmla="*/ 153 w 153"/>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3" h="118">
                  <a:moveTo>
                    <a:pt x="0" y="30"/>
                  </a:moveTo>
                  <a:lnTo>
                    <a:pt x="118" y="0"/>
                  </a:lnTo>
                  <a:lnTo>
                    <a:pt x="153" y="54"/>
                  </a:lnTo>
                  <a:lnTo>
                    <a:pt x="133" y="78"/>
                  </a:lnTo>
                  <a:lnTo>
                    <a:pt x="95" y="69"/>
                  </a:lnTo>
                  <a:lnTo>
                    <a:pt x="37" y="118"/>
                  </a:lnTo>
                  <a:lnTo>
                    <a:pt x="6" y="93"/>
                  </a:lnTo>
                  <a:lnTo>
                    <a:pt x="0" y="30"/>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92" name="Shape - Colorado"/>
            <p:cNvSpPr>
              <a:spLocks noChangeAspect="1"/>
            </p:cNvSpPr>
            <p:nvPr/>
          </p:nvSpPr>
          <p:spPr bwMode="auto">
            <a:xfrm>
              <a:off x="3259134" y="2690786"/>
              <a:ext cx="928688" cy="682625"/>
            </a:xfrm>
            <a:custGeom>
              <a:avLst/>
              <a:gdLst>
                <a:gd name="T0" fmla="*/ 2147483647 w 590"/>
                <a:gd name="T1" fmla="*/ 0 h 439"/>
                <a:gd name="T2" fmla="*/ 2147483647 w 590"/>
                <a:gd name="T3" fmla="*/ 2147483647 h 439"/>
                <a:gd name="T4" fmla="*/ 0 w 590"/>
                <a:gd name="T5" fmla="*/ 2147483647 h 439"/>
                <a:gd name="T6" fmla="*/ 2147483647 w 590"/>
                <a:gd name="T7" fmla="*/ 2147483647 h 439"/>
                <a:gd name="T8" fmla="*/ 2147483647 w 590"/>
                <a:gd name="T9" fmla="*/ 2147483647 h 439"/>
                <a:gd name="T10" fmla="*/ 2147483647 w 590"/>
                <a:gd name="T11" fmla="*/ 2147483647 h 439"/>
                <a:gd name="T12" fmla="*/ 2147483647 w 590"/>
                <a:gd name="T13" fmla="*/ 2147483647 h 439"/>
                <a:gd name="T14" fmla="*/ 2147483647 w 590"/>
                <a:gd name="T15" fmla="*/ 2147483647 h 439"/>
                <a:gd name="T16" fmla="*/ 2147483647 w 590"/>
                <a:gd name="T17" fmla="*/ 0 h 4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0"/>
                <a:gd name="T28" fmla="*/ 0 h 439"/>
                <a:gd name="T29" fmla="*/ 590 w 590"/>
                <a:gd name="T30" fmla="*/ 439 h 4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0" h="439">
                  <a:moveTo>
                    <a:pt x="49" y="0"/>
                  </a:moveTo>
                  <a:lnTo>
                    <a:pt x="19" y="263"/>
                  </a:lnTo>
                  <a:lnTo>
                    <a:pt x="0" y="415"/>
                  </a:lnTo>
                  <a:lnTo>
                    <a:pt x="295" y="430"/>
                  </a:lnTo>
                  <a:lnTo>
                    <a:pt x="577" y="439"/>
                  </a:lnTo>
                  <a:lnTo>
                    <a:pt x="586" y="234"/>
                  </a:lnTo>
                  <a:lnTo>
                    <a:pt x="590" y="32"/>
                  </a:lnTo>
                  <a:lnTo>
                    <a:pt x="429" y="29"/>
                  </a:lnTo>
                  <a:lnTo>
                    <a:pt x="49" y="0"/>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93" name="Shape - California"/>
            <p:cNvSpPr>
              <a:spLocks noChangeAspect="1"/>
            </p:cNvSpPr>
            <p:nvPr/>
          </p:nvSpPr>
          <p:spPr bwMode="auto">
            <a:xfrm>
              <a:off x="1468434" y="2212948"/>
              <a:ext cx="1098550" cy="1673225"/>
            </a:xfrm>
            <a:custGeom>
              <a:avLst/>
              <a:gdLst>
                <a:gd name="T0" fmla="*/ 2147483647 w 697"/>
                <a:gd name="T1" fmla="*/ 0 h 1077"/>
                <a:gd name="T2" fmla="*/ 2147483647 w 697"/>
                <a:gd name="T3" fmla="*/ 2147483647 h 1077"/>
                <a:gd name="T4" fmla="*/ 2147483647 w 697"/>
                <a:gd name="T5" fmla="*/ 2147483647 h 1077"/>
                <a:gd name="T6" fmla="*/ 2147483647 w 697"/>
                <a:gd name="T7" fmla="*/ 2147483647 h 1077"/>
                <a:gd name="T8" fmla="*/ 2147483647 w 697"/>
                <a:gd name="T9" fmla="*/ 2147483647 h 1077"/>
                <a:gd name="T10" fmla="*/ 2147483647 w 697"/>
                <a:gd name="T11" fmla="*/ 2147483647 h 1077"/>
                <a:gd name="T12" fmla="*/ 2147483647 w 697"/>
                <a:gd name="T13" fmla="*/ 2147483647 h 1077"/>
                <a:gd name="T14" fmla="*/ 2147483647 w 697"/>
                <a:gd name="T15" fmla="*/ 2147483647 h 1077"/>
                <a:gd name="T16" fmla="*/ 2147483647 w 697"/>
                <a:gd name="T17" fmla="*/ 2147483647 h 1077"/>
                <a:gd name="T18" fmla="*/ 2147483647 w 697"/>
                <a:gd name="T19" fmla="*/ 2147483647 h 1077"/>
                <a:gd name="T20" fmla="*/ 2147483647 w 697"/>
                <a:gd name="T21" fmla="*/ 2147483647 h 1077"/>
                <a:gd name="T22" fmla="*/ 2147483647 w 697"/>
                <a:gd name="T23" fmla="*/ 2147483647 h 1077"/>
                <a:gd name="T24" fmla="*/ 2147483647 w 697"/>
                <a:gd name="T25" fmla="*/ 2147483647 h 1077"/>
                <a:gd name="T26" fmla="*/ 2147483647 w 697"/>
                <a:gd name="T27" fmla="*/ 2147483647 h 1077"/>
                <a:gd name="T28" fmla="*/ 2147483647 w 697"/>
                <a:gd name="T29" fmla="*/ 2147483647 h 1077"/>
                <a:gd name="T30" fmla="*/ 2147483647 w 697"/>
                <a:gd name="T31" fmla="*/ 2147483647 h 1077"/>
                <a:gd name="T32" fmla="*/ 2147483647 w 697"/>
                <a:gd name="T33" fmla="*/ 2147483647 h 1077"/>
                <a:gd name="T34" fmla="*/ 2147483647 w 697"/>
                <a:gd name="T35" fmla="*/ 2147483647 h 1077"/>
                <a:gd name="T36" fmla="*/ 2147483647 w 697"/>
                <a:gd name="T37" fmla="*/ 2147483647 h 1077"/>
                <a:gd name="T38" fmla="*/ 2147483647 w 697"/>
                <a:gd name="T39" fmla="*/ 2147483647 h 1077"/>
                <a:gd name="T40" fmla="*/ 2147483647 w 697"/>
                <a:gd name="T41" fmla="*/ 2147483647 h 1077"/>
                <a:gd name="T42" fmla="*/ 2147483647 w 697"/>
                <a:gd name="T43" fmla="*/ 2147483647 h 1077"/>
                <a:gd name="T44" fmla="*/ 2147483647 w 697"/>
                <a:gd name="T45" fmla="*/ 2147483647 h 1077"/>
                <a:gd name="T46" fmla="*/ 2147483647 w 697"/>
                <a:gd name="T47" fmla="*/ 2147483647 h 1077"/>
                <a:gd name="T48" fmla="*/ 2147483647 w 697"/>
                <a:gd name="T49" fmla="*/ 2147483647 h 1077"/>
                <a:gd name="T50" fmla="*/ 2147483647 w 697"/>
                <a:gd name="T51" fmla="*/ 2147483647 h 1077"/>
                <a:gd name="T52" fmla="*/ 2147483647 w 697"/>
                <a:gd name="T53" fmla="*/ 2147483647 h 1077"/>
                <a:gd name="T54" fmla="*/ 2147483647 w 697"/>
                <a:gd name="T55" fmla="*/ 2147483647 h 1077"/>
                <a:gd name="T56" fmla="*/ 2147483647 w 697"/>
                <a:gd name="T57" fmla="*/ 2147483647 h 1077"/>
                <a:gd name="T58" fmla="*/ 2147483647 w 697"/>
                <a:gd name="T59" fmla="*/ 2147483647 h 1077"/>
                <a:gd name="T60" fmla="*/ 2147483647 w 697"/>
                <a:gd name="T61" fmla="*/ 2147483647 h 1077"/>
                <a:gd name="T62" fmla="*/ 2147483647 w 697"/>
                <a:gd name="T63" fmla="*/ 2147483647 h 1077"/>
                <a:gd name="T64" fmla="*/ 2147483647 w 697"/>
                <a:gd name="T65" fmla="*/ 2147483647 h 1077"/>
                <a:gd name="T66" fmla="*/ 2147483647 w 697"/>
                <a:gd name="T67" fmla="*/ 2147483647 h 1077"/>
                <a:gd name="T68" fmla="*/ 2147483647 w 697"/>
                <a:gd name="T69" fmla="*/ 2147483647 h 1077"/>
                <a:gd name="T70" fmla="*/ 2147483647 w 697"/>
                <a:gd name="T71" fmla="*/ 2147483647 h 1077"/>
                <a:gd name="T72" fmla="*/ 2147483647 w 697"/>
                <a:gd name="T73" fmla="*/ 2147483647 h 1077"/>
                <a:gd name="T74" fmla="*/ 2147483647 w 697"/>
                <a:gd name="T75" fmla="*/ 2147483647 h 1077"/>
                <a:gd name="T76" fmla="*/ 2147483647 w 697"/>
                <a:gd name="T77" fmla="*/ 2147483647 h 1077"/>
                <a:gd name="T78" fmla="*/ 2147483647 w 697"/>
                <a:gd name="T79" fmla="*/ 2147483647 h 1077"/>
                <a:gd name="T80" fmla="*/ 2147483647 w 697"/>
                <a:gd name="T81" fmla="*/ 2147483647 h 1077"/>
                <a:gd name="T82" fmla="*/ 2147483647 w 697"/>
                <a:gd name="T83" fmla="*/ 2147483647 h 1077"/>
                <a:gd name="T84" fmla="*/ 2147483647 w 697"/>
                <a:gd name="T85" fmla="*/ 2147483647 h 1077"/>
                <a:gd name="T86" fmla="*/ 0 w 697"/>
                <a:gd name="T87" fmla="*/ 2147483647 h 1077"/>
                <a:gd name="T88" fmla="*/ 2147483647 w 697"/>
                <a:gd name="T89" fmla="*/ 2147483647 h 1077"/>
                <a:gd name="T90" fmla="*/ 2147483647 w 697"/>
                <a:gd name="T91" fmla="*/ 2147483647 h 1077"/>
                <a:gd name="T92" fmla="*/ 2147483647 w 697"/>
                <a:gd name="T93" fmla="*/ 2147483647 h 1077"/>
                <a:gd name="T94" fmla="*/ 2147483647 w 697"/>
                <a:gd name="T95" fmla="*/ 0 h 10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7"/>
                <a:gd name="T145" fmla="*/ 0 h 1077"/>
                <a:gd name="T146" fmla="*/ 697 w 697"/>
                <a:gd name="T147" fmla="*/ 1077 h 10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7" h="1077">
                  <a:moveTo>
                    <a:pt x="53" y="0"/>
                  </a:moveTo>
                  <a:lnTo>
                    <a:pt x="374" y="64"/>
                  </a:lnTo>
                  <a:lnTo>
                    <a:pt x="304" y="381"/>
                  </a:lnTo>
                  <a:lnTo>
                    <a:pt x="664" y="864"/>
                  </a:lnTo>
                  <a:lnTo>
                    <a:pt x="697" y="925"/>
                  </a:lnTo>
                  <a:lnTo>
                    <a:pt x="663" y="955"/>
                  </a:lnTo>
                  <a:lnTo>
                    <a:pt x="641" y="1009"/>
                  </a:lnTo>
                  <a:lnTo>
                    <a:pt x="620" y="1040"/>
                  </a:lnTo>
                  <a:lnTo>
                    <a:pt x="642" y="1068"/>
                  </a:lnTo>
                  <a:lnTo>
                    <a:pt x="605" y="1077"/>
                  </a:lnTo>
                  <a:lnTo>
                    <a:pt x="393" y="1070"/>
                  </a:lnTo>
                  <a:lnTo>
                    <a:pt x="380" y="1007"/>
                  </a:lnTo>
                  <a:lnTo>
                    <a:pt x="343" y="961"/>
                  </a:lnTo>
                  <a:lnTo>
                    <a:pt x="316" y="944"/>
                  </a:lnTo>
                  <a:lnTo>
                    <a:pt x="308" y="912"/>
                  </a:lnTo>
                  <a:lnTo>
                    <a:pt x="286" y="894"/>
                  </a:lnTo>
                  <a:lnTo>
                    <a:pt x="263" y="871"/>
                  </a:lnTo>
                  <a:lnTo>
                    <a:pt x="256" y="846"/>
                  </a:lnTo>
                  <a:lnTo>
                    <a:pt x="235" y="830"/>
                  </a:lnTo>
                  <a:lnTo>
                    <a:pt x="202" y="839"/>
                  </a:lnTo>
                  <a:lnTo>
                    <a:pt x="165" y="825"/>
                  </a:lnTo>
                  <a:lnTo>
                    <a:pt x="165" y="812"/>
                  </a:lnTo>
                  <a:lnTo>
                    <a:pt x="164" y="782"/>
                  </a:lnTo>
                  <a:lnTo>
                    <a:pt x="149" y="749"/>
                  </a:lnTo>
                  <a:lnTo>
                    <a:pt x="147" y="722"/>
                  </a:lnTo>
                  <a:lnTo>
                    <a:pt x="131" y="699"/>
                  </a:lnTo>
                  <a:lnTo>
                    <a:pt x="135" y="676"/>
                  </a:lnTo>
                  <a:lnTo>
                    <a:pt x="89" y="621"/>
                  </a:lnTo>
                  <a:lnTo>
                    <a:pt x="89" y="590"/>
                  </a:lnTo>
                  <a:lnTo>
                    <a:pt x="113" y="578"/>
                  </a:lnTo>
                  <a:lnTo>
                    <a:pt x="113" y="559"/>
                  </a:lnTo>
                  <a:lnTo>
                    <a:pt x="89" y="553"/>
                  </a:lnTo>
                  <a:lnTo>
                    <a:pt x="79" y="523"/>
                  </a:lnTo>
                  <a:lnTo>
                    <a:pt x="67" y="471"/>
                  </a:lnTo>
                  <a:lnTo>
                    <a:pt x="101" y="499"/>
                  </a:lnTo>
                  <a:lnTo>
                    <a:pt x="88" y="462"/>
                  </a:lnTo>
                  <a:lnTo>
                    <a:pt x="113" y="462"/>
                  </a:lnTo>
                  <a:lnTo>
                    <a:pt x="113" y="435"/>
                  </a:lnTo>
                  <a:lnTo>
                    <a:pt x="88" y="417"/>
                  </a:lnTo>
                  <a:lnTo>
                    <a:pt x="76" y="442"/>
                  </a:lnTo>
                  <a:lnTo>
                    <a:pt x="53" y="433"/>
                  </a:lnTo>
                  <a:lnTo>
                    <a:pt x="9" y="313"/>
                  </a:lnTo>
                  <a:lnTo>
                    <a:pt x="21" y="226"/>
                  </a:lnTo>
                  <a:lnTo>
                    <a:pt x="0" y="177"/>
                  </a:lnTo>
                  <a:lnTo>
                    <a:pt x="10" y="140"/>
                  </a:lnTo>
                  <a:lnTo>
                    <a:pt x="32" y="132"/>
                  </a:lnTo>
                  <a:lnTo>
                    <a:pt x="53" y="73"/>
                  </a:lnTo>
                  <a:lnTo>
                    <a:pt x="53" y="0"/>
                  </a:lnTo>
                  <a:close/>
                </a:path>
              </a:pathLst>
            </a:custGeom>
            <a:solidFill>
              <a:schemeClr val="accent1"/>
            </a:solidFill>
            <a:ln w="19050">
              <a:solidFill>
                <a:schemeClr val="tx1"/>
              </a:solidFill>
              <a:prstDash val="solid"/>
              <a:round/>
              <a:headEnd/>
              <a:tailEnd/>
            </a:ln>
          </p:spPr>
          <p:txBody>
            <a:bodyPr/>
            <a:lstStyle/>
            <a:p>
              <a:pPr>
                <a:defRPr/>
              </a:pPr>
              <a:endParaRPr lang="en-US" sz="1200" kern="0">
                <a:solidFill>
                  <a:sysClr val="windowText" lastClr="000000"/>
                </a:solidFill>
                <a:latin typeface="Calibri"/>
              </a:endParaRPr>
            </a:p>
          </p:txBody>
        </p:sp>
        <p:sp>
          <p:nvSpPr>
            <p:cNvPr id="194" name="Shape - Arkansas"/>
            <p:cNvSpPr>
              <a:spLocks noChangeAspect="1"/>
            </p:cNvSpPr>
            <p:nvPr/>
          </p:nvSpPr>
          <p:spPr bwMode="auto">
            <a:xfrm>
              <a:off x="5141909" y="3389286"/>
              <a:ext cx="633413" cy="582612"/>
            </a:xfrm>
            <a:custGeom>
              <a:avLst/>
              <a:gdLst>
                <a:gd name="T0" fmla="*/ 0 w 401"/>
                <a:gd name="T1" fmla="*/ 34 h 374"/>
                <a:gd name="T2" fmla="*/ 158 w 401"/>
                <a:gd name="T3" fmla="*/ 15 h 374"/>
                <a:gd name="T4" fmla="*/ 353 w 401"/>
                <a:gd name="T5" fmla="*/ 0 h 374"/>
                <a:gd name="T6" fmla="*/ 343 w 401"/>
                <a:gd name="T7" fmla="*/ 49 h 374"/>
                <a:gd name="T8" fmla="*/ 386 w 401"/>
                <a:gd name="T9" fmla="*/ 38 h 374"/>
                <a:gd name="T10" fmla="*/ 401 w 401"/>
                <a:gd name="T11" fmla="*/ 71 h 374"/>
                <a:gd name="T12" fmla="*/ 356 w 401"/>
                <a:gd name="T13" fmla="*/ 101 h 374"/>
                <a:gd name="T14" fmla="*/ 367 w 401"/>
                <a:gd name="T15" fmla="*/ 153 h 374"/>
                <a:gd name="T16" fmla="*/ 321 w 401"/>
                <a:gd name="T17" fmla="*/ 240 h 374"/>
                <a:gd name="T18" fmla="*/ 286 w 401"/>
                <a:gd name="T19" fmla="*/ 293 h 374"/>
                <a:gd name="T20" fmla="*/ 306 w 401"/>
                <a:gd name="T21" fmla="*/ 362 h 374"/>
                <a:gd name="T22" fmla="*/ 58 w 401"/>
                <a:gd name="T23" fmla="*/ 374 h 374"/>
                <a:gd name="T24" fmla="*/ 57 w 401"/>
                <a:gd name="T25" fmla="*/ 332 h 374"/>
                <a:gd name="T26" fmla="*/ 8 w 401"/>
                <a:gd name="T27" fmla="*/ 323 h 374"/>
                <a:gd name="T28" fmla="*/ 8 w 401"/>
                <a:gd name="T29" fmla="*/ 101 h 374"/>
                <a:gd name="T30" fmla="*/ 0 w 401"/>
                <a:gd name="T31" fmla="*/ 34 h 3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374"/>
                <a:gd name="T50" fmla="*/ 401 w 401"/>
                <a:gd name="T51" fmla="*/ 374 h 3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374">
                  <a:moveTo>
                    <a:pt x="0" y="34"/>
                  </a:moveTo>
                  <a:lnTo>
                    <a:pt x="158" y="15"/>
                  </a:lnTo>
                  <a:lnTo>
                    <a:pt x="353" y="0"/>
                  </a:lnTo>
                  <a:lnTo>
                    <a:pt x="343" y="49"/>
                  </a:lnTo>
                  <a:lnTo>
                    <a:pt x="386" y="38"/>
                  </a:lnTo>
                  <a:lnTo>
                    <a:pt x="401" y="71"/>
                  </a:lnTo>
                  <a:lnTo>
                    <a:pt x="356" y="101"/>
                  </a:lnTo>
                  <a:lnTo>
                    <a:pt x="367" y="153"/>
                  </a:lnTo>
                  <a:lnTo>
                    <a:pt x="321" y="240"/>
                  </a:lnTo>
                  <a:lnTo>
                    <a:pt x="286" y="293"/>
                  </a:lnTo>
                  <a:lnTo>
                    <a:pt x="306" y="362"/>
                  </a:lnTo>
                  <a:lnTo>
                    <a:pt x="58" y="374"/>
                  </a:lnTo>
                  <a:lnTo>
                    <a:pt x="57" y="332"/>
                  </a:lnTo>
                  <a:lnTo>
                    <a:pt x="8" y="323"/>
                  </a:lnTo>
                  <a:lnTo>
                    <a:pt x="8" y="101"/>
                  </a:lnTo>
                  <a:lnTo>
                    <a:pt x="0" y="34"/>
                  </a:lnTo>
                  <a:close/>
                </a:path>
              </a:pathLst>
            </a:custGeom>
            <a:solidFill>
              <a:schemeClr val="accent3"/>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95" name="Shape - Arizona"/>
            <p:cNvSpPr>
              <a:spLocks noChangeAspect="1"/>
            </p:cNvSpPr>
            <p:nvPr/>
          </p:nvSpPr>
          <p:spPr bwMode="auto">
            <a:xfrm>
              <a:off x="2420934" y="3263873"/>
              <a:ext cx="844550" cy="927100"/>
            </a:xfrm>
            <a:custGeom>
              <a:avLst/>
              <a:gdLst>
                <a:gd name="T0" fmla="*/ 2147483647 w 536"/>
                <a:gd name="T1" fmla="*/ 0 h 595"/>
                <a:gd name="T2" fmla="*/ 2147483647 w 536"/>
                <a:gd name="T3" fmla="*/ 2147483647 h 595"/>
                <a:gd name="T4" fmla="*/ 2147483647 w 536"/>
                <a:gd name="T5" fmla="*/ 2147483647 h 595"/>
                <a:gd name="T6" fmla="*/ 2147483647 w 536"/>
                <a:gd name="T7" fmla="*/ 2147483647 h 595"/>
                <a:gd name="T8" fmla="*/ 2147483647 w 536"/>
                <a:gd name="T9" fmla="*/ 2147483647 h 595"/>
                <a:gd name="T10" fmla="*/ 2147483647 w 536"/>
                <a:gd name="T11" fmla="*/ 2147483647 h 595"/>
                <a:gd name="T12" fmla="*/ 2147483647 w 536"/>
                <a:gd name="T13" fmla="*/ 2147483647 h 595"/>
                <a:gd name="T14" fmla="*/ 2147483647 w 536"/>
                <a:gd name="T15" fmla="*/ 2147483647 h 595"/>
                <a:gd name="T16" fmla="*/ 2147483647 w 536"/>
                <a:gd name="T17" fmla="*/ 2147483647 h 595"/>
                <a:gd name="T18" fmla="*/ 2147483647 w 536"/>
                <a:gd name="T19" fmla="*/ 2147483647 h 595"/>
                <a:gd name="T20" fmla="*/ 2147483647 w 536"/>
                <a:gd name="T21" fmla="*/ 2147483647 h 595"/>
                <a:gd name="T22" fmla="*/ 0 w 536"/>
                <a:gd name="T23" fmla="*/ 2147483647 h 595"/>
                <a:gd name="T24" fmla="*/ 2147483647 w 536"/>
                <a:gd name="T25" fmla="*/ 2147483647 h 595"/>
                <a:gd name="T26" fmla="*/ 2147483647 w 536"/>
                <a:gd name="T27" fmla="*/ 2147483647 h 595"/>
                <a:gd name="T28" fmla="*/ 2147483647 w 536"/>
                <a:gd name="T29" fmla="*/ 2147483647 h 595"/>
                <a:gd name="T30" fmla="*/ 2147483647 w 536"/>
                <a:gd name="T31" fmla="*/ 0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6"/>
                <a:gd name="T49" fmla="*/ 0 h 595"/>
                <a:gd name="T50" fmla="*/ 536 w 53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6" h="595">
                  <a:moveTo>
                    <a:pt x="136" y="0"/>
                  </a:moveTo>
                  <a:lnTo>
                    <a:pt x="126" y="78"/>
                  </a:lnTo>
                  <a:lnTo>
                    <a:pt x="79" y="69"/>
                  </a:lnTo>
                  <a:lnTo>
                    <a:pt x="82" y="169"/>
                  </a:lnTo>
                  <a:lnTo>
                    <a:pt x="60" y="188"/>
                  </a:lnTo>
                  <a:lnTo>
                    <a:pt x="93" y="249"/>
                  </a:lnTo>
                  <a:lnTo>
                    <a:pt x="60" y="276"/>
                  </a:lnTo>
                  <a:lnTo>
                    <a:pt x="42" y="321"/>
                  </a:lnTo>
                  <a:lnTo>
                    <a:pt x="17" y="364"/>
                  </a:lnTo>
                  <a:lnTo>
                    <a:pt x="35" y="389"/>
                  </a:lnTo>
                  <a:lnTo>
                    <a:pt x="3" y="400"/>
                  </a:lnTo>
                  <a:lnTo>
                    <a:pt x="0" y="440"/>
                  </a:lnTo>
                  <a:lnTo>
                    <a:pt x="301" y="592"/>
                  </a:lnTo>
                  <a:lnTo>
                    <a:pt x="471" y="595"/>
                  </a:lnTo>
                  <a:lnTo>
                    <a:pt x="536" y="46"/>
                  </a:lnTo>
                  <a:lnTo>
                    <a:pt x="136" y="0"/>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96" name="Shape - Alaska"/>
            <p:cNvSpPr>
              <a:spLocks noChangeAspect="1"/>
            </p:cNvSpPr>
            <p:nvPr/>
          </p:nvSpPr>
          <p:spPr bwMode="auto">
            <a:xfrm>
              <a:off x="233360" y="3771873"/>
              <a:ext cx="1617662" cy="1576388"/>
            </a:xfrm>
            <a:custGeom>
              <a:avLst/>
              <a:gdLst>
                <a:gd name="T0" fmla="*/ 2147483647 w 1572"/>
                <a:gd name="T1" fmla="*/ 2147483647 h 1533"/>
                <a:gd name="T2" fmla="*/ 2147483647 w 1572"/>
                <a:gd name="T3" fmla="*/ 0 h 1533"/>
                <a:gd name="T4" fmla="*/ 2147483647 w 1572"/>
                <a:gd name="T5" fmla="*/ 2147483647 h 1533"/>
                <a:gd name="T6" fmla="*/ 2147483647 w 1572"/>
                <a:gd name="T7" fmla="*/ 2147483647 h 1533"/>
                <a:gd name="T8" fmla="*/ 2147483647 w 1572"/>
                <a:gd name="T9" fmla="*/ 2147483647 h 1533"/>
                <a:gd name="T10" fmla="*/ 2147483647 w 1572"/>
                <a:gd name="T11" fmla="*/ 2147483647 h 1533"/>
                <a:gd name="T12" fmla="*/ 2147483647 w 1572"/>
                <a:gd name="T13" fmla="*/ 2147483647 h 1533"/>
                <a:gd name="T14" fmla="*/ 2147483647 w 1572"/>
                <a:gd name="T15" fmla="*/ 2147483647 h 1533"/>
                <a:gd name="T16" fmla="*/ 2147483647 w 1572"/>
                <a:gd name="T17" fmla="*/ 2147483647 h 1533"/>
                <a:gd name="T18" fmla="*/ 2147483647 w 1572"/>
                <a:gd name="T19" fmla="*/ 2147483647 h 1533"/>
                <a:gd name="T20" fmla="*/ 2147483647 w 1572"/>
                <a:gd name="T21" fmla="*/ 2147483647 h 1533"/>
                <a:gd name="T22" fmla="*/ 2147483647 w 1572"/>
                <a:gd name="T23" fmla="*/ 2147483647 h 1533"/>
                <a:gd name="T24" fmla="*/ 2147483647 w 1572"/>
                <a:gd name="T25" fmla="*/ 2147483647 h 1533"/>
                <a:gd name="T26" fmla="*/ 2147483647 w 1572"/>
                <a:gd name="T27" fmla="*/ 2147483647 h 1533"/>
                <a:gd name="T28" fmla="*/ 2147483647 w 1572"/>
                <a:gd name="T29" fmla="*/ 2147483647 h 1533"/>
                <a:gd name="T30" fmla="*/ 2147483647 w 1572"/>
                <a:gd name="T31" fmla="*/ 2147483647 h 1533"/>
                <a:gd name="T32" fmla="*/ 2147483647 w 1572"/>
                <a:gd name="T33" fmla="*/ 2147483647 h 1533"/>
                <a:gd name="T34" fmla="*/ 2147483647 w 1572"/>
                <a:gd name="T35" fmla="*/ 2147483647 h 1533"/>
                <a:gd name="T36" fmla="*/ 2147483647 w 1572"/>
                <a:gd name="T37" fmla="*/ 2147483647 h 1533"/>
                <a:gd name="T38" fmla="*/ 2147483647 w 1572"/>
                <a:gd name="T39" fmla="*/ 2147483647 h 1533"/>
                <a:gd name="T40" fmla="*/ 2147483647 w 1572"/>
                <a:gd name="T41" fmla="*/ 2147483647 h 1533"/>
                <a:gd name="T42" fmla="*/ 2147483647 w 1572"/>
                <a:gd name="T43" fmla="*/ 2147483647 h 1533"/>
                <a:gd name="T44" fmla="*/ 0 w 1572"/>
                <a:gd name="T45" fmla="*/ 2147483647 h 1533"/>
                <a:gd name="T46" fmla="*/ 2147483647 w 1572"/>
                <a:gd name="T47" fmla="*/ 2147483647 h 1533"/>
                <a:gd name="T48" fmla="*/ 2147483647 w 1572"/>
                <a:gd name="T49" fmla="*/ 2147483647 h 1533"/>
                <a:gd name="T50" fmla="*/ 2147483647 w 1572"/>
                <a:gd name="T51" fmla="*/ 2147483647 h 1533"/>
                <a:gd name="T52" fmla="*/ 2147483647 w 1572"/>
                <a:gd name="T53" fmla="*/ 2147483647 h 1533"/>
                <a:gd name="T54" fmla="*/ 2147483647 w 1572"/>
                <a:gd name="T55" fmla="*/ 2147483647 h 1533"/>
                <a:gd name="T56" fmla="*/ 2147483647 w 1572"/>
                <a:gd name="T57" fmla="*/ 2147483647 h 1533"/>
                <a:gd name="T58" fmla="*/ 2147483647 w 1572"/>
                <a:gd name="T59" fmla="*/ 2147483647 h 1533"/>
                <a:gd name="T60" fmla="*/ 2147483647 w 1572"/>
                <a:gd name="T61" fmla="*/ 2147483647 h 1533"/>
                <a:gd name="T62" fmla="*/ 2147483647 w 1572"/>
                <a:gd name="T63" fmla="*/ 2147483647 h 1533"/>
                <a:gd name="T64" fmla="*/ 2147483647 w 1572"/>
                <a:gd name="T65" fmla="*/ 2147483647 h 1533"/>
                <a:gd name="T66" fmla="*/ 2147483647 w 1572"/>
                <a:gd name="T67" fmla="*/ 2147483647 h 1533"/>
                <a:gd name="T68" fmla="*/ 2147483647 w 1572"/>
                <a:gd name="T69" fmla="*/ 2147483647 h 1533"/>
                <a:gd name="T70" fmla="*/ 2147483647 w 1572"/>
                <a:gd name="T71" fmla="*/ 2147483647 h 1533"/>
                <a:gd name="T72" fmla="*/ 2147483647 w 1572"/>
                <a:gd name="T73" fmla="*/ 2147483647 h 1533"/>
                <a:gd name="T74" fmla="*/ 2147483647 w 1572"/>
                <a:gd name="T75" fmla="*/ 2147483647 h 1533"/>
                <a:gd name="T76" fmla="*/ 2147483647 w 1572"/>
                <a:gd name="T77" fmla="*/ 2147483647 h 1533"/>
                <a:gd name="T78" fmla="*/ 2147483647 w 1572"/>
                <a:gd name="T79" fmla="*/ 2147483647 h 1533"/>
                <a:gd name="T80" fmla="*/ 2147483647 w 1572"/>
                <a:gd name="T81" fmla="*/ 2147483647 h 1533"/>
                <a:gd name="T82" fmla="*/ 2147483647 w 1572"/>
                <a:gd name="T83" fmla="*/ 2147483647 h 15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72"/>
                <a:gd name="T127" fmla="*/ 0 h 1533"/>
                <a:gd name="T128" fmla="*/ 1572 w 1572"/>
                <a:gd name="T129" fmla="*/ 1533 h 15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72" h="1533">
                  <a:moveTo>
                    <a:pt x="251" y="228"/>
                  </a:moveTo>
                  <a:lnTo>
                    <a:pt x="567" y="0"/>
                  </a:lnTo>
                  <a:lnTo>
                    <a:pt x="717" y="40"/>
                  </a:lnTo>
                  <a:lnTo>
                    <a:pt x="790" y="113"/>
                  </a:lnTo>
                  <a:lnTo>
                    <a:pt x="1087" y="142"/>
                  </a:lnTo>
                  <a:lnTo>
                    <a:pt x="1096" y="900"/>
                  </a:lnTo>
                  <a:lnTo>
                    <a:pt x="1193" y="922"/>
                  </a:lnTo>
                  <a:lnTo>
                    <a:pt x="1238" y="1013"/>
                  </a:lnTo>
                  <a:lnTo>
                    <a:pt x="1306" y="982"/>
                  </a:lnTo>
                  <a:lnTo>
                    <a:pt x="1449" y="1188"/>
                  </a:lnTo>
                  <a:lnTo>
                    <a:pt x="1572" y="1283"/>
                  </a:lnTo>
                  <a:lnTo>
                    <a:pt x="1567" y="1365"/>
                  </a:lnTo>
                  <a:lnTo>
                    <a:pt x="1412" y="1375"/>
                  </a:lnTo>
                  <a:lnTo>
                    <a:pt x="1344" y="1124"/>
                  </a:lnTo>
                  <a:lnTo>
                    <a:pt x="855" y="876"/>
                  </a:lnTo>
                  <a:lnTo>
                    <a:pt x="868" y="954"/>
                  </a:lnTo>
                  <a:lnTo>
                    <a:pt x="758" y="1055"/>
                  </a:lnTo>
                  <a:lnTo>
                    <a:pt x="740" y="1018"/>
                  </a:lnTo>
                  <a:lnTo>
                    <a:pt x="709" y="1018"/>
                  </a:lnTo>
                  <a:lnTo>
                    <a:pt x="621" y="1228"/>
                  </a:lnTo>
                  <a:lnTo>
                    <a:pt x="348" y="1435"/>
                  </a:lnTo>
                  <a:lnTo>
                    <a:pt x="78" y="1533"/>
                  </a:lnTo>
                  <a:lnTo>
                    <a:pt x="0" y="1520"/>
                  </a:lnTo>
                  <a:lnTo>
                    <a:pt x="310" y="1343"/>
                  </a:lnTo>
                  <a:lnTo>
                    <a:pt x="348" y="1343"/>
                  </a:lnTo>
                  <a:lnTo>
                    <a:pt x="461" y="1206"/>
                  </a:lnTo>
                  <a:lnTo>
                    <a:pt x="512" y="1201"/>
                  </a:lnTo>
                  <a:lnTo>
                    <a:pt x="589" y="1097"/>
                  </a:lnTo>
                  <a:lnTo>
                    <a:pt x="562" y="1051"/>
                  </a:lnTo>
                  <a:lnTo>
                    <a:pt x="397" y="1073"/>
                  </a:lnTo>
                  <a:lnTo>
                    <a:pt x="284" y="812"/>
                  </a:lnTo>
                  <a:lnTo>
                    <a:pt x="348" y="694"/>
                  </a:lnTo>
                  <a:lnTo>
                    <a:pt x="452" y="653"/>
                  </a:lnTo>
                  <a:lnTo>
                    <a:pt x="415" y="548"/>
                  </a:lnTo>
                  <a:lnTo>
                    <a:pt x="306" y="598"/>
                  </a:lnTo>
                  <a:lnTo>
                    <a:pt x="224" y="447"/>
                  </a:lnTo>
                  <a:lnTo>
                    <a:pt x="315" y="411"/>
                  </a:lnTo>
                  <a:lnTo>
                    <a:pt x="397" y="452"/>
                  </a:lnTo>
                  <a:lnTo>
                    <a:pt x="434" y="429"/>
                  </a:lnTo>
                  <a:lnTo>
                    <a:pt x="366" y="301"/>
                  </a:lnTo>
                  <a:lnTo>
                    <a:pt x="246" y="292"/>
                  </a:lnTo>
                  <a:lnTo>
                    <a:pt x="251" y="228"/>
                  </a:lnTo>
                  <a:close/>
                </a:path>
              </a:pathLst>
            </a:custGeom>
            <a:solidFill>
              <a:schemeClr val="accent6"/>
            </a:solidFill>
            <a:ln w="19050">
              <a:solidFill>
                <a:srgbClr val="000000"/>
              </a:solidFill>
              <a:prstDash val="solid"/>
              <a:round/>
              <a:headEnd/>
              <a:tailEnd/>
            </a:ln>
          </p:spPr>
          <p:txBody>
            <a:bodyPr/>
            <a:lstStyle/>
            <a:p>
              <a:pPr>
                <a:defRPr/>
              </a:pPr>
              <a:endParaRPr lang="en-US" sz="1100" kern="0">
                <a:solidFill>
                  <a:sysClr val="windowText" lastClr="000000"/>
                </a:solidFill>
                <a:latin typeface="Calibri"/>
              </a:endParaRPr>
            </a:p>
          </p:txBody>
        </p:sp>
        <p:sp>
          <p:nvSpPr>
            <p:cNvPr id="197" name="Shape - Alabama"/>
            <p:cNvSpPr>
              <a:spLocks noChangeAspect="1"/>
            </p:cNvSpPr>
            <p:nvPr/>
          </p:nvSpPr>
          <p:spPr bwMode="auto">
            <a:xfrm>
              <a:off x="6019797" y="3554386"/>
              <a:ext cx="509587" cy="785812"/>
            </a:xfrm>
            <a:custGeom>
              <a:avLst/>
              <a:gdLst>
                <a:gd name="T0" fmla="*/ 0 w 323"/>
                <a:gd name="T1" fmla="*/ 2147483647 h 504"/>
                <a:gd name="T2" fmla="*/ 2147483647 w 323"/>
                <a:gd name="T3" fmla="*/ 0 h 504"/>
                <a:gd name="T4" fmla="*/ 2147483647 w 323"/>
                <a:gd name="T5" fmla="*/ 2147483647 h 504"/>
                <a:gd name="T6" fmla="*/ 2147483647 w 323"/>
                <a:gd name="T7" fmla="*/ 2147483647 h 504"/>
                <a:gd name="T8" fmla="*/ 2147483647 w 323"/>
                <a:gd name="T9" fmla="*/ 2147483647 h 504"/>
                <a:gd name="T10" fmla="*/ 2147483647 w 323"/>
                <a:gd name="T11" fmla="*/ 2147483647 h 504"/>
                <a:gd name="T12" fmla="*/ 2147483647 w 323"/>
                <a:gd name="T13" fmla="*/ 2147483647 h 504"/>
                <a:gd name="T14" fmla="*/ 2147483647 w 323"/>
                <a:gd name="T15" fmla="*/ 2147483647 h 504"/>
                <a:gd name="T16" fmla="*/ 2147483647 w 323"/>
                <a:gd name="T17" fmla="*/ 2147483647 h 504"/>
                <a:gd name="T18" fmla="*/ 2147483647 w 323"/>
                <a:gd name="T19" fmla="*/ 2147483647 h 504"/>
                <a:gd name="T20" fmla="*/ 2147483647 w 323"/>
                <a:gd name="T21" fmla="*/ 2147483647 h 504"/>
                <a:gd name="T22" fmla="*/ 2147483647 w 323"/>
                <a:gd name="T23" fmla="*/ 2147483647 h 504"/>
                <a:gd name="T24" fmla="*/ 2147483647 w 323"/>
                <a:gd name="T25" fmla="*/ 2147483647 h 504"/>
                <a:gd name="T26" fmla="*/ 2147483647 w 323"/>
                <a:gd name="T27" fmla="*/ 2147483647 h 504"/>
                <a:gd name="T28" fmla="*/ 0 w 323"/>
                <a:gd name="T29" fmla="*/ 2147483647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3"/>
                <a:gd name="T46" fmla="*/ 0 h 504"/>
                <a:gd name="T47" fmla="*/ 323 w 323"/>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3" h="504">
                  <a:moveTo>
                    <a:pt x="0" y="25"/>
                  </a:moveTo>
                  <a:lnTo>
                    <a:pt x="210" y="0"/>
                  </a:lnTo>
                  <a:lnTo>
                    <a:pt x="277" y="232"/>
                  </a:lnTo>
                  <a:lnTo>
                    <a:pt x="323" y="270"/>
                  </a:lnTo>
                  <a:lnTo>
                    <a:pt x="286" y="338"/>
                  </a:lnTo>
                  <a:lnTo>
                    <a:pt x="322" y="404"/>
                  </a:lnTo>
                  <a:lnTo>
                    <a:pt x="107" y="428"/>
                  </a:lnTo>
                  <a:lnTo>
                    <a:pt x="116" y="484"/>
                  </a:lnTo>
                  <a:lnTo>
                    <a:pt x="85" y="504"/>
                  </a:lnTo>
                  <a:lnTo>
                    <a:pt x="59" y="432"/>
                  </a:lnTo>
                  <a:lnTo>
                    <a:pt x="44" y="490"/>
                  </a:lnTo>
                  <a:lnTo>
                    <a:pt x="18" y="484"/>
                  </a:lnTo>
                  <a:lnTo>
                    <a:pt x="9" y="426"/>
                  </a:lnTo>
                  <a:lnTo>
                    <a:pt x="1" y="375"/>
                  </a:lnTo>
                  <a:lnTo>
                    <a:pt x="0" y="25"/>
                  </a:lnTo>
                  <a:close/>
                </a:path>
              </a:pathLst>
            </a:custGeom>
            <a:solidFill>
              <a:schemeClr val="accent6"/>
            </a:solidFill>
            <a:ln w="19050">
              <a:solidFill>
                <a:srgbClr val="000000"/>
              </a:solidFill>
              <a:prstDash val="solid"/>
              <a:round/>
              <a:headEnd/>
              <a:tailEnd/>
            </a:ln>
          </p:spPr>
          <p:txBody>
            <a:bodyPr/>
            <a:lstStyle/>
            <a:p>
              <a:pPr>
                <a:defRPr/>
              </a:pPr>
              <a:endParaRPr lang="en-US" sz="1200" kern="0">
                <a:solidFill>
                  <a:sysClr val="windowText" lastClr="000000"/>
                </a:solidFill>
                <a:latin typeface="Calibri"/>
              </a:endParaRPr>
            </a:p>
          </p:txBody>
        </p:sp>
        <p:sp>
          <p:nvSpPr>
            <p:cNvPr id="198" name="Shape - District of Columbia (star)"/>
            <p:cNvSpPr>
              <a:spLocks noChangeArrowheads="1"/>
            </p:cNvSpPr>
            <p:nvPr/>
          </p:nvSpPr>
          <p:spPr bwMode="auto">
            <a:xfrm>
              <a:off x="7146922" y="2649511"/>
              <a:ext cx="207962" cy="201612"/>
            </a:xfrm>
            <a:prstGeom prst="star5">
              <a:avLst/>
            </a:prstGeom>
            <a:solidFill>
              <a:schemeClr val="accent1"/>
            </a:solidFill>
            <a:ln w="19050">
              <a:solidFill>
                <a:schemeClr val="tx1"/>
              </a:solidFill>
              <a:miter lim="800000"/>
              <a:headEnd/>
              <a:tailEnd/>
            </a:ln>
            <a:effectLst/>
          </p:spPr>
          <p:txBody>
            <a:bodyPr wrap="none" anchor="ctr"/>
            <a:lstStyle/>
            <a:p>
              <a:pPr>
                <a:defRPr/>
              </a:pPr>
              <a:endParaRPr lang="en-US" sz="1200" kern="0">
                <a:solidFill>
                  <a:sysClr val="windowText" lastClr="000000"/>
                </a:solidFill>
                <a:latin typeface="Calibri"/>
              </a:endParaRPr>
            </a:p>
          </p:txBody>
        </p:sp>
        <p:sp>
          <p:nvSpPr>
            <p:cNvPr id="199" name="Line - Vermont"/>
            <p:cNvSpPr>
              <a:spLocks noChangeShapeType="1"/>
            </p:cNvSpPr>
            <p:nvPr/>
          </p:nvSpPr>
          <p:spPr bwMode="auto">
            <a:xfrm>
              <a:off x="7331072" y="1527148"/>
              <a:ext cx="207962" cy="133350"/>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sp>
          <p:nvSpPr>
            <p:cNvPr id="200" name="Line - New Jersey"/>
            <p:cNvSpPr>
              <a:spLocks noChangeShapeType="1"/>
            </p:cNvSpPr>
            <p:nvPr/>
          </p:nvSpPr>
          <p:spPr bwMode="auto">
            <a:xfrm flipV="1">
              <a:off x="7556497" y="2505048"/>
              <a:ext cx="263525" cy="0"/>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sp>
          <p:nvSpPr>
            <p:cNvPr id="201" name="Line - Maryland"/>
            <p:cNvSpPr>
              <a:spLocks noChangeShapeType="1"/>
            </p:cNvSpPr>
            <p:nvPr/>
          </p:nvSpPr>
          <p:spPr bwMode="auto">
            <a:xfrm>
              <a:off x="7515222" y="2795561"/>
              <a:ext cx="288131" cy="31750"/>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sp>
          <p:nvSpPr>
            <p:cNvPr id="202" name="Line - Hawaii"/>
            <p:cNvSpPr>
              <a:spLocks noChangeShapeType="1"/>
            </p:cNvSpPr>
            <p:nvPr/>
          </p:nvSpPr>
          <p:spPr bwMode="auto">
            <a:xfrm flipH="1" flipV="1">
              <a:off x="2155822" y="4564036"/>
              <a:ext cx="268288" cy="66675"/>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sp>
          <p:nvSpPr>
            <p:cNvPr id="203" name="Line - District of Columbia"/>
            <p:cNvSpPr>
              <a:spLocks noChangeShapeType="1"/>
            </p:cNvSpPr>
            <p:nvPr/>
          </p:nvSpPr>
          <p:spPr bwMode="auto">
            <a:xfrm flipH="1" flipV="1">
              <a:off x="7287412" y="2776510"/>
              <a:ext cx="440534" cy="247650"/>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sp>
          <p:nvSpPr>
            <p:cNvPr id="204" name="Line - Delaware"/>
            <p:cNvSpPr>
              <a:spLocks noChangeShapeType="1"/>
            </p:cNvSpPr>
            <p:nvPr/>
          </p:nvSpPr>
          <p:spPr bwMode="auto">
            <a:xfrm flipV="1">
              <a:off x="7508872" y="2671736"/>
              <a:ext cx="263525" cy="0"/>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sp>
          <p:nvSpPr>
            <p:cNvPr id="205" name="Line - Connecticut"/>
            <p:cNvSpPr>
              <a:spLocks noChangeShapeType="1"/>
            </p:cNvSpPr>
            <p:nvPr/>
          </p:nvSpPr>
          <p:spPr bwMode="auto">
            <a:xfrm>
              <a:off x="7694609" y="2173261"/>
              <a:ext cx="217488" cy="95250"/>
            </a:xfrm>
            <a:prstGeom prst="line">
              <a:avLst/>
            </a:prstGeom>
            <a:noFill/>
            <a:ln w="9525">
              <a:solidFill>
                <a:srgbClr val="000000"/>
              </a:solidFill>
              <a:round/>
              <a:headEnd/>
              <a:tailEnd/>
            </a:ln>
          </p:spPr>
          <p:txBody>
            <a:bodyPr/>
            <a:lstStyle/>
            <a:p>
              <a:pPr>
                <a:defRPr/>
              </a:pPr>
              <a:endParaRPr lang="en-US" sz="1200" kern="0">
                <a:solidFill>
                  <a:sysClr val="windowText" lastClr="000000"/>
                </a:solidFill>
                <a:latin typeface="Calibri"/>
              </a:endParaRPr>
            </a:p>
          </p:txBody>
        </p:sp>
        <p:sp>
          <p:nvSpPr>
            <p:cNvPr id="206" name="Text - Washington"/>
            <p:cNvSpPr txBox="1">
              <a:spLocks noChangeArrowheads="1"/>
            </p:cNvSpPr>
            <p:nvPr/>
          </p:nvSpPr>
          <p:spPr bwMode="auto">
            <a:xfrm>
              <a:off x="1870457" y="131947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chemeClr val="bg1"/>
                  </a:solidFill>
                  <a:cs typeface="Times New Roman" charset="0"/>
                </a:rPr>
                <a:t>WA</a:t>
              </a:r>
              <a:endParaRPr lang="en-US" sz="1200" b="1" dirty="0">
                <a:solidFill>
                  <a:schemeClr val="bg1"/>
                </a:solidFill>
                <a:cs typeface="Times New Roman" charset="0"/>
              </a:endParaRPr>
            </a:p>
          </p:txBody>
        </p:sp>
        <p:sp>
          <p:nvSpPr>
            <p:cNvPr id="207" name="Text - Oregon"/>
            <p:cNvSpPr txBox="1">
              <a:spLocks noChangeArrowheads="1"/>
            </p:cNvSpPr>
            <p:nvPr/>
          </p:nvSpPr>
          <p:spPr bwMode="auto">
            <a:xfrm>
              <a:off x="1724407" y="1870816"/>
              <a:ext cx="680652" cy="24928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defRPr/>
              </a:pPr>
              <a:r>
                <a:rPr lang="en-US" sz="1200" b="1" kern="0" dirty="0" smtClean="0">
                  <a:solidFill>
                    <a:schemeClr val="bg1"/>
                  </a:solidFill>
                  <a:cs typeface="Times New Roman" charset="0"/>
                </a:rPr>
                <a:t> OR</a:t>
              </a:r>
              <a:endParaRPr lang="en-US" sz="1200" b="1" kern="0" dirty="0">
                <a:solidFill>
                  <a:schemeClr val="bg1"/>
                </a:solidFill>
                <a:cs typeface="Times New Roman" charset="0"/>
              </a:endParaRPr>
            </a:p>
          </p:txBody>
        </p:sp>
        <p:sp>
          <p:nvSpPr>
            <p:cNvPr id="208" name="Text - Wyoming"/>
            <p:cNvSpPr txBox="1">
              <a:spLocks noChangeArrowheads="1"/>
            </p:cNvSpPr>
            <p:nvPr/>
          </p:nvSpPr>
          <p:spPr bwMode="auto">
            <a:xfrm>
              <a:off x="3209921" y="230670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WY</a:t>
              </a:r>
              <a:endParaRPr lang="en-US" sz="1200" b="1" dirty="0">
                <a:solidFill>
                  <a:srgbClr val="000000"/>
                </a:solidFill>
                <a:cs typeface="Times New Roman" charset="0"/>
              </a:endParaRPr>
            </a:p>
          </p:txBody>
        </p:sp>
        <p:sp>
          <p:nvSpPr>
            <p:cNvPr id="209" name="Text - Utah"/>
            <p:cNvSpPr txBox="1">
              <a:spLocks noChangeArrowheads="1"/>
            </p:cNvSpPr>
            <p:nvPr/>
          </p:nvSpPr>
          <p:spPr bwMode="auto">
            <a:xfrm>
              <a:off x="2647947" y="279233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t>
              </a:r>
              <a:r>
                <a:rPr lang="en-US" sz="1200" b="1" dirty="0" smtClean="0">
                  <a:cs typeface="Times New Roman" charset="0"/>
                </a:rPr>
                <a:t>UT</a:t>
              </a:r>
              <a:endParaRPr lang="en-US" sz="1200" b="1" dirty="0">
                <a:cs typeface="Times New Roman" charset="0"/>
              </a:endParaRPr>
            </a:p>
          </p:txBody>
        </p:sp>
        <p:sp>
          <p:nvSpPr>
            <p:cNvPr id="210" name="Text - Texas"/>
            <p:cNvSpPr txBox="1">
              <a:spLocks noChangeArrowheads="1"/>
            </p:cNvSpPr>
            <p:nvPr/>
          </p:nvSpPr>
          <p:spPr bwMode="auto">
            <a:xfrm>
              <a:off x="4252908" y="407662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cs typeface="Times New Roman" charset="0"/>
                </a:rPr>
                <a:t> </a:t>
              </a:r>
              <a:r>
                <a:rPr lang="en-US" sz="1200" b="1" kern="0" dirty="0" smtClean="0">
                  <a:cs typeface="Times New Roman" charset="0"/>
                </a:rPr>
                <a:t>TX</a:t>
              </a:r>
              <a:endParaRPr lang="en-US" sz="1200" b="1" kern="0" dirty="0">
                <a:cs typeface="Times New Roman" charset="0"/>
              </a:endParaRPr>
            </a:p>
          </p:txBody>
        </p:sp>
        <p:sp>
          <p:nvSpPr>
            <p:cNvPr id="211" name="Text - South Dakota"/>
            <p:cNvSpPr txBox="1">
              <a:spLocks noChangeArrowheads="1"/>
            </p:cNvSpPr>
            <p:nvPr/>
          </p:nvSpPr>
          <p:spPr bwMode="auto">
            <a:xfrm>
              <a:off x="4075108" y="2025573"/>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SD</a:t>
              </a:r>
              <a:endParaRPr lang="en-US" sz="1200" b="1" dirty="0">
                <a:solidFill>
                  <a:srgbClr val="000000"/>
                </a:solidFill>
                <a:cs typeface="Times New Roman" charset="0"/>
              </a:endParaRPr>
            </a:p>
          </p:txBody>
        </p:sp>
        <p:sp>
          <p:nvSpPr>
            <p:cNvPr id="212" name="Text - Oklahoma"/>
            <p:cNvSpPr txBox="1">
              <a:spLocks noChangeArrowheads="1"/>
            </p:cNvSpPr>
            <p:nvPr/>
          </p:nvSpPr>
          <p:spPr bwMode="auto">
            <a:xfrm>
              <a:off x="4433883" y="345749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rgbClr val="000000"/>
                  </a:solidFill>
                  <a:cs typeface="Times New Roman" charset="0"/>
                </a:rPr>
                <a:t> </a:t>
              </a:r>
              <a:r>
                <a:rPr lang="en-US" sz="1200" b="1" kern="0" dirty="0" smtClean="0">
                  <a:solidFill>
                    <a:srgbClr val="000000"/>
                  </a:solidFill>
                  <a:cs typeface="Times New Roman" charset="0"/>
                </a:rPr>
                <a:t>OK</a:t>
              </a:r>
              <a:endParaRPr lang="en-US" sz="1200" b="1" kern="0" dirty="0">
                <a:solidFill>
                  <a:srgbClr val="000000"/>
                </a:solidFill>
                <a:cs typeface="Times New Roman" charset="0"/>
              </a:endParaRPr>
            </a:p>
          </p:txBody>
        </p:sp>
        <p:sp>
          <p:nvSpPr>
            <p:cNvPr id="213" name="Text - North Dakota"/>
            <p:cNvSpPr txBox="1">
              <a:spLocks noChangeArrowheads="1"/>
            </p:cNvSpPr>
            <p:nvPr/>
          </p:nvSpPr>
          <p:spPr bwMode="auto">
            <a:xfrm>
              <a:off x="4049816" y="1593774"/>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rgbClr val="000000"/>
                  </a:solidFill>
                  <a:cs typeface="Times New Roman" charset="0"/>
                </a:rPr>
                <a:t> </a:t>
              </a:r>
              <a:r>
                <a:rPr lang="en-US" sz="1200" b="1" kern="0" dirty="0" smtClean="0">
                  <a:solidFill>
                    <a:srgbClr val="000000"/>
                  </a:solidFill>
                  <a:cs typeface="Times New Roman" charset="0"/>
                </a:rPr>
                <a:t>ND</a:t>
              </a:r>
              <a:endParaRPr lang="en-US" sz="1200" b="1" kern="0" dirty="0">
                <a:solidFill>
                  <a:srgbClr val="000000"/>
                </a:solidFill>
                <a:cs typeface="Times New Roman" charset="0"/>
              </a:endParaRPr>
            </a:p>
          </p:txBody>
        </p:sp>
        <p:sp>
          <p:nvSpPr>
            <p:cNvPr id="214" name="Text - New Mexico"/>
            <p:cNvSpPr txBox="1">
              <a:spLocks noChangeArrowheads="1"/>
            </p:cNvSpPr>
            <p:nvPr/>
          </p:nvSpPr>
          <p:spPr bwMode="auto">
            <a:xfrm>
              <a:off x="3282947" y="3567036"/>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rgbClr val="FFFFFF"/>
                  </a:solidFill>
                  <a:cs typeface="Times New Roman" charset="0"/>
                </a:rPr>
                <a:t> </a:t>
              </a:r>
              <a:r>
                <a:rPr lang="en-US" sz="1200" b="1" kern="0" dirty="0" smtClean="0">
                  <a:solidFill>
                    <a:srgbClr val="FFFFFF"/>
                  </a:solidFill>
                  <a:cs typeface="Times New Roman" charset="0"/>
                </a:rPr>
                <a:t>NM</a:t>
              </a:r>
              <a:endParaRPr lang="en-US" sz="1200" b="1" kern="0" dirty="0">
                <a:solidFill>
                  <a:srgbClr val="FFFFFF"/>
                </a:solidFill>
                <a:cs typeface="Times New Roman" charset="0"/>
              </a:endParaRPr>
            </a:p>
          </p:txBody>
        </p:sp>
        <p:sp>
          <p:nvSpPr>
            <p:cNvPr id="215" name="Text - Nevada"/>
            <p:cNvSpPr txBox="1">
              <a:spLocks noChangeArrowheads="1"/>
            </p:cNvSpPr>
            <p:nvPr/>
          </p:nvSpPr>
          <p:spPr bwMode="auto">
            <a:xfrm>
              <a:off x="1776409" y="2661731"/>
              <a:ext cx="1219200"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smtClean="0">
                  <a:solidFill>
                    <a:srgbClr val="FFFFFF"/>
                  </a:solidFill>
                  <a:cs typeface="Times New Roman" charset="0"/>
                </a:rPr>
                <a:t>NV</a:t>
              </a:r>
              <a:endParaRPr lang="en-US" sz="1200" b="1" kern="0" dirty="0">
                <a:solidFill>
                  <a:srgbClr val="FFFFFF"/>
                </a:solidFill>
                <a:cs typeface="Times New Roman" charset="0"/>
              </a:endParaRPr>
            </a:p>
          </p:txBody>
        </p:sp>
        <p:sp>
          <p:nvSpPr>
            <p:cNvPr id="216" name="Text - Nebraska"/>
            <p:cNvSpPr txBox="1">
              <a:spLocks noChangeArrowheads="1"/>
            </p:cNvSpPr>
            <p:nvPr/>
          </p:nvSpPr>
          <p:spPr bwMode="auto">
            <a:xfrm>
              <a:off x="4127496" y="2553005"/>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NE</a:t>
              </a:r>
              <a:endParaRPr lang="en-US" sz="1200" b="1" dirty="0">
                <a:solidFill>
                  <a:srgbClr val="000000"/>
                </a:solidFill>
                <a:cs typeface="Times New Roman" charset="0"/>
              </a:endParaRPr>
            </a:p>
          </p:txBody>
        </p:sp>
        <p:sp>
          <p:nvSpPr>
            <p:cNvPr id="217" name="Text - Montana"/>
            <p:cNvSpPr txBox="1">
              <a:spLocks noChangeArrowheads="1"/>
            </p:cNvSpPr>
            <p:nvPr/>
          </p:nvSpPr>
          <p:spPr bwMode="auto">
            <a:xfrm>
              <a:off x="3065567" y="162090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smtClean="0">
                  <a:solidFill>
                    <a:srgbClr val="000000"/>
                  </a:solidFill>
                  <a:cs typeface="Times New Roman" charset="0"/>
                </a:rPr>
                <a:t>MT</a:t>
              </a:r>
              <a:endParaRPr lang="en-US" sz="1200" b="1" kern="0" dirty="0">
                <a:solidFill>
                  <a:srgbClr val="000000"/>
                </a:solidFill>
                <a:cs typeface="Times New Roman" charset="0"/>
              </a:endParaRPr>
            </a:p>
          </p:txBody>
        </p:sp>
        <p:sp>
          <p:nvSpPr>
            <p:cNvPr id="218" name="Text - Louisiana"/>
            <p:cNvSpPr txBox="1">
              <a:spLocks noChangeArrowheads="1"/>
            </p:cNvSpPr>
            <p:nvPr/>
          </p:nvSpPr>
          <p:spPr bwMode="auto">
            <a:xfrm>
              <a:off x="5116616" y="4084611"/>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cs typeface="Times New Roman" charset="0"/>
                </a:rPr>
                <a:t> </a:t>
              </a:r>
              <a:r>
                <a:rPr lang="en-US" sz="1200" b="1" kern="0" dirty="0" smtClean="0">
                  <a:cs typeface="Times New Roman" charset="0"/>
                </a:rPr>
                <a:t>LA</a:t>
              </a:r>
              <a:endParaRPr lang="en-US" sz="1200" b="1" kern="0" dirty="0">
                <a:cs typeface="Times New Roman" charset="0"/>
              </a:endParaRPr>
            </a:p>
          </p:txBody>
        </p:sp>
        <p:sp>
          <p:nvSpPr>
            <p:cNvPr id="219" name="Text - Kansas"/>
            <p:cNvSpPr txBox="1">
              <a:spLocks noChangeArrowheads="1"/>
            </p:cNvSpPr>
            <p:nvPr/>
          </p:nvSpPr>
          <p:spPr bwMode="auto">
            <a:xfrm>
              <a:off x="4295772" y="297966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KS</a:t>
              </a:r>
              <a:endParaRPr lang="en-US" sz="1200" b="1" dirty="0">
                <a:solidFill>
                  <a:srgbClr val="000000"/>
                </a:solidFill>
                <a:cs typeface="Times New Roman" charset="0"/>
              </a:endParaRPr>
            </a:p>
          </p:txBody>
        </p:sp>
        <p:sp>
          <p:nvSpPr>
            <p:cNvPr id="220" name="Text - Idaho"/>
            <p:cNvSpPr txBox="1">
              <a:spLocks noChangeArrowheads="1"/>
            </p:cNvSpPr>
            <p:nvPr/>
          </p:nvSpPr>
          <p:spPr bwMode="auto">
            <a:xfrm>
              <a:off x="2468558" y="2047798"/>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chemeClr val="bg1"/>
                  </a:solidFill>
                  <a:cs typeface="Times New Roman" charset="0"/>
                </a:rPr>
                <a:t>ID</a:t>
              </a:r>
              <a:endParaRPr lang="en-US" sz="1200" b="1" dirty="0">
                <a:solidFill>
                  <a:schemeClr val="bg1"/>
                </a:solidFill>
                <a:cs typeface="Times New Roman" charset="0"/>
              </a:endParaRPr>
            </a:p>
          </p:txBody>
        </p:sp>
        <p:sp>
          <p:nvSpPr>
            <p:cNvPr id="221" name="Text - Hawaii"/>
            <p:cNvSpPr txBox="1">
              <a:spLocks noChangeArrowheads="1"/>
            </p:cNvSpPr>
            <p:nvPr/>
          </p:nvSpPr>
          <p:spPr bwMode="auto">
            <a:xfrm>
              <a:off x="2119774" y="4534874"/>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HI</a:t>
              </a:r>
              <a:endParaRPr lang="en-US" sz="1200" b="1" dirty="0">
                <a:solidFill>
                  <a:srgbClr val="000000"/>
                </a:solidFill>
                <a:cs typeface="Times New Roman" charset="0"/>
              </a:endParaRPr>
            </a:p>
          </p:txBody>
        </p:sp>
        <p:sp>
          <p:nvSpPr>
            <p:cNvPr id="222" name="Text - Colorado"/>
            <p:cNvSpPr txBox="1">
              <a:spLocks noChangeArrowheads="1"/>
            </p:cNvSpPr>
            <p:nvPr/>
          </p:nvSpPr>
          <p:spPr bwMode="auto">
            <a:xfrm>
              <a:off x="3135309" y="2770111"/>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r>
              <a:br>
                <a:rPr lang="en-US" sz="1200" b="1" dirty="0">
                  <a:solidFill>
                    <a:schemeClr val="bg1"/>
                  </a:solidFill>
                  <a:cs typeface="Times New Roman" charset="0"/>
                </a:rPr>
              </a:br>
              <a:r>
                <a:rPr lang="en-US" sz="1200" b="1" dirty="0">
                  <a:solidFill>
                    <a:schemeClr val="bg1"/>
                  </a:solidFill>
                  <a:cs typeface="Times New Roman" charset="0"/>
                </a:rPr>
                <a:t> </a:t>
              </a:r>
              <a:r>
                <a:rPr lang="en-US" sz="1200" b="1" dirty="0" smtClean="0">
                  <a:solidFill>
                    <a:schemeClr val="bg1"/>
                  </a:solidFill>
                  <a:cs typeface="Times New Roman" charset="0"/>
                </a:rPr>
                <a:t>CO</a:t>
              </a:r>
              <a:endParaRPr lang="en-US" sz="1200" b="1" dirty="0">
                <a:solidFill>
                  <a:schemeClr val="bg1"/>
                </a:solidFill>
                <a:cs typeface="Times New Roman" charset="0"/>
              </a:endParaRPr>
            </a:p>
          </p:txBody>
        </p:sp>
        <p:sp>
          <p:nvSpPr>
            <p:cNvPr id="223" name="Text - California"/>
            <p:cNvSpPr txBox="1">
              <a:spLocks noChangeArrowheads="1"/>
            </p:cNvSpPr>
            <p:nvPr/>
          </p:nvSpPr>
          <p:spPr bwMode="auto">
            <a:xfrm>
              <a:off x="1565631" y="2900286"/>
              <a:ext cx="737936" cy="406253"/>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defRPr/>
              </a:pPr>
              <a:r>
                <a:rPr lang="en-US" sz="1200" b="1" kern="0" dirty="0">
                  <a:solidFill>
                    <a:srgbClr val="FFFFFF"/>
                  </a:solidFill>
                  <a:cs typeface="Times New Roman" charset="0"/>
                </a:rPr>
                <a:t/>
              </a:r>
              <a:br>
                <a:rPr lang="en-US" sz="1200" b="1" kern="0" dirty="0">
                  <a:solidFill>
                    <a:srgbClr val="FFFFFF"/>
                  </a:solidFill>
                  <a:cs typeface="Times New Roman" charset="0"/>
                </a:rPr>
              </a:br>
              <a:r>
                <a:rPr lang="en-US" sz="1200" b="1" kern="0" dirty="0">
                  <a:solidFill>
                    <a:srgbClr val="FFFFFF"/>
                  </a:solidFill>
                  <a:cs typeface="Times New Roman" charset="0"/>
                </a:rPr>
                <a:t> </a:t>
              </a:r>
              <a:r>
                <a:rPr lang="en-US" sz="1200" b="1" kern="0" dirty="0" smtClean="0">
                  <a:solidFill>
                    <a:srgbClr val="FFFFFF"/>
                  </a:solidFill>
                  <a:cs typeface="Times New Roman" charset="0"/>
                </a:rPr>
                <a:t>CA</a:t>
              </a:r>
              <a:endParaRPr lang="en-US" sz="1200" b="1" kern="0" dirty="0">
                <a:solidFill>
                  <a:srgbClr val="FFFFFF"/>
                </a:solidFill>
                <a:cs typeface="Times New Roman" charset="0"/>
              </a:endParaRPr>
            </a:p>
          </p:txBody>
        </p:sp>
        <p:sp>
          <p:nvSpPr>
            <p:cNvPr id="224" name="Text - Arkansas"/>
            <p:cNvSpPr txBox="1">
              <a:spLocks noChangeArrowheads="1"/>
            </p:cNvSpPr>
            <p:nvPr/>
          </p:nvSpPr>
          <p:spPr bwMode="auto">
            <a:xfrm>
              <a:off x="5084759" y="3530524"/>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t>
              </a:r>
              <a:r>
                <a:rPr lang="en-US" sz="1200" b="1" dirty="0" smtClean="0">
                  <a:solidFill>
                    <a:schemeClr val="bg1"/>
                  </a:solidFill>
                  <a:cs typeface="Times New Roman" charset="0"/>
                </a:rPr>
                <a:t>AR</a:t>
              </a:r>
              <a:endParaRPr lang="en-US" sz="1200" b="1" dirty="0">
                <a:solidFill>
                  <a:schemeClr val="bg1"/>
                </a:solidFill>
                <a:cs typeface="Times New Roman" charset="0"/>
              </a:endParaRPr>
            </a:p>
          </p:txBody>
        </p:sp>
        <p:sp>
          <p:nvSpPr>
            <p:cNvPr id="225" name="Text - Arizona"/>
            <p:cNvSpPr txBox="1">
              <a:spLocks noChangeArrowheads="1"/>
            </p:cNvSpPr>
            <p:nvPr/>
          </p:nvSpPr>
          <p:spPr bwMode="auto">
            <a:xfrm>
              <a:off x="2595560" y="3512298"/>
              <a:ext cx="546343" cy="336490"/>
            </a:xfrm>
            <a:prstGeom prst="rect">
              <a:avLst/>
            </a:prstGeom>
            <a:noFill/>
            <a:ln w="9525">
              <a:noFill/>
              <a:miter lim="800000"/>
              <a:headEnd/>
              <a:tailEnd/>
            </a:ln>
          </p:spPr>
          <p:txBody>
            <a:bodyPr wrap="square" lIns="91429" tIns="45714" rIns="91429" bIns="45714">
              <a:spAutoFit/>
            </a:bodyPr>
            <a:lstStyle/>
            <a:p>
              <a:pPr algn="ctr" eaLnBrk="0" hangingPunct="0">
                <a:lnSpc>
                  <a:spcPct val="65000"/>
                </a:lnSpc>
                <a:spcBef>
                  <a:spcPct val="50000"/>
                </a:spcBef>
                <a:defRPr/>
              </a:pPr>
              <a:r>
                <a:rPr lang="en-US" sz="1200" b="1" kern="0" dirty="0">
                  <a:cs typeface="Times New Roman" charset="0"/>
                </a:rPr>
                <a:t/>
              </a:r>
              <a:br>
                <a:rPr lang="en-US" sz="1200" b="1" kern="0" dirty="0">
                  <a:cs typeface="Times New Roman" charset="0"/>
                </a:rPr>
              </a:br>
              <a:r>
                <a:rPr lang="en-US" sz="1200" b="1" kern="0" dirty="0" smtClean="0">
                  <a:cs typeface="Times New Roman" charset="0"/>
                </a:rPr>
                <a:t>AZ</a:t>
              </a:r>
              <a:endParaRPr lang="en-US" sz="1200" b="1" kern="0" dirty="0">
                <a:cs typeface="Times New Roman" charset="0"/>
              </a:endParaRPr>
            </a:p>
          </p:txBody>
        </p:sp>
        <p:sp>
          <p:nvSpPr>
            <p:cNvPr id="226" name="Text - Alaska"/>
            <p:cNvSpPr txBox="1">
              <a:spLocks noChangeArrowheads="1"/>
            </p:cNvSpPr>
            <p:nvPr/>
          </p:nvSpPr>
          <p:spPr bwMode="auto">
            <a:xfrm>
              <a:off x="422272" y="4033593"/>
              <a:ext cx="1219200" cy="406253"/>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rgbClr val="000000"/>
                  </a:solidFill>
                  <a:cs typeface="Times New Roman" charset="0"/>
                </a:rPr>
                <a:t/>
              </a:r>
              <a:br>
                <a:rPr lang="en-US" sz="1200" b="1" kern="0" dirty="0">
                  <a:solidFill>
                    <a:srgbClr val="000000"/>
                  </a:solidFill>
                  <a:cs typeface="Times New Roman" charset="0"/>
                </a:rPr>
              </a:br>
              <a:r>
                <a:rPr lang="en-US" sz="1200" b="1" kern="0" dirty="0" smtClean="0">
                  <a:solidFill>
                    <a:srgbClr val="000000"/>
                  </a:solidFill>
                  <a:cs typeface="Times New Roman" charset="0"/>
                </a:rPr>
                <a:t>AK</a:t>
              </a:r>
              <a:endParaRPr lang="en-US" sz="1200" b="1" kern="0" dirty="0">
                <a:solidFill>
                  <a:srgbClr val="000000"/>
                </a:solidFill>
                <a:cs typeface="Times New Roman" charset="0"/>
              </a:endParaRPr>
            </a:p>
          </p:txBody>
        </p:sp>
        <p:sp>
          <p:nvSpPr>
            <p:cNvPr id="227" name="Text - Wisconsin"/>
            <p:cNvSpPr txBox="1">
              <a:spLocks noChangeArrowheads="1"/>
            </p:cNvSpPr>
            <p:nvPr/>
          </p:nvSpPr>
          <p:spPr bwMode="auto">
            <a:xfrm>
              <a:off x="5243617" y="196683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WI</a:t>
              </a:r>
              <a:endParaRPr lang="en-US" sz="1200" b="1" dirty="0">
                <a:solidFill>
                  <a:srgbClr val="000000"/>
                </a:solidFill>
                <a:cs typeface="Times New Roman" charset="0"/>
              </a:endParaRPr>
            </a:p>
          </p:txBody>
        </p:sp>
        <p:sp>
          <p:nvSpPr>
            <p:cNvPr id="228" name="Text - West Virginia"/>
            <p:cNvSpPr txBox="1">
              <a:spLocks noChangeArrowheads="1"/>
            </p:cNvSpPr>
            <p:nvPr/>
          </p:nvSpPr>
          <p:spPr bwMode="auto">
            <a:xfrm>
              <a:off x="6478693" y="2833661"/>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chemeClr val="bg1"/>
                  </a:solidFill>
                  <a:cs typeface="Times New Roman" charset="0"/>
                </a:rPr>
                <a:t>WV</a:t>
              </a:r>
              <a:endParaRPr lang="en-US" sz="1200" b="1" dirty="0">
                <a:solidFill>
                  <a:schemeClr val="bg1"/>
                </a:solidFill>
                <a:cs typeface="Times New Roman" charset="0"/>
              </a:endParaRPr>
            </a:p>
          </p:txBody>
        </p:sp>
        <p:sp>
          <p:nvSpPr>
            <p:cNvPr id="229" name="Text - Virginia"/>
            <p:cNvSpPr txBox="1">
              <a:spLocks noChangeArrowheads="1"/>
            </p:cNvSpPr>
            <p:nvPr/>
          </p:nvSpPr>
          <p:spPr bwMode="auto">
            <a:xfrm>
              <a:off x="6881917" y="2890762"/>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VA</a:t>
              </a:r>
              <a:endParaRPr lang="en-US" sz="1200" b="1" dirty="0">
                <a:solidFill>
                  <a:srgbClr val="000000"/>
                </a:solidFill>
                <a:cs typeface="Times New Roman" charset="0"/>
              </a:endParaRPr>
            </a:p>
          </p:txBody>
        </p:sp>
        <p:sp>
          <p:nvSpPr>
            <p:cNvPr id="230" name="Text - Tennessee"/>
            <p:cNvSpPr txBox="1">
              <a:spLocks noChangeArrowheads="1"/>
            </p:cNvSpPr>
            <p:nvPr/>
          </p:nvSpPr>
          <p:spPr bwMode="auto">
            <a:xfrm>
              <a:off x="5864329" y="334478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cs typeface="Times New Roman" charset="0"/>
                </a:rPr>
                <a:t> </a:t>
              </a:r>
              <a:r>
                <a:rPr lang="en-US" sz="1200" b="1" kern="0" dirty="0" smtClean="0">
                  <a:cs typeface="Times New Roman" charset="0"/>
                </a:rPr>
                <a:t>TN</a:t>
              </a:r>
              <a:endParaRPr lang="en-US" sz="1200" b="1" kern="0" dirty="0">
                <a:cs typeface="Times New Roman" charset="0"/>
              </a:endParaRPr>
            </a:p>
          </p:txBody>
        </p:sp>
        <p:sp>
          <p:nvSpPr>
            <p:cNvPr id="231" name="Text - South Carolina"/>
            <p:cNvSpPr txBox="1">
              <a:spLocks noChangeArrowheads="1"/>
            </p:cNvSpPr>
            <p:nvPr/>
          </p:nvSpPr>
          <p:spPr bwMode="auto">
            <a:xfrm>
              <a:off x="6678717" y="3487662"/>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rgbClr val="FFFFFF"/>
                  </a:solidFill>
                  <a:cs typeface="Times New Roman" charset="0"/>
                </a:rPr>
                <a:t> </a:t>
              </a:r>
              <a:r>
                <a:rPr lang="en-US" sz="1200" b="1" kern="0" dirty="0" smtClean="0">
                  <a:cs typeface="Times New Roman" charset="0"/>
                </a:rPr>
                <a:t>SC</a:t>
              </a:r>
              <a:endParaRPr lang="en-US" sz="1200" b="1" kern="0" dirty="0">
                <a:cs typeface="Times New Roman" charset="0"/>
              </a:endParaRPr>
            </a:p>
          </p:txBody>
        </p:sp>
        <p:sp>
          <p:nvSpPr>
            <p:cNvPr id="232" name="Text - Ohio"/>
            <p:cNvSpPr txBox="1">
              <a:spLocks noChangeArrowheads="1"/>
            </p:cNvSpPr>
            <p:nvPr/>
          </p:nvSpPr>
          <p:spPr bwMode="auto">
            <a:xfrm>
              <a:off x="6162778" y="254468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OH</a:t>
              </a:r>
              <a:endParaRPr lang="en-US" sz="1200" b="1" dirty="0">
                <a:solidFill>
                  <a:srgbClr val="000000"/>
                </a:solidFill>
                <a:cs typeface="Times New Roman" charset="0"/>
              </a:endParaRPr>
            </a:p>
          </p:txBody>
        </p:sp>
        <p:sp>
          <p:nvSpPr>
            <p:cNvPr id="233" name="Text - North Carolina"/>
            <p:cNvSpPr txBox="1">
              <a:spLocks noChangeArrowheads="1"/>
            </p:cNvSpPr>
            <p:nvPr/>
          </p:nvSpPr>
          <p:spPr bwMode="auto">
            <a:xfrm>
              <a:off x="6842228" y="3193974"/>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NC</a:t>
              </a:r>
              <a:endParaRPr lang="en-US" sz="1200" b="1" dirty="0">
                <a:solidFill>
                  <a:srgbClr val="000000"/>
                </a:solidFill>
                <a:cs typeface="Times New Roman" charset="0"/>
              </a:endParaRPr>
            </a:p>
          </p:txBody>
        </p:sp>
        <p:sp>
          <p:nvSpPr>
            <p:cNvPr id="234" name="Text - Missouri"/>
            <p:cNvSpPr txBox="1">
              <a:spLocks noChangeArrowheads="1"/>
            </p:cNvSpPr>
            <p:nvPr/>
          </p:nvSpPr>
          <p:spPr bwMode="auto">
            <a:xfrm>
              <a:off x="5033960" y="2997124"/>
              <a:ext cx="693739"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smtClean="0">
                  <a:cs typeface="Times New Roman" charset="0"/>
                </a:rPr>
                <a:t>MO</a:t>
              </a:r>
              <a:endParaRPr lang="en-US" sz="1200" b="1" kern="0" dirty="0">
                <a:cs typeface="Times New Roman" charset="0"/>
              </a:endParaRPr>
            </a:p>
          </p:txBody>
        </p:sp>
        <p:sp>
          <p:nvSpPr>
            <p:cNvPr id="235" name="Text - Mississippi"/>
            <p:cNvSpPr txBox="1">
              <a:spLocks noChangeArrowheads="1"/>
            </p:cNvSpPr>
            <p:nvPr/>
          </p:nvSpPr>
          <p:spPr bwMode="auto">
            <a:xfrm>
              <a:off x="5448403" y="3817862"/>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cs typeface="Times New Roman" charset="0"/>
                </a:rPr>
                <a:t> </a:t>
              </a:r>
              <a:r>
                <a:rPr lang="en-US" sz="1200" b="1" kern="0" dirty="0" smtClean="0">
                  <a:cs typeface="Times New Roman" charset="0"/>
                </a:rPr>
                <a:t>MS</a:t>
              </a:r>
              <a:endParaRPr lang="en-US" sz="1200" b="1" kern="0" dirty="0">
                <a:cs typeface="Times New Roman" charset="0"/>
              </a:endParaRPr>
            </a:p>
          </p:txBody>
        </p:sp>
        <p:sp>
          <p:nvSpPr>
            <p:cNvPr id="236" name="Text - Minnesota"/>
            <p:cNvSpPr txBox="1">
              <a:spLocks noChangeArrowheads="1"/>
            </p:cNvSpPr>
            <p:nvPr/>
          </p:nvSpPr>
          <p:spPr bwMode="auto">
            <a:xfrm>
              <a:off x="4818167" y="1766861"/>
              <a:ext cx="530332" cy="24928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200" b="1" dirty="0" smtClean="0">
                  <a:solidFill>
                    <a:schemeClr val="bg1"/>
                  </a:solidFill>
                  <a:cs typeface="Times New Roman" charset="0"/>
                </a:rPr>
                <a:t> MN</a:t>
              </a:r>
              <a:endParaRPr lang="en-US" sz="1200" b="1" dirty="0">
                <a:solidFill>
                  <a:schemeClr val="bg1"/>
                </a:solidFill>
                <a:cs typeface="Times New Roman" charset="0"/>
              </a:endParaRPr>
            </a:p>
          </p:txBody>
        </p:sp>
        <p:sp>
          <p:nvSpPr>
            <p:cNvPr id="237" name="Text - Michigan"/>
            <p:cNvSpPr txBox="1">
              <a:spLocks noChangeArrowheads="1"/>
            </p:cNvSpPr>
            <p:nvPr/>
          </p:nvSpPr>
          <p:spPr bwMode="auto">
            <a:xfrm>
              <a:off x="5907193" y="2117649"/>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rgbClr val="FFFFFF"/>
                  </a:solidFill>
                  <a:cs typeface="Times New Roman" charset="0"/>
                </a:rPr>
                <a:t> </a:t>
              </a:r>
              <a:r>
                <a:rPr lang="en-US" sz="1200" b="1" kern="0" dirty="0" smtClean="0">
                  <a:solidFill>
                    <a:srgbClr val="FFFFFF"/>
                  </a:solidFill>
                  <a:cs typeface="Times New Roman" charset="0"/>
                </a:rPr>
                <a:t>MI</a:t>
              </a:r>
              <a:endParaRPr lang="en-US" sz="1200" b="1" kern="0" dirty="0">
                <a:solidFill>
                  <a:srgbClr val="FFFFFF"/>
                </a:solidFill>
                <a:cs typeface="Times New Roman" charset="0"/>
              </a:endParaRPr>
            </a:p>
          </p:txBody>
        </p:sp>
        <p:sp>
          <p:nvSpPr>
            <p:cNvPr id="238" name="Text - Kentucky"/>
            <p:cNvSpPr txBox="1">
              <a:spLocks noChangeArrowheads="1"/>
            </p:cNvSpPr>
            <p:nvPr/>
          </p:nvSpPr>
          <p:spPr bwMode="auto">
            <a:xfrm>
              <a:off x="6042128" y="3054274"/>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rgbClr val="FFFFFF"/>
                  </a:solidFill>
                  <a:cs typeface="Times New Roman" charset="0"/>
                </a:rPr>
                <a:t> </a:t>
              </a:r>
              <a:r>
                <a:rPr lang="en-US" sz="1200" b="1" kern="0" dirty="0" smtClean="0">
                  <a:solidFill>
                    <a:srgbClr val="FFFFFF"/>
                  </a:solidFill>
                  <a:cs typeface="Times New Roman" charset="0"/>
                </a:rPr>
                <a:t>KY</a:t>
              </a:r>
              <a:endParaRPr lang="en-US" sz="1200" b="1" kern="0" dirty="0">
                <a:solidFill>
                  <a:srgbClr val="FFFFFF"/>
                </a:solidFill>
                <a:cs typeface="Times New Roman" charset="0"/>
              </a:endParaRPr>
            </a:p>
          </p:txBody>
        </p:sp>
        <p:sp>
          <p:nvSpPr>
            <p:cNvPr id="239" name="Text - Iowa"/>
            <p:cNvSpPr txBox="1">
              <a:spLocks noChangeArrowheads="1"/>
            </p:cNvSpPr>
            <p:nvPr/>
          </p:nvSpPr>
          <p:spPr bwMode="auto">
            <a:xfrm>
              <a:off x="4859442" y="2428799"/>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chemeClr val="bg1"/>
                  </a:solidFill>
                  <a:cs typeface="Times New Roman" charset="0"/>
                </a:rPr>
                <a:t> </a:t>
              </a:r>
              <a:r>
                <a:rPr lang="en-US" sz="1200" b="1" dirty="0" smtClean="0">
                  <a:solidFill>
                    <a:schemeClr val="bg1"/>
                  </a:solidFill>
                  <a:cs typeface="Times New Roman" charset="0"/>
                </a:rPr>
                <a:t>IA</a:t>
              </a:r>
              <a:endParaRPr lang="en-US" sz="1200" b="1" dirty="0">
                <a:solidFill>
                  <a:schemeClr val="bg1"/>
                </a:solidFill>
                <a:cs typeface="Times New Roman" charset="0"/>
              </a:endParaRPr>
            </a:p>
          </p:txBody>
        </p:sp>
        <p:sp>
          <p:nvSpPr>
            <p:cNvPr id="240" name="Text - Indiana"/>
            <p:cNvSpPr txBox="1">
              <a:spLocks noChangeArrowheads="1"/>
            </p:cNvSpPr>
            <p:nvPr/>
          </p:nvSpPr>
          <p:spPr bwMode="auto">
            <a:xfrm>
              <a:off x="5783366" y="2671687"/>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IN</a:t>
              </a:r>
              <a:endParaRPr lang="en-US" sz="1200" b="1" dirty="0">
                <a:solidFill>
                  <a:srgbClr val="000000"/>
                </a:solidFill>
                <a:cs typeface="Times New Roman" charset="0"/>
              </a:endParaRPr>
            </a:p>
          </p:txBody>
        </p:sp>
        <p:sp>
          <p:nvSpPr>
            <p:cNvPr id="241" name="Text - Illinois"/>
            <p:cNvSpPr txBox="1">
              <a:spLocks noChangeArrowheads="1"/>
            </p:cNvSpPr>
            <p:nvPr/>
          </p:nvSpPr>
          <p:spPr bwMode="auto">
            <a:xfrm>
              <a:off x="5383317" y="2684387"/>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chemeClr val="bg1"/>
                  </a:solidFill>
                  <a:cs typeface="Times New Roman" charset="0"/>
                </a:rPr>
                <a:t> </a:t>
              </a:r>
              <a:r>
                <a:rPr lang="en-US" sz="1200" b="1" kern="0" dirty="0" smtClean="0">
                  <a:solidFill>
                    <a:schemeClr val="bg1"/>
                  </a:solidFill>
                  <a:cs typeface="Times New Roman" charset="0"/>
                </a:rPr>
                <a:t>IL</a:t>
              </a:r>
              <a:endParaRPr lang="en-US" sz="1200" b="1" kern="0" dirty="0">
                <a:solidFill>
                  <a:schemeClr val="bg1"/>
                </a:solidFill>
                <a:cs typeface="Times New Roman" charset="0"/>
              </a:endParaRPr>
            </a:p>
          </p:txBody>
        </p:sp>
        <p:sp>
          <p:nvSpPr>
            <p:cNvPr id="242" name="Text - Georgia"/>
            <p:cNvSpPr txBox="1">
              <a:spLocks noChangeArrowheads="1"/>
            </p:cNvSpPr>
            <p:nvPr/>
          </p:nvSpPr>
          <p:spPr bwMode="auto">
            <a:xfrm>
              <a:off x="6383442" y="3792462"/>
              <a:ext cx="693737"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cs typeface="Times New Roman" charset="0"/>
                </a:rPr>
                <a:t> </a:t>
              </a:r>
              <a:r>
                <a:rPr lang="en-US" sz="1200" b="1" kern="0" dirty="0" smtClean="0">
                  <a:cs typeface="Times New Roman" charset="0"/>
                </a:rPr>
                <a:t>GA</a:t>
              </a:r>
              <a:endParaRPr lang="en-US" sz="1200" b="1" kern="0" dirty="0">
                <a:cs typeface="Times New Roman" charset="0"/>
              </a:endParaRPr>
            </a:p>
          </p:txBody>
        </p:sp>
        <p:sp>
          <p:nvSpPr>
            <p:cNvPr id="243" name="Text - Florida"/>
            <p:cNvSpPr txBox="1">
              <a:spLocks noChangeArrowheads="1"/>
            </p:cNvSpPr>
            <p:nvPr/>
          </p:nvSpPr>
          <p:spPr bwMode="auto">
            <a:xfrm>
              <a:off x="6742217" y="4381424"/>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rgbClr val="000000"/>
                  </a:solidFill>
                  <a:cs typeface="Times New Roman" charset="0"/>
                </a:rPr>
                <a:t> </a:t>
              </a:r>
              <a:r>
                <a:rPr lang="en-US" sz="1200" b="1" kern="0" dirty="0" smtClean="0">
                  <a:solidFill>
                    <a:srgbClr val="000000"/>
                  </a:solidFill>
                  <a:cs typeface="Times New Roman" charset="0"/>
                </a:rPr>
                <a:t>FL</a:t>
              </a:r>
              <a:endParaRPr lang="en-US" sz="1200" b="1" kern="0" dirty="0">
                <a:solidFill>
                  <a:srgbClr val="000000"/>
                </a:solidFill>
                <a:cs typeface="Times New Roman" charset="0"/>
              </a:endParaRPr>
            </a:p>
          </p:txBody>
        </p:sp>
        <p:sp>
          <p:nvSpPr>
            <p:cNvPr id="244" name="Text - Alabama"/>
            <p:cNvSpPr txBox="1">
              <a:spLocks noChangeArrowheads="1"/>
            </p:cNvSpPr>
            <p:nvPr/>
          </p:nvSpPr>
          <p:spPr bwMode="auto">
            <a:xfrm>
              <a:off x="5864329" y="3805162"/>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cs typeface="Times New Roman" charset="0"/>
                </a:rPr>
                <a:t> </a:t>
              </a:r>
              <a:r>
                <a:rPr lang="en-US" sz="1200" b="1" kern="0" dirty="0" smtClean="0">
                  <a:cs typeface="Times New Roman" charset="0"/>
                </a:rPr>
                <a:t>AL</a:t>
              </a:r>
              <a:endParaRPr lang="en-US" sz="1200" b="1" kern="0" dirty="0">
                <a:cs typeface="Times New Roman" charset="0"/>
              </a:endParaRPr>
            </a:p>
          </p:txBody>
        </p:sp>
        <p:sp>
          <p:nvSpPr>
            <p:cNvPr id="245" name="Text - Vermont"/>
            <p:cNvSpPr txBox="1">
              <a:spLocks noChangeArrowheads="1"/>
            </p:cNvSpPr>
            <p:nvPr/>
          </p:nvSpPr>
          <p:spPr bwMode="auto">
            <a:xfrm>
              <a:off x="6823179" y="1303261"/>
              <a:ext cx="9366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VT</a:t>
              </a:r>
              <a:endParaRPr lang="en-US" sz="1200" b="1" dirty="0">
                <a:solidFill>
                  <a:srgbClr val="000000"/>
                </a:solidFill>
                <a:cs typeface="Times New Roman" charset="0"/>
              </a:endParaRPr>
            </a:p>
          </p:txBody>
        </p:sp>
        <p:sp>
          <p:nvSpPr>
            <p:cNvPr id="246" name="Text - Pennsylvania"/>
            <p:cNvSpPr txBox="1">
              <a:spLocks noChangeArrowheads="1"/>
            </p:cNvSpPr>
            <p:nvPr/>
          </p:nvSpPr>
          <p:spPr bwMode="auto">
            <a:xfrm>
              <a:off x="6724754" y="2300211"/>
              <a:ext cx="835025"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PA</a:t>
              </a:r>
              <a:endParaRPr lang="en-US" sz="1200" b="1" dirty="0">
                <a:solidFill>
                  <a:srgbClr val="000000"/>
                </a:solidFill>
                <a:cs typeface="Times New Roman" charset="0"/>
              </a:endParaRPr>
            </a:p>
          </p:txBody>
        </p:sp>
        <p:sp>
          <p:nvSpPr>
            <p:cNvPr id="247" name="Text - New York"/>
            <p:cNvSpPr txBox="1">
              <a:spLocks noChangeArrowheads="1"/>
            </p:cNvSpPr>
            <p:nvPr/>
          </p:nvSpPr>
          <p:spPr bwMode="auto">
            <a:xfrm>
              <a:off x="6969228" y="1914448"/>
              <a:ext cx="692151" cy="249287"/>
            </a:xfrm>
            <a:prstGeom prst="rect">
              <a:avLst/>
            </a:prstGeom>
            <a:noFill/>
            <a:ln w="9525">
              <a:noFill/>
              <a:miter lim="800000"/>
              <a:headEnd/>
              <a:tailEnd/>
            </a:ln>
          </p:spPr>
          <p:txBody>
            <a:bodyPr lIns="91429" tIns="45714" rIns="91429" bIns="45714">
              <a:spAutoFit/>
            </a:bodyPr>
            <a:lstStyle/>
            <a:p>
              <a:pPr algn="ctr" eaLnBrk="0" hangingPunct="0">
                <a:lnSpc>
                  <a:spcPct val="85000"/>
                </a:lnSpc>
                <a:spcBef>
                  <a:spcPct val="50000"/>
                </a:spcBef>
                <a:defRPr/>
              </a:pPr>
              <a:r>
                <a:rPr lang="en-US" sz="1200" b="1" kern="0" dirty="0">
                  <a:solidFill>
                    <a:schemeClr val="bg1"/>
                  </a:solidFill>
                  <a:cs typeface="Times New Roman" charset="0"/>
                </a:rPr>
                <a:t> </a:t>
              </a:r>
              <a:r>
                <a:rPr lang="en-US" sz="1200" b="1" kern="0" dirty="0" smtClean="0">
                  <a:solidFill>
                    <a:schemeClr val="bg1"/>
                  </a:solidFill>
                  <a:cs typeface="Times New Roman" charset="0"/>
                </a:rPr>
                <a:t>NY</a:t>
              </a:r>
              <a:endParaRPr lang="en-US" sz="1200" b="1" kern="0" dirty="0">
                <a:solidFill>
                  <a:schemeClr val="bg1"/>
                </a:solidFill>
                <a:cs typeface="Times New Roman" charset="0"/>
              </a:endParaRPr>
            </a:p>
          </p:txBody>
        </p:sp>
        <p:sp>
          <p:nvSpPr>
            <p:cNvPr id="248" name="Text - New Jersey"/>
            <p:cNvSpPr txBox="1">
              <a:spLocks noChangeArrowheads="1"/>
            </p:cNvSpPr>
            <p:nvPr/>
          </p:nvSpPr>
          <p:spPr bwMode="auto">
            <a:xfrm>
              <a:off x="7708101" y="2380404"/>
              <a:ext cx="421929" cy="24928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NJ</a:t>
              </a:r>
              <a:endParaRPr lang="en-US" sz="1200" b="1" dirty="0">
                <a:solidFill>
                  <a:srgbClr val="000000"/>
                </a:solidFill>
                <a:cs typeface="Times New Roman" charset="0"/>
              </a:endParaRPr>
            </a:p>
          </p:txBody>
        </p:sp>
        <p:sp>
          <p:nvSpPr>
            <p:cNvPr id="249" name="Text - New Hampshire"/>
            <p:cNvSpPr txBox="1">
              <a:spLocks noChangeArrowheads="1"/>
            </p:cNvSpPr>
            <p:nvPr/>
          </p:nvSpPr>
          <p:spPr bwMode="auto">
            <a:xfrm>
              <a:off x="8020153" y="1673262"/>
              <a:ext cx="398463" cy="24928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NH</a:t>
              </a:r>
              <a:endParaRPr lang="en-US" sz="1200" b="1" dirty="0">
                <a:solidFill>
                  <a:srgbClr val="000000"/>
                </a:solidFill>
                <a:cs typeface="Times New Roman" charset="0"/>
              </a:endParaRPr>
            </a:p>
          </p:txBody>
        </p:sp>
        <p:sp>
          <p:nvSpPr>
            <p:cNvPr id="250" name="Text - Massachusetts"/>
            <p:cNvSpPr txBox="1">
              <a:spLocks noChangeArrowheads="1"/>
            </p:cNvSpPr>
            <p:nvPr/>
          </p:nvSpPr>
          <p:spPr bwMode="auto">
            <a:xfrm>
              <a:off x="8034334" y="1903813"/>
              <a:ext cx="441433" cy="24928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MA</a:t>
              </a:r>
              <a:endParaRPr lang="en-US" sz="1200" b="1" dirty="0">
                <a:solidFill>
                  <a:srgbClr val="000000"/>
                </a:solidFill>
                <a:cs typeface="Times New Roman" charset="0"/>
              </a:endParaRPr>
            </a:p>
          </p:txBody>
        </p:sp>
        <p:sp>
          <p:nvSpPr>
            <p:cNvPr id="251" name="Text - Maine"/>
            <p:cNvSpPr txBox="1">
              <a:spLocks noChangeArrowheads="1"/>
            </p:cNvSpPr>
            <p:nvPr/>
          </p:nvSpPr>
          <p:spPr bwMode="auto">
            <a:xfrm>
              <a:off x="7567717" y="1374748"/>
              <a:ext cx="666643" cy="24928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ME</a:t>
              </a:r>
              <a:endParaRPr lang="en-US" sz="1200" b="1" dirty="0">
                <a:solidFill>
                  <a:srgbClr val="000000"/>
                </a:solidFill>
                <a:cs typeface="Times New Roman" charset="0"/>
              </a:endParaRPr>
            </a:p>
          </p:txBody>
        </p:sp>
        <p:sp>
          <p:nvSpPr>
            <p:cNvPr id="252" name="Text - Connecticut"/>
            <p:cNvSpPr txBox="1">
              <a:spLocks noChangeArrowheads="1"/>
            </p:cNvSpPr>
            <p:nvPr/>
          </p:nvSpPr>
          <p:spPr bwMode="auto">
            <a:xfrm>
              <a:off x="7733845" y="2209724"/>
              <a:ext cx="563109" cy="24928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200" b="1" dirty="0">
                  <a:solidFill>
                    <a:srgbClr val="000000"/>
                  </a:solidFill>
                  <a:cs typeface="Times New Roman" charset="0"/>
                </a:rPr>
                <a:t> </a:t>
              </a:r>
              <a:r>
                <a:rPr lang="en-US" sz="1200" b="1" dirty="0" smtClean="0">
                  <a:solidFill>
                    <a:srgbClr val="000000"/>
                  </a:solidFill>
                  <a:cs typeface="Times New Roman" charset="0"/>
                </a:rPr>
                <a:t>CT</a:t>
              </a:r>
              <a:endParaRPr lang="en-US" sz="1200" b="1" dirty="0">
                <a:solidFill>
                  <a:srgbClr val="000000"/>
                </a:solidFill>
                <a:cs typeface="Times New Roman" charset="0"/>
              </a:endParaRPr>
            </a:p>
          </p:txBody>
        </p:sp>
        <p:sp>
          <p:nvSpPr>
            <p:cNvPr id="253" name="Text - Delaware"/>
            <p:cNvSpPr txBox="1">
              <a:spLocks noChangeArrowheads="1"/>
            </p:cNvSpPr>
            <p:nvPr/>
          </p:nvSpPr>
          <p:spPr bwMode="auto">
            <a:xfrm>
              <a:off x="7658785" y="2541511"/>
              <a:ext cx="492230" cy="24928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DE</a:t>
              </a:r>
              <a:endParaRPr lang="en-US" sz="1200" b="1" dirty="0">
                <a:solidFill>
                  <a:srgbClr val="000000"/>
                </a:solidFill>
                <a:cs typeface="Times New Roman" charset="0"/>
              </a:endParaRPr>
            </a:p>
          </p:txBody>
        </p:sp>
        <p:sp>
          <p:nvSpPr>
            <p:cNvPr id="254" name="Text - Rhode Island"/>
            <p:cNvSpPr txBox="1">
              <a:spLocks noChangeArrowheads="1"/>
            </p:cNvSpPr>
            <p:nvPr/>
          </p:nvSpPr>
          <p:spPr bwMode="auto">
            <a:xfrm>
              <a:off x="8076511" y="2088304"/>
              <a:ext cx="338136" cy="249287"/>
            </a:xfrm>
            <a:prstGeom prst="rect">
              <a:avLst/>
            </a:prstGeom>
            <a:noFill/>
            <a:ln w="9525">
              <a:noFill/>
              <a:miter lim="800000"/>
              <a:headEnd/>
              <a:tailEnd/>
            </a:ln>
          </p:spPr>
          <p:txBody>
            <a:bodyPr wrap="square" lIns="91429" tIns="45714" rIns="91429" bIns="45714">
              <a:spAutoFit/>
            </a:bodyPr>
            <a:lstStyle/>
            <a:p>
              <a:pPr eaLnBrk="0" hangingPunct="0">
                <a:lnSpc>
                  <a:spcPct val="85000"/>
                </a:lnSpc>
                <a:spcBef>
                  <a:spcPct val="50000"/>
                </a:spcBef>
              </a:pPr>
              <a:r>
                <a:rPr lang="en-US" sz="1200" b="1" dirty="0" smtClean="0">
                  <a:solidFill>
                    <a:srgbClr val="000000"/>
                  </a:solidFill>
                  <a:cs typeface="Times New Roman" charset="0"/>
                </a:rPr>
                <a:t>RI</a:t>
              </a:r>
              <a:endParaRPr lang="en-US" sz="1200" b="1" dirty="0">
                <a:solidFill>
                  <a:srgbClr val="000000"/>
                </a:solidFill>
                <a:cs typeface="Times New Roman" charset="0"/>
              </a:endParaRPr>
            </a:p>
          </p:txBody>
        </p:sp>
        <p:sp>
          <p:nvSpPr>
            <p:cNvPr id="255" name="Text - Maryland"/>
            <p:cNvSpPr txBox="1">
              <a:spLocks noChangeArrowheads="1"/>
            </p:cNvSpPr>
            <p:nvPr/>
          </p:nvSpPr>
          <p:spPr bwMode="auto">
            <a:xfrm>
              <a:off x="7733845" y="2713011"/>
              <a:ext cx="442227" cy="249287"/>
            </a:xfrm>
            <a:prstGeom prst="rect">
              <a:avLst/>
            </a:prstGeom>
            <a:noFill/>
            <a:ln w="9525">
              <a:noFill/>
              <a:miter lim="800000"/>
              <a:headEnd/>
              <a:tailEnd/>
            </a:ln>
          </p:spPr>
          <p:txBody>
            <a:bodyPr wrap="square" lIns="91429" tIns="45714" rIns="91429" bIns="45714">
              <a:spAutoFit/>
            </a:bodyPr>
            <a:lstStyle/>
            <a:p>
              <a:pPr algn="ctr" eaLnBrk="0" hangingPunct="0">
                <a:lnSpc>
                  <a:spcPct val="85000"/>
                </a:lnSpc>
                <a:spcBef>
                  <a:spcPct val="50000"/>
                </a:spcBef>
              </a:pPr>
              <a:r>
                <a:rPr lang="en-US" sz="1200" b="1" dirty="0" smtClean="0">
                  <a:solidFill>
                    <a:srgbClr val="000000"/>
                  </a:solidFill>
                  <a:cs typeface="Times New Roman" charset="0"/>
                </a:rPr>
                <a:t>MD</a:t>
              </a:r>
              <a:endParaRPr lang="en-US" sz="1200" b="1" dirty="0">
                <a:solidFill>
                  <a:srgbClr val="000000"/>
                </a:solidFill>
                <a:cs typeface="Times New Roman" charset="0"/>
              </a:endParaRPr>
            </a:p>
          </p:txBody>
        </p:sp>
        <p:sp>
          <p:nvSpPr>
            <p:cNvPr id="256" name="Text - District of Columbia"/>
            <p:cNvSpPr txBox="1">
              <a:spLocks noChangeArrowheads="1"/>
            </p:cNvSpPr>
            <p:nvPr/>
          </p:nvSpPr>
          <p:spPr bwMode="auto">
            <a:xfrm>
              <a:off x="7629522" y="2941261"/>
              <a:ext cx="628650" cy="276987"/>
            </a:xfrm>
            <a:prstGeom prst="rect">
              <a:avLst/>
            </a:prstGeom>
            <a:noFill/>
            <a:ln w="9525">
              <a:noFill/>
              <a:miter lim="800000"/>
              <a:headEnd/>
              <a:tailEnd/>
            </a:ln>
          </p:spPr>
          <p:txBody>
            <a:bodyPr wrap="square" lIns="91429" tIns="45714" rIns="91429" bIns="45714">
              <a:spAutoFit/>
            </a:bodyPr>
            <a:lstStyle/>
            <a:p>
              <a:pPr eaLnBrk="0" hangingPunct="0"/>
              <a:r>
                <a:rPr lang="en-US" sz="1200" b="1" dirty="0" smtClean="0">
                  <a:solidFill>
                    <a:srgbClr val="000000"/>
                  </a:solidFill>
                  <a:cs typeface="Times New Roman" charset="0"/>
                </a:rPr>
                <a:t>  DC  </a:t>
              </a:r>
              <a:endParaRPr lang="en-US" sz="1200" b="1" dirty="0">
                <a:solidFill>
                  <a:srgbClr val="000000"/>
                </a:solidFill>
                <a:cs typeface="Times New Roman" charset="0"/>
              </a:endParaRPr>
            </a:p>
          </p:txBody>
        </p:sp>
      </p:grpSp>
    </p:spTree>
    <p:extLst>
      <p:ext uri="{BB962C8B-B14F-4D97-AF65-F5344CB8AC3E}">
        <p14:creationId xmlns:p14="http://schemas.microsoft.com/office/powerpoint/2010/main" val="39477179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 y="1066800"/>
            <a:ext cx="8961120" cy="5562600"/>
          </a:xfrm>
        </p:spPr>
        <p:txBody>
          <a:bodyPr/>
          <a:lstStyle/>
          <a:p>
            <a:pPr>
              <a:spcBef>
                <a:spcPts val="0"/>
              </a:spcBef>
            </a:pPr>
            <a:r>
              <a:rPr lang="en-US" sz="1800" b="1" dirty="0" smtClean="0"/>
              <a:t>Outreach and education campaigns will ramp up in Summer 2013</a:t>
            </a:r>
          </a:p>
          <a:p>
            <a:pPr lvl="1">
              <a:spcBef>
                <a:spcPts val="0"/>
              </a:spcBef>
            </a:pPr>
            <a:r>
              <a:rPr lang="en-US" sz="1600" dirty="0" smtClean="0"/>
              <a:t>October 2013: Open enrollment for Marketplace coverage begins</a:t>
            </a:r>
          </a:p>
          <a:p>
            <a:pPr lvl="1">
              <a:spcBef>
                <a:spcPts val="0"/>
              </a:spcBef>
            </a:pPr>
            <a:r>
              <a:rPr lang="en-US" sz="1600" dirty="0" smtClean="0"/>
              <a:t>January 2014: Start date for Marketplace and Medicaid expansion coverage</a:t>
            </a:r>
          </a:p>
          <a:p>
            <a:pPr lvl="1">
              <a:spcBef>
                <a:spcPts val="0"/>
              </a:spcBef>
            </a:pPr>
            <a:r>
              <a:rPr lang="en-US" sz="1600" dirty="0" smtClean="0"/>
              <a:t>March 2014: Initial open enrollment period for Marketplace coverage ends</a:t>
            </a:r>
          </a:p>
          <a:p>
            <a:pPr lvl="1">
              <a:spcBef>
                <a:spcPts val="0"/>
              </a:spcBef>
              <a:spcAft>
                <a:spcPts val="1200"/>
              </a:spcAft>
            </a:pPr>
            <a:r>
              <a:rPr lang="en-US" sz="1600" dirty="0" smtClean="0"/>
              <a:t>Enrollment in Medicaid is not limited to the open enrollment period</a:t>
            </a:r>
          </a:p>
          <a:p>
            <a:pPr>
              <a:spcBef>
                <a:spcPts val="0"/>
              </a:spcBef>
            </a:pPr>
            <a:r>
              <a:rPr lang="en-US" sz="1800" b="1" dirty="0" smtClean="0"/>
              <a:t>Outreach </a:t>
            </a:r>
            <a:r>
              <a:rPr lang="en-US" sz="1800" b="1" dirty="0"/>
              <a:t>initiatives</a:t>
            </a:r>
          </a:p>
          <a:p>
            <a:pPr lvl="1">
              <a:spcBef>
                <a:spcPts val="0"/>
              </a:spcBef>
            </a:pPr>
            <a:r>
              <a:rPr lang="en-US" sz="1600" dirty="0" smtClean="0"/>
              <a:t>HHS/CMS</a:t>
            </a:r>
          </a:p>
          <a:p>
            <a:pPr lvl="1">
              <a:spcBef>
                <a:spcPts val="0"/>
              </a:spcBef>
            </a:pPr>
            <a:r>
              <a:rPr lang="en-US" sz="1600" dirty="0" smtClean="0"/>
              <a:t>States</a:t>
            </a:r>
            <a:endParaRPr lang="en-US" sz="1600" dirty="0"/>
          </a:p>
          <a:p>
            <a:pPr lvl="1">
              <a:spcBef>
                <a:spcPts val="0"/>
              </a:spcBef>
              <a:spcAft>
                <a:spcPts val="1200"/>
              </a:spcAft>
            </a:pPr>
            <a:r>
              <a:rPr lang="en-US" sz="1600" dirty="0"/>
              <a:t>Enroll </a:t>
            </a:r>
            <a:r>
              <a:rPr lang="en-US" sz="1600" dirty="0" smtClean="0"/>
              <a:t>America and other private initiatives </a:t>
            </a:r>
          </a:p>
          <a:p>
            <a:pPr>
              <a:spcBef>
                <a:spcPts val="0"/>
              </a:spcBef>
            </a:pPr>
            <a:r>
              <a:rPr lang="en-US" sz="1800" b="1" dirty="0" smtClean="0"/>
              <a:t>Resources </a:t>
            </a:r>
            <a:r>
              <a:rPr lang="en-US" sz="1800" b="1" dirty="0"/>
              <a:t>to direct individuals for more information</a:t>
            </a:r>
          </a:p>
          <a:p>
            <a:pPr lvl="1">
              <a:spcBef>
                <a:spcPts val="0"/>
              </a:spcBef>
            </a:pPr>
            <a:r>
              <a:rPr lang="en-US" sz="1600" dirty="0"/>
              <a:t>Healthcare.gov</a:t>
            </a:r>
          </a:p>
          <a:p>
            <a:pPr lvl="1">
              <a:spcBef>
                <a:spcPts val="0"/>
              </a:spcBef>
            </a:pPr>
            <a:r>
              <a:rPr lang="en-US" sz="1600" dirty="0"/>
              <a:t>National and state call center help lines</a:t>
            </a:r>
          </a:p>
          <a:p>
            <a:pPr lvl="1">
              <a:spcBef>
                <a:spcPts val="0"/>
              </a:spcBef>
            </a:pPr>
            <a:r>
              <a:rPr lang="en-US" sz="1600" dirty="0"/>
              <a:t>Network of </a:t>
            </a:r>
            <a:r>
              <a:rPr lang="en-US" sz="1600" dirty="0" smtClean="0"/>
              <a:t>certified </a:t>
            </a:r>
            <a:r>
              <a:rPr lang="en-US" sz="1600" dirty="0"/>
              <a:t>“assisters” or “navigators</a:t>
            </a:r>
            <a:r>
              <a:rPr lang="en-US" sz="1600" dirty="0" smtClean="0"/>
              <a:t>”</a:t>
            </a:r>
          </a:p>
          <a:p>
            <a:pPr lvl="1">
              <a:spcBef>
                <a:spcPts val="0"/>
              </a:spcBef>
            </a:pPr>
            <a:r>
              <a:rPr lang="en-US" sz="1600" dirty="0" smtClean="0"/>
              <a:t>Community health centers</a:t>
            </a:r>
          </a:p>
          <a:p>
            <a:pPr lvl="1">
              <a:spcBef>
                <a:spcPts val="0"/>
              </a:spcBef>
            </a:pPr>
            <a:r>
              <a:rPr lang="en-US" sz="1600" dirty="0"/>
              <a:t>National Alliance for Hispanic Health Buena </a:t>
            </a:r>
            <a:r>
              <a:rPr lang="en-US" sz="1600" dirty="0" err="1"/>
              <a:t>Salud</a:t>
            </a:r>
            <a:r>
              <a:rPr lang="en-US" sz="1600" dirty="0"/>
              <a:t> Club and Su </a:t>
            </a:r>
            <a:r>
              <a:rPr lang="en-US" sz="1600" dirty="0" err="1"/>
              <a:t>Familia</a:t>
            </a:r>
            <a:r>
              <a:rPr lang="en-US" sz="1600" dirty="0"/>
              <a:t> Provider </a:t>
            </a:r>
            <a:r>
              <a:rPr lang="en-US" sz="1600" dirty="0" smtClean="0"/>
              <a:t>Database</a:t>
            </a:r>
          </a:p>
          <a:p>
            <a:pPr marL="457200" lvl="1" indent="0">
              <a:spcBef>
                <a:spcPts val="0"/>
              </a:spcBef>
              <a:buNone/>
            </a:pPr>
            <a:r>
              <a:rPr lang="en-US" sz="1600" dirty="0" smtClean="0"/>
              <a:t>--    Subsidy Calculator from Kaiser Family Foundation:</a:t>
            </a:r>
          </a:p>
          <a:p>
            <a:pPr marL="457200" lvl="1" indent="0">
              <a:spcBef>
                <a:spcPts val="0"/>
              </a:spcBef>
              <a:buNone/>
            </a:pPr>
            <a:r>
              <a:rPr lang="en-US" sz="1600" dirty="0" smtClean="0"/>
              <a:t>       </a:t>
            </a:r>
            <a:r>
              <a:rPr lang="en-US" sz="1600" dirty="0" smtClean="0">
                <a:solidFill>
                  <a:srgbClr val="000000"/>
                </a:solidFill>
                <a:hlinkClick r:id="rId3"/>
              </a:rPr>
              <a:t>http</a:t>
            </a:r>
            <a:r>
              <a:rPr lang="en-US" sz="1600" dirty="0">
                <a:solidFill>
                  <a:srgbClr val="000000"/>
                </a:solidFill>
                <a:hlinkClick r:id="rId3"/>
              </a:rPr>
              <a:t>://</a:t>
            </a:r>
            <a:r>
              <a:rPr lang="en-US" sz="1600" dirty="0" smtClean="0">
                <a:solidFill>
                  <a:srgbClr val="000000"/>
                </a:solidFill>
                <a:hlinkClick r:id="rId3"/>
              </a:rPr>
              <a:t>www.kff.org/interactive/subsidy-calculator</a:t>
            </a:r>
            <a:endParaRPr lang="en-US" sz="1600" dirty="0" smtClean="0">
              <a:solidFill>
                <a:srgbClr val="000000"/>
              </a:solidFill>
            </a:endParaRPr>
          </a:p>
          <a:p>
            <a:pPr lvl="1">
              <a:spcBef>
                <a:spcPts val="0"/>
              </a:spcBef>
            </a:pPr>
            <a:endParaRPr lang="en-US" sz="1600" dirty="0" smtClean="0">
              <a:solidFill>
                <a:srgbClr val="000000"/>
              </a:solidFill>
            </a:endParaRPr>
          </a:p>
          <a:p>
            <a:pPr lvl="1">
              <a:spcBef>
                <a:spcPts val="0"/>
              </a:spcBef>
            </a:pPr>
            <a:endParaRPr lang="en-US" sz="1600" dirty="0"/>
          </a:p>
          <a:p>
            <a:pPr lvl="1">
              <a:spcBef>
                <a:spcPts val="0"/>
              </a:spcBef>
            </a:pPr>
            <a:endParaRPr lang="en-US" dirty="0" smtClean="0"/>
          </a:p>
        </p:txBody>
      </p:sp>
      <p:sp>
        <p:nvSpPr>
          <p:cNvPr id="4" name="Title 3"/>
          <p:cNvSpPr>
            <a:spLocks noGrp="1"/>
          </p:cNvSpPr>
          <p:nvPr>
            <p:ph type="title"/>
          </p:nvPr>
        </p:nvSpPr>
        <p:spPr/>
        <p:txBody>
          <a:bodyPr/>
          <a:lstStyle/>
          <a:p>
            <a:r>
              <a:rPr lang="en-US" sz="2400" dirty="0" smtClean="0">
                <a:solidFill>
                  <a:schemeClr val="tx1"/>
                </a:solidFill>
                <a:latin typeface="Arial" pitchFamily="34" charset="0"/>
                <a:cs typeface="Arial" pitchFamily="34" charset="0"/>
              </a:rPr>
              <a:t>15. Outreach and Enrollment Resources for Hispanics</a:t>
            </a:r>
            <a:endParaRPr lang="en-US" sz="2400" dirty="0">
              <a:solidFill>
                <a:schemeClr val="tx1"/>
              </a:solidFill>
              <a:latin typeface="Arial" pitchFamily="34" charset="0"/>
              <a:cs typeface="Arial" pitchFamily="34" charset="0"/>
            </a:endParaRPr>
          </a:p>
        </p:txBody>
      </p:sp>
      <p:cxnSp>
        <p:nvCxnSpPr>
          <p:cNvPr id="6" name="Straight Connector 5"/>
          <p:cNvCxnSpPr/>
          <p:nvPr/>
        </p:nvCxnSpPr>
        <p:spPr>
          <a:xfrm>
            <a:off x="224365" y="6858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89011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 y="-76200"/>
            <a:ext cx="8961120" cy="914400"/>
          </a:xfrm>
        </p:spPr>
        <p:txBody>
          <a:bodyPr anchor="ctr" anchorCtr="0"/>
          <a:lstStyle/>
          <a:p>
            <a:r>
              <a:rPr lang="en-US" sz="2400" dirty="0" smtClean="0">
                <a:solidFill>
                  <a:schemeClr val="tx1"/>
                </a:solidFill>
                <a:latin typeface="Arial" pitchFamily="34" charset="0"/>
                <a:cs typeface="Arial" pitchFamily="34" charset="0"/>
              </a:rPr>
              <a:t>16. Key Issues to Watch</a:t>
            </a:r>
            <a:endParaRPr lang="en-US" sz="2400" dirty="0">
              <a:solidFill>
                <a:schemeClr val="tx1"/>
              </a:solidFill>
              <a:latin typeface="Arial" pitchFamily="34" charset="0"/>
              <a:cs typeface="Arial" pitchFamily="34" charset="0"/>
            </a:endParaRPr>
          </a:p>
        </p:txBody>
      </p:sp>
      <p:sp>
        <p:nvSpPr>
          <p:cNvPr id="10" name="Content Placeholder 7"/>
          <p:cNvSpPr>
            <a:spLocks noGrp="1"/>
          </p:cNvSpPr>
          <p:nvPr>
            <p:ph idx="1"/>
          </p:nvPr>
        </p:nvSpPr>
        <p:spPr>
          <a:xfrm>
            <a:off x="152400" y="914400"/>
            <a:ext cx="8534400" cy="5029200"/>
          </a:xfrm>
        </p:spPr>
        <p:txBody>
          <a:bodyPr/>
          <a:lstStyle/>
          <a:p>
            <a:pPr>
              <a:spcBef>
                <a:spcPts val="0"/>
              </a:spcBef>
              <a:spcAft>
                <a:spcPts val="600"/>
              </a:spcAft>
            </a:pPr>
            <a:r>
              <a:rPr lang="en-US" sz="1800" dirty="0" smtClean="0"/>
              <a:t>How will implementation vary by state?</a:t>
            </a:r>
          </a:p>
          <a:p>
            <a:pPr>
              <a:spcBef>
                <a:spcPts val="0"/>
              </a:spcBef>
              <a:spcAft>
                <a:spcPts val="600"/>
              </a:spcAft>
            </a:pPr>
            <a:r>
              <a:rPr lang="en-US" sz="1800" dirty="0" smtClean="0"/>
              <a:t>How many people are signing up for new coverage options? Are the young and healthy getting insured as well as those who are sick? How does gaining insurance impact individuals’ health care and personal lives?</a:t>
            </a:r>
          </a:p>
          <a:p>
            <a:pPr>
              <a:spcBef>
                <a:spcPts val="0"/>
              </a:spcBef>
              <a:spcAft>
                <a:spcPts val="600"/>
              </a:spcAft>
            </a:pPr>
            <a:r>
              <a:rPr lang="en-US" sz="1800" dirty="0" smtClean="0"/>
              <a:t>How many states expand Medicaid? What will expansion decisions mean for coverage and costs? For efforts to reduce health care disparities? What happens to poor adults who do not gain a new coverage option in states that do not expand Medicaid? </a:t>
            </a:r>
          </a:p>
          <a:p>
            <a:pPr>
              <a:spcBef>
                <a:spcPts val="0"/>
              </a:spcBef>
              <a:spcAft>
                <a:spcPts val="600"/>
              </a:spcAft>
            </a:pPr>
            <a:r>
              <a:rPr lang="en-US" sz="1800" dirty="0" smtClean="0"/>
              <a:t>Are the new marketplace insurance options affordable, taking into account tax credits for low and middle income people? How competitive are the new insurance marketplaces? Are new, local plans entering the market?</a:t>
            </a:r>
          </a:p>
          <a:p>
            <a:pPr>
              <a:spcBef>
                <a:spcPts val="0"/>
              </a:spcBef>
              <a:spcAft>
                <a:spcPts val="600"/>
              </a:spcAft>
            </a:pPr>
            <a:r>
              <a:rPr lang="en-US" sz="1800" dirty="0"/>
              <a:t>What happens to the safety-net for those left out of expanded insurance?</a:t>
            </a:r>
          </a:p>
          <a:p>
            <a:pPr>
              <a:spcBef>
                <a:spcPts val="0"/>
              </a:spcBef>
              <a:spcAft>
                <a:spcPts val="600"/>
              </a:spcAft>
            </a:pPr>
            <a:r>
              <a:rPr lang="en-US" sz="1800" dirty="0" smtClean="0"/>
              <a:t>There will be technical glitches in the new marketplaces. Are they widespread or anecdotal? Are they addressed quickly? Are people getting the help they need to understand new coverage options and enroll?</a:t>
            </a:r>
          </a:p>
          <a:p>
            <a:pPr>
              <a:spcBef>
                <a:spcPts val="0"/>
              </a:spcBef>
              <a:spcAft>
                <a:spcPts val="600"/>
              </a:spcAft>
            </a:pPr>
            <a:r>
              <a:rPr lang="en-US" sz="1800" dirty="0" smtClean="0"/>
              <a:t>How well do education, outreach, and enrollment efforts meet the language and cultural needs of the community?</a:t>
            </a:r>
          </a:p>
          <a:p>
            <a:pPr>
              <a:spcBef>
                <a:spcPts val="0"/>
              </a:spcBef>
              <a:spcAft>
                <a:spcPts val="600"/>
              </a:spcAft>
            </a:pPr>
            <a:r>
              <a:rPr lang="en-US" sz="1800" dirty="0" smtClean="0"/>
              <a:t>How are employers reacting? Are they expanding health benefits or paying the penalty?</a:t>
            </a:r>
          </a:p>
        </p:txBody>
      </p:sp>
      <p:cxnSp>
        <p:nvCxnSpPr>
          <p:cNvPr id="6" name="Straight Connector 5"/>
          <p:cNvCxnSpPr/>
          <p:nvPr/>
        </p:nvCxnSpPr>
        <p:spPr>
          <a:xfrm>
            <a:off x="224365" y="685800"/>
            <a:ext cx="86868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00283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0" indent="0">
              <a:buNone/>
            </a:pPr>
            <a:r>
              <a:rPr lang="en-US" sz="2800" dirty="0" smtClean="0"/>
              <a:t>Please use the chat function within your webinar screen to submit questions to our speakers. </a:t>
            </a:r>
          </a:p>
          <a:p>
            <a:endParaRPr lang="en-US" dirty="0" smtClean="0"/>
          </a:p>
        </p:txBody>
      </p:sp>
      <p:sp>
        <p:nvSpPr>
          <p:cNvPr id="6" name="Title 5"/>
          <p:cNvSpPr>
            <a:spLocks noGrp="1"/>
          </p:cNvSpPr>
          <p:nvPr>
            <p:ph type="title"/>
          </p:nvPr>
        </p:nvSpPr>
        <p:spPr/>
        <p:txBody>
          <a:bodyPr/>
          <a:lstStyle/>
          <a:p>
            <a:r>
              <a:rPr lang="en-US" dirty="0" smtClean="0"/>
              <a:t>Q&amp;A</a:t>
            </a:r>
            <a:endParaRPr lang="en-US" dirty="0"/>
          </a:p>
        </p:txBody>
      </p:sp>
    </p:spTree>
    <p:extLst>
      <p:ext uri="{BB962C8B-B14F-4D97-AF65-F5344CB8AC3E}">
        <p14:creationId xmlns:p14="http://schemas.microsoft.com/office/powerpoint/2010/main" val="6219149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lstStyle/>
          <a:p>
            <a:r>
              <a:rPr lang="en-US" sz="3000" dirty="0" smtClean="0"/>
              <a:t>Please visit our website: </a:t>
            </a:r>
            <a:br>
              <a:rPr lang="en-US" sz="3000" dirty="0" smtClean="0"/>
            </a:br>
            <a:r>
              <a:rPr lang="en-US" sz="3000" u="sng" dirty="0" smtClean="0">
                <a:hlinkClick r:id="rId2"/>
              </a:rPr>
              <a:t>www.kff.org/health-reform-resources</a:t>
            </a:r>
            <a:endParaRPr lang="en-US" sz="3000" u="sng" dirty="0" smtClean="0"/>
          </a:p>
          <a:p>
            <a:endParaRPr lang="en-US" sz="3000" u="sng" dirty="0"/>
          </a:p>
          <a:p>
            <a:endParaRPr lang="en-US" sz="3000" dirty="0"/>
          </a:p>
          <a:p>
            <a:r>
              <a:rPr lang="en-US" sz="3000" dirty="0" smtClean="0"/>
              <a:t>Contact: Tina Hoff at </a:t>
            </a:r>
            <a:r>
              <a:rPr lang="en-US" sz="3000" dirty="0" smtClean="0">
                <a:hlinkClick r:id="rId3"/>
              </a:rPr>
              <a:t>THoff@kff.org</a:t>
            </a:r>
            <a:r>
              <a:rPr lang="en-US" sz="3000" dirty="0" smtClean="0"/>
              <a:t>. </a:t>
            </a:r>
          </a:p>
          <a:p>
            <a:endParaRPr lang="en-US" sz="3000" dirty="0"/>
          </a:p>
        </p:txBody>
      </p:sp>
      <p:sp>
        <p:nvSpPr>
          <p:cNvPr id="6" name="Title 5"/>
          <p:cNvSpPr>
            <a:spLocks noGrp="1"/>
          </p:cNvSpPr>
          <p:nvPr>
            <p:ph type="title"/>
          </p:nvPr>
        </p:nvSpPr>
        <p:spPr/>
        <p:txBody>
          <a:bodyPr/>
          <a:lstStyle/>
          <a:p>
            <a:r>
              <a:rPr lang="en-US" dirty="0" smtClean="0"/>
              <a:t>For more information</a:t>
            </a:r>
            <a:endParaRPr lang="en-US" dirty="0"/>
          </a:p>
        </p:txBody>
      </p:sp>
    </p:spTree>
    <p:extLst>
      <p:ext uri="{BB962C8B-B14F-4D97-AF65-F5344CB8AC3E}">
        <p14:creationId xmlns:p14="http://schemas.microsoft.com/office/powerpoint/2010/main" val="3955239117"/>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theme>
</file>

<file path=ppt/theme/theme5.xml><?xml version="1.0" encoding="utf-8"?>
<a:theme xmlns:a="http://schemas.openxmlformats.org/drawingml/2006/main" name="1_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1882</TotalTime>
  <Words>1823</Words>
  <Application>Microsoft Office PowerPoint</Application>
  <PresentationFormat>On-screen Show (4:3)</PresentationFormat>
  <Paragraphs>658</Paragraphs>
  <Slides>20</Slides>
  <Notes>9</Notes>
  <HiddenSlides>0</HiddenSlides>
  <MMClips>0</MMClips>
  <ScaleCrop>false</ScaleCrop>
  <HeadingPairs>
    <vt:vector size="4" baseType="variant">
      <vt:variant>
        <vt:lpstr>Theme</vt:lpstr>
      </vt:variant>
      <vt:variant>
        <vt:i4>7</vt:i4>
      </vt:variant>
      <vt:variant>
        <vt:lpstr>Slide Titles</vt:lpstr>
      </vt:variant>
      <vt:variant>
        <vt:i4>20</vt:i4>
      </vt:variant>
    </vt:vector>
  </HeadingPairs>
  <TitlesOfParts>
    <vt:vector size="27" baseType="lpstr">
      <vt:lpstr>Blank</vt:lpstr>
      <vt:lpstr>Default with exhibit #</vt:lpstr>
      <vt:lpstr>Default with figure #</vt:lpstr>
      <vt:lpstr>Title page</vt:lpstr>
      <vt:lpstr>1_Default with figure #</vt:lpstr>
      <vt:lpstr>2_Default with figure #</vt:lpstr>
      <vt:lpstr>3_Default with figure #</vt:lpstr>
      <vt:lpstr>The Affordable Care Act (ACA)                          and What It Means for Latinos</vt:lpstr>
      <vt:lpstr>Today’s Speakers</vt:lpstr>
      <vt:lpstr>1. The Basics of the Affordable Care Act (ACA)</vt:lpstr>
      <vt:lpstr>2. At Three Years Public Opinion on ACA Remains Divided</vt:lpstr>
      <vt:lpstr>3. Ongoing Partisan Divide on ACA</vt:lpstr>
      <vt:lpstr>4. More Hispanics Lean Favorably Toward ACA</vt:lpstr>
      <vt:lpstr>5. Spanish-Dominant Hispanics Most Favorable Views Toward ACA</vt:lpstr>
      <vt:lpstr>6. Two in Three Hispanics Feel Uninformed About Law</vt:lpstr>
      <vt:lpstr>7. Hispanics are at Highest Risk of Being Without Insurance Compared to Other Races/Ethnicities</vt:lpstr>
      <vt:lpstr>8.  Most Uninsured Hispanics are in Working Families;                      More than Half are under the age of 26</vt:lpstr>
      <vt:lpstr>9. ACA Expands Access to Health Insurance Coverage</vt:lpstr>
      <vt:lpstr>10. Most Uninsured Hispanics are at Income Levels that Qualify for Medicaid Expansion or Subsidies</vt:lpstr>
      <vt:lpstr>PowerPoint Presentation</vt:lpstr>
      <vt:lpstr>12. Current Status of the Medicaid Expansion Decision as of June 14, 2013</vt:lpstr>
      <vt:lpstr>13. Hispanics have High Stakes in State Decisions to Expand Medicaid</vt:lpstr>
      <vt:lpstr>14. State Health Insurance Marketplace Decisions as of May 28, 2013</vt:lpstr>
      <vt:lpstr>15. Outreach and Enrollment Resources for Hispanics</vt:lpstr>
      <vt:lpstr>16. Key Issues to Watch</vt:lpstr>
      <vt:lpstr>Q&amp;A</vt:lpstr>
      <vt:lpstr>For more information</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While many youth report not having favorable views of health reform, the majority also say they do not understand</dc:title>
  <dc:creator>Sarah</dc:creator>
  <cp:lastModifiedBy>Amanda Keammerer</cp:lastModifiedBy>
  <cp:revision>153</cp:revision>
  <dcterms:created xsi:type="dcterms:W3CDTF">2013-04-23T18:53:09Z</dcterms:created>
  <dcterms:modified xsi:type="dcterms:W3CDTF">2013-07-09T21:57:34Z</dcterms:modified>
</cp:coreProperties>
</file>