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3" r:id="rId2"/>
    <p:sldMasterId id="2147483654" r:id="rId3"/>
    <p:sldMasterId id="2147483655" r:id="rId4"/>
    <p:sldMasterId id="2147483656" r:id="rId5"/>
    <p:sldMasterId id="2147483657" r:id="rId6"/>
    <p:sldMasterId id="2147483658" r:id="rId7"/>
    <p:sldMasterId id="2147483659" r:id="rId8"/>
    <p:sldMasterId id="2147483660" r:id="rId9"/>
    <p:sldMasterId id="2147483661" r:id="rId10"/>
    <p:sldMasterId id="2147483662" r:id="rId11"/>
    <p:sldMasterId id="2147483663" r:id="rId12"/>
    <p:sldMasterId id="2147483664" r:id="rId13"/>
    <p:sldMasterId id="2147483665" r:id="rId14"/>
    <p:sldMasterId id="2147483666" r:id="rId15"/>
    <p:sldMasterId id="2147483667" r:id="rId16"/>
    <p:sldMasterId id="2147483668" r:id="rId17"/>
  </p:sldMasterIdLst>
  <p:notesMasterIdLst>
    <p:notesMasterId r:id="rId34"/>
  </p:notesMasterIdLst>
  <p:handoutMasterIdLst>
    <p:handoutMasterId r:id="rId35"/>
  </p:handoutMasterIdLst>
  <p:sldIdLst>
    <p:sldId id="258" r:id="rId18"/>
    <p:sldId id="259" r:id="rId19"/>
    <p:sldId id="260" r:id="rId20"/>
    <p:sldId id="261" r:id="rId21"/>
    <p:sldId id="262" r:id="rId22"/>
    <p:sldId id="263" r:id="rId23"/>
    <p:sldId id="264" r:id="rId24"/>
    <p:sldId id="265" r:id="rId25"/>
    <p:sldId id="266" r:id="rId26"/>
    <p:sldId id="267" r:id="rId27"/>
    <p:sldId id="268" r:id="rId28"/>
    <p:sldId id="269" r:id="rId29"/>
    <p:sldId id="270" r:id="rId30"/>
    <p:sldId id="271" r:id="rId31"/>
    <p:sldId id="272" r:id="rId32"/>
    <p:sldId id="273"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8" d="100"/>
          <a:sy n="108" d="100"/>
        </p:scale>
        <p:origin x="-1038" y="-12"/>
      </p:cViewPr>
      <p:guideLst>
        <p:guide orient="horz" pos="2160"/>
        <p:guide pos="2880"/>
      </p:guideLst>
    </p:cSldViewPr>
  </p:slideViewPr>
  <p:notesTextViewPr>
    <p:cViewPr>
      <p:scale>
        <a:sx n="100" d="100"/>
        <a:sy n="100" d="100"/>
      </p:scale>
      <p:origin x="0" y="0"/>
    </p:cViewPr>
  </p:notesTextViewPr>
  <p:notesViewPr>
    <p:cSldViewPr>
      <p:cViewPr varScale="1">
        <p:scale>
          <a:sx n="59" d="100"/>
          <a:sy n="59" d="100"/>
        </p:scale>
        <p:origin x="-178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4.xml"/><Relationship Id="rId34"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3.xml"/><Relationship Id="rId29" Type="http://schemas.openxmlformats.org/officeDocument/2006/relationships/slide" Target="slides/slide1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2.xml"/><Relationship Id="rId31"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8B8C91-F507-4B26-B96D-A1632028E616}" type="doc">
      <dgm:prSet loTypeId="urn:microsoft.com/office/officeart/2005/8/layout/venn1" loCatId="relationship" qsTypeId="urn:microsoft.com/office/officeart/2005/8/quickstyle/simple1#1" qsCatId="simple" csTypeId="urn:microsoft.com/office/officeart/2005/8/colors/accent1_2#1" csCatId="accent1" phldr="1"/>
      <dgm:spPr/>
    </dgm:pt>
    <dgm:pt modelId="{0FE9365E-BF8C-45ED-843C-85982B6F6802}">
      <dgm:prSet phldrT="[Text]" custT="1"/>
      <dgm:spPr>
        <a:solidFill>
          <a:srgbClr val="003366"/>
        </a:solidFill>
        <a:ln>
          <a:solidFill>
            <a:srgbClr val="000000"/>
          </a:solidFill>
        </a:ln>
      </dgm:spPr>
      <dgm:t>
        <a:bodyPr/>
        <a:lstStyle/>
        <a:p>
          <a:pPr algn="l">
            <a:spcAft>
              <a:spcPts val="0"/>
            </a:spcAft>
          </a:pPr>
          <a:endParaRPr lang="en-US" sz="2800" dirty="0">
            <a:solidFill>
              <a:srgbClr val="FFFFFF"/>
            </a:solidFill>
            <a:latin typeface="Calibri" pitchFamily="34" charset="0"/>
            <a:cs typeface="Calibri" pitchFamily="34" charset="0"/>
          </a:endParaRPr>
        </a:p>
      </dgm:t>
    </dgm:pt>
    <dgm:pt modelId="{FA81D63B-75AB-48AF-A434-BB957EF44CF6}" type="parTrans" cxnId="{36BD2A48-005C-4C99-B958-9C1E8B0E9151}">
      <dgm:prSet/>
      <dgm:spPr/>
      <dgm:t>
        <a:bodyPr/>
        <a:lstStyle/>
        <a:p>
          <a:endParaRPr lang="en-US"/>
        </a:p>
      </dgm:t>
    </dgm:pt>
    <dgm:pt modelId="{C42EFF21-D640-4DA8-9C5B-FBE2B1B43DCB}" type="sibTrans" cxnId="{36BD2A48-005C-4C99-B958-9C1E8B0E9151}">
      <dgm:prSet/>
      <dgm:spPr/>
      <dgm:t>
        <a:bodyPr/>
        <a:lstStyle/>
        <a:p>
          <a:endParaRPr lang="en-US"/>
        </a:p>
      </dgm:t>
    </dgm:pt>
    <dgm:pt modelId="{B104A453-5393-4EB2-8AF6-165579E2924D}">
      <dgm:prSet phldrT="[Text]" custT="1"/>
      <dgm:spPr>
        <a:solidFill>
          <a:srgbClr val="6685A2">
            <a:alpha val="34902"/>
          </a:srgbClr>
        </a:solidFill>
        <a:ln>
          <a:solidFill>
            <a:srgbClr val="000000"/>
          </a:solidFill>
        </a:ln>
      </dgm:spPr>
      <dgm:t>
        <a:bodyPr/>
        <a:lstStyle/>
        <a:p>
          <a:pPr algn="r">
            <a:spcAft>
              <a:spcPts val="0"/>
            </a:spcAft>
          </a:pPr>
          <a:endParaRPr lang="en-US" sz="2800" dirty="0">
            <a:solidFill>
              <a:srgbClr val="000000"/>
            </a:solidFill>
            <a:latin typeface="Calibri" pitchFamily="34" charset="0"/>
            <a:cs typeface="Calibri" pitchFamily="34" charset="0"/>
          </a:endParaRPr>
        </a:p>
      </dgm:t>
    </dgm:pt>
    <dgm:pt modelId="{DB537630-50BF-4535-805B-3684C2A445C4}" type="parTrans" cxnId="{876B058B-491D-41AE-85DD-9D56DF43A034}">
      <dgm:prSet/>
      <dgm:spPr/>
      <dgm:t>
        <a:bodyPr/>
        <a:lstStyle/>
        <a:p>
          <a:endParaRPr lang="en-US"/>
        </a:p>
      </dgm:t>
    </dgm:pt>
    <dgm:pt modelId="{89FA070A-692F-46A3-A413-E114B8AC0F95}" type="sibTrans" cxnId="{876B058B-491D-41AE-85DD-9D56DF43A034}">
      <dgm:prSet/>
      <dgm:spPr/>
      <dgm:t>
        <a:bodyPr/>
        <a:lstStyle/>
        <a:p>
          <a:endParaRPr lang="en-US"/>
        </a:p>
      </dgm:t>
    </dgm:pt>
    <dgm:pt modelId="{19B03099-F7BA-41DC-91AC-6338844A0CCC}" type="pres">
      <dgm:prSet presAssocID="{538B8C91-F507-4B26-B96D-A1632028E616}" presName="compositeShape" presStyleCnt="0">
        <dgm:presLayoutVars>
          <dgm:chMax val="7"/>
          <dgm:dir/>
          <dgm:resizeHandles val="exact"/>
        </dgm:presLayoutVars>
      </dgm:prSet>
      <dgm:spPr/>
    </dgm:pt>
    <dgm:pt modelId="{C7DAD28F-72E6-472C-A4E2-42D4974B458F}" type="pres">
      <dgm:prSet presAssocID="{0FE9365E-BF8C-45ED-843C-85982B6F6802}" presName="circ1" presStyleLbl="vennNode1" presStyleIdx="0" presStyleCnt="2" custScaleX="99628" custScaleY="100547" custLinFactNeighborX="3209"/>
      <dgm:spPr/>
      <dgm:t>
        <a:bodyPr/>
        <a:lstStyle/>
        <a:p>
          <a:endParaRPr lang="en-US"/>
        </a:p>
      </dgm:t>
    </dgm:pt>
    <dgm:pt modelId="{ED94F4A9-65EA-4ACD-8640-F460D8CEC783}" type="pres">
      <dgm:prSet presAssocID="{0FE9365E-BF8C-45ED-843C-85982B6F6802}" presName="circ1Tx" presStyleLbl="revTx" presStyleIdx="0" presStyleCnt="0">
        <dgm:presLayoutVars>
          <dgm:chMax val="0"/>
          <dgm:chPref val="0"/>
          <dgm:bulletEnabled val="1"/>
        </dgm:presLayoutVars>
      </dgm:prSet>
      <dgm:spPr/>
      <dgm:t>
        <a:bodyPr/>
        <a:lstStyle/>
        <a:p>
          <a:endParaRPr lang="en-US"/>
        </a:p>
      </dgm:t>
    </dgm:pt>
    <dgm:pt modelId="{23A8FCBF-CC7E-4469-AC02-6F38FC313566}" type="pres">
      <dgm:prSet presAssocID="{B104A453-5393-4EB2-8AF6-165579E2924D}" presName="circ2" presStyleLbl="vennNode1" presStyleIdx="1" presStyleCnt="2" custScaleX="112744" custScaleY="100547" custLinFactNeighborX="-7108" custLinFactNeighborY="0"/>
      <dgm:spPr/>
      <dgm:t>
        <a:bodyPr/>
        <a:lstStyle/>
        <a:p>
          <a:endParaRPr lang="en-US"/>
        </a:p>
      </dgm:t>
    </dgm:pt>
    <dgm:pt modelId="{BF0F7527-4961-4756-8F26-9ED6A5E713B7}" type="pres">
      <dgm:prSet presAssocID="{B104A453-5393-4EB2-8AF6-165579E2924D}" presName="circ2Tx" presStyleLbl="revTx" presStyleIdx="0" presStyleCnt="0">
        <dgm:presLayoutVars>
          <dgm:chMax val="0"/>
          <dgm:chPref val="0"/>
          <dgm:bulletEnabled val="1"/>
        </dgm:presLayoutVars>
      </dgm:prSet>
      <dgm:spPr/>
      <dgm:t>
        <a:bodyPr/>
        <a:lstStyle/>
        <a:p>
          <a:endParaRPr lang="en-US"/>
        </a:p>
      </dgm:t>
    </dgm:pt>
  </dgm:ptLst>
  <dgm:cxnLst>
    <dgm:cxn modelId="{FDF7DF30-4A2D-44DA-AE8B-1465CAE01980}" type="presOf" srcId="{B104A453-5393-4EB2-8AF6-165579E2924D}" destId="{BF0F7527-4961-4756-8F26-9ED6A5E713B7}" srcOrd="1" destOrd="0" presId="urn:microsoft.com/office/officeart/2005/8/layout/venn1"/>
    <dgm:cxn modelId="{36BD2A48-005C-4C99-B958-9C1E8B0E9151}" srcId="{538B8C91-F507-4B26-B96D-A1632028E616}" destId="{0FE9365E-BF8C-45ED-843C-85982B6F6802}" srcOrd="0" destOrd="0" parTransId="{FA81D63B-75AB-48AF-A434-BB957EF44CF6}" sibTransId="{C42EFF21-D640-4DA8-9C5B-FBE2B1B43DCB}"/>
    <dgm:cxn modelId="{FB4ABCA1-570B-440F-9DA3-FB30A74B0391}" type="presOf" srcId="{B104A453-5393-4EB2-8AF6-165579E2924D}" destId="{23A8FCBF-CC7E-4469-AC02-6F38FC313566}" srcOrd="0" destOrd="0" presId="urn:microsoft.com/office/officeart/2005/8/layout/venn1"/>
    <dgm:cxn modelId="{4A7CA49F-EC21-434D-89B3-CDFE241A0EE5}" type="presOf" srcId="{0FE9365E-BF8C-45ED-843C-85982B6F6802}" destId="{ED94F4A9-65EA-4ACD-8640-F460D8CEC783}" srcOrd="1" destOrd="0" presId="urn:microsoft.com/office/officeart/2005/8/layout/venn1"/>
    <dgm:cxn modelId="{876B058B-491D-41AE-85DD-9D56DF43A034}" srcId="{538B8C91-F507-4B26-B96D-A1632028E616}" destId="{B104A453-5393-4EB2-8AF6-165579E2924D}" srcOrd="1" destOrd="0" parTransId="{DB537630-50BF-4535-805B-3684C2A445C4}" sibTransId="{89FA070A-692F-46A3-A413-E114B8AC0F95}"/>
    <dgm:cxn modelId="{880F5F05-DE41-4885-909E-31A6CB938BE1}" type="presOf" srcId="{0FE9365E-BF8C-45ED-843C-85982B6F6802}" destId="{C7DAD28F-72E6-472C-A4E2-42D4974B458F}" srcOrd="0" destOrd="0" presId="urn:microsoft.com/office/officeart/2005/8/layout/venn1"/>
    <dgm:cxn modelId="{FEF4741F-CE73-48C6-907B-AA4C15952DCA}" type="presOf" srcId="{538B8C91-F507-4B26-B96D-A1632028E616}" destId="{19B03099-F7BA-41DC-91AC-6338844A0CCC}" srcOrd="0" destOrd="0" presId="urn:microsoft.com/office/officeart/2005/8/layout/venn1"/>
    <dgm:cxn modelId="{FA1C0FCE-A9A1-4255-8531-0918D8A1440C}" type="presParOf" srcId="{19B03099-F7BA-41DC-91AC-6338844A0CCC}" destId="{C7DAD28F-72E6-472C-A4E2-42D4974B458F}" srcOrd="0" destOrd="0" presId="urn:microsoft.com/office/officeart/2005/8/layout/venn1"/>
    <dgm:cxn modelId="{1553ABA5-DC39-4090-9DA7-1D68569B25D1}" type="presParOf" srcId="{19B03099-F7BA-41DC-91AC-6338844A0CCC}" destId="{ED94F4A9-65EA-4ACD-8640-F460D8CEC783}" srcOrd="1" destOrd="0" presId="urn:microsoft.com/office/officeart/2005/8/layout/venn1"/>
    <dgm:cxn modelId="{F11873BF-3ED8-4686-8B5E-F13340EE587A}" type="presParOf" srcId="{19B03099-F7BA-41DC-91AC-6338844A0CCC}" destId="{23A8FCBF-CC7E-4469-AC02-6F38FC313566}" srcOrd="2" destOrd="0" presId="urn:microsoft.com/office/officeart/2005/8/layout/venn1"/>
    <dgm:cxn modelId="{93EF4860-EE60-45CC-97B3-F21DD62C9F40}" type="presParOf" srcId="{19B03099-F7BA-41DC-91AC-6338844A0CCC}" destId="{BF0F7527-4961-4756-8F26-9ED6A5E713B7}"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DAD28F-72E6-472C-A4E2-42D4974B458F}">
      <dsp:nvSpPr>
        <dsp:cNvPr id="0" name=""/>
        <dsp:cNvSpPr/>
      </dsp:nvSpPr>
      <dsp:spPr>
        <a:xfrm>
          <a:off x="560497" y="0"/>
          <a:ext cx="4077188" cy="4114798"/>
        </a:xfrm>
        <a:prstGeom prst="ellipse">
          <a:avLst/>
        </a:prstGeom>
        <a:solidFill>
          <a:srgbClr val="003366"/>
        </a:solidFill>
        <a:ln w="25400" cap="flat" cmpd="sng" algn="ctr">
          <a:solidFill>
            <a:srgbClr val="00000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l" defTabSz="1244600">
            <a:lnSpc>
              <a:spcPct val="90000"/>
            </a:lnSpc>
            <a:spcBef>
              <a:spcPct val="0"/>
            </a:spcBef>
            <a:spcAft>
              <a:spcPts val="0"/>
            </a:spcAft>
          </a:pPr>
          <a:endParaRPr lang="en-US" sz="2800" kern="1200" dirty="0">
            <a:solidFill>
              <a:srgbClr val="FFFFFF"/>
            </a:solidFill>
            <a:latin typeface="Calibri" pitchFamily="34" charset="0"/>
            <a:cs typeface="Calibri" pitchFamily="34" charset="0"/>
          </a:endParaRPr>
        </a:p>
      </dsp:txBody>
      <dsp:txXfrm>
        <a:off x="1129834" y="485222"/>
        <a:ext cx="2350811" cy="3144351"/>
      </dsp:txXfrm>
    </dsp:sp>
    <dsp:sp modelId="{23A8FCBF-CC7E-4469-AC02-6F38FC313566}">
      <dsp:nvSpPr>
        <dsp:cNvPr id="0" name=""/>
        <dsp:cNvSpPr/>
      </dsp:nvSpPr>
      <dsp:spPr>
        <a:xfrm>
          <a:off x="2819389" y="0"/>
          <a:ext cx="4613949" cy="4114798"/>
        </a:xfrm>
        <a:prstGeom prst="ellipse">
          <a:avLst/>
        </a:prstGeom>
        <a:solidFill>
          <a:srgbClr val="6685A2">
            <a:alpha val="34902"/>
          </a:srgbClr>
        </a:solidFill>
        <a:ln w="25400" cap="flat" cmpd="sng" algn="ctr">
          <a:solidFill>
            <a:srgbClr val="00000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r" defTabSz="1244600">
            <a:lnSpc>
              <a:spcPct val="90000"/>
            </a:lnSpc>
            <a:spcBef>
              <a:spcPct val="0"/>
            </a:spcBef>
            <a:spcAft>
              <a:spcPts val="0"/>
            </a:spcAft>
          </a:pPr>
          <a:endParaRPr lang="en-US" sz="2800" kern="1200" dirty="0">
            <a:solidFill>
              <a:srgbClr val="000000"/>
            </a:solidFill>
            <a:latin typeface="Calibri" pitchFamily="34" charset="0"/>
            <a:cs typeface="Calibri" pitchFamily="34" charset="0"/>
          </a:endParaRPr>
        </a:p>
      </dsp:txBody>
      <dsp:txXfrm>
        <a:off x="4128753" y="485222"/>
        <a:ext cx="2660295" cy="3144351"/>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image" Target="../media/image9.png"/></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image" Target="../media/image1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741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741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741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C59C0C41-220A-44C6-B1D3-06BD8340F207}" type="slidenum">
              <a:rPr lang="en-US"/>
              <a:pPr/>
              <a:t>‹#›</a:t>
            </a:fld>
            <a:endParaRPr lang="en-US"/>
          </a:p>
        </p:txBody>
      </p:sp>
    </p:spTree>
    <p:extLst>
      <p:ext uri="{BB962C8B-B14F-4D97-AF65-F5344CB8AC3E}">
        <p14:creationId xmlns:p14="http://schemas.microsoft.com/office/powerpoint/2010/main" val="41396833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945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9460"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946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946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946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C53E303F-6922-4AF6-8E34-0BF8EB964B01}" type="slidenum">
              <a:rPr lang="en-US"/>
              <a:pPr/>
              <a:t>‹#›</a:t>
            </a:fld>
            <a:endParaRPr lang="en-US"/>
          </a:p>
        </p:txBody>
      </p:sp>
    </p:spTree>
    <p:extLst>
      <p:ext uri="{BB962C8B-B14F-4D97-AF65-F5344CB8AC3E}">
        <p14:creationId xmlns:p14="http://schemas.microsoft.com/office/powerpoint/2010/main" val="71507351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7FF0224-458E-4A32-9A5F-06543460BE95}" type="slidenum">
              <a:rPr lang="en-US"/>
              <a:pPr/>
              <a:t>‹#›</a:t>
            </a:fld>
            <a:endParaRPr lang="en-US"/>
          </a:p>
        </p:txBody>
      </p:sp>
    </p:spTree>
    <p:extLst>
      <p:ext uri="{BB962C8B-B14F-4D97-AF65-F5344CB8AC3E}">
        <p14:creationId xmlns:p14="http://schemas.microsoft.com/office/powerpoint/2010/main" val="2636861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40A35C3-2C3D-4CAD-8920-263097BA067E}" type="slidenum">
              <a:rPr lang="en-US"/>
              <a:pPr/>
              <a:t>‹#›</a:t>
            </a:fld>
            <a:endParaRPr lang="en-US"/>
          </a:p>
        </p:txBody>
      </p:sp>
    </p:spTree>
    <p:extLst>
      <p:ext uri="{BB962C8B-B14F-4D97-AF65-F5344CB8AC3E}">
        <p14:creationId xmlns:p14="http://schemas.microsoft.com/office/powerpoint/2010/main" val="2670785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382B89C-6584-4A2D-8681-06017F3B7F7D}" type="slidenum">
              <a:rPr lang="en-US"/>
              <a:pPr/>
              <a:t>‹#›</a:t>
            </a:fld>
            <a:endParaRPr lang="en-US"/>
          </a:p>
        </p:txBody>
      </p:sp>
    </p:spTree>
    <p:extLst>
      <p:ext uri="{BB962C8B-B14F-4D97-AF65-F5344CB8AC3E}">
        <p14:creationId xmlns:p14="http://schemas.microsoft.com/office/powerpoint/2010/main" val="4080529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CA5045E-61B7-40DB-9043-0744E9DC7FAC}" type="slidenum">
              <a:rPr lang="en-US"/>
              <a:pPr/>
              <a:t>‹#›</a:t>
            </a:fld>
            <a:endParaRPr lang="en-US"/>
          </a:p>
        </p:txBody>
      </p:sp>
    </p:spTree>
    <p:extLst>
      <p:ext uri="{BB962C8B-B14F-4D97-AF65-F5344CB8AC3E}">
        <p14:creationId xmlns:p14="http://schemas.microsoft.com/office/powerpoint/2010/main" val="128035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AEA8A924-FB78-4277-8B62-825BDEACBC81}" type="slidenum">
              <a:rPr lang="en-US"/>
              <a:pPr/>
              <a:t>‹#›</a:t>
            </a:fld>
            <a:endParaRPr lang="en-US"/>
          </a:p>
        </p:txBody>
      </p:sp>
    </p:spTree>
    <p:extLst>
      <p:ext uri="{BB962C8B-B14F-4D97-AF65-F5344CB8AC3E}">
        <p14:creationId xmlns:p14="http://schemas.microsoft.com/office/powerpoint/2010/main" val="2272394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BC50341A-FE55-4CC7-88F8-0EDB4BB8CE8A}" type="slidenum">
              <a:rPr lang="en-US"/>
              <a:pPr/>
              <a:t>‹#›</a:t>
            </a:fld>
            <a:endParaRPr lang="en-US"/>
          </a:p>
        </p:txBody>
      </p:sp>
    </p:spTree>
    <p:extLst>
      <p:ext uri="{BB962C8B-B14F-4D97-AF65-F5344CB8AC3E}">
        <p14:creationId xmlns:p14="http://schemas.microsoft.com/office/powerpoint/2010/main" val="1215677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675D18C6-ADB7-4B1E-8023-37DCE7BAB3BC}" type="slidenum">
              <a:rPr lang="en-US"/>
              <a:pPr/>
              <a:t>‹#›</a:t>
            </a:fld>
            <a:endParaRPr lang="en-US"/>
          </a:p>
        </p:txBody>
      </p:sp>
    </p:spTree>
    <p:extLst>
      <p:ext uri="{BB962C8B-B14F-4D97-AF65-F5344CB8AC3E}">
        <p14:creationId xmlns:p14="http://schemas.microsoft.com/office/powerpoint/2010/main" val="1604985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FCC2FAC-47D9-4ECF-B077-BE90CBCAB533}" type="slidenum">
              <a:rPr lang="en-US"/>
              <a:pPr/>
              <a:t>‹#›</a:t>
            </a:fld>
            <a:endParaRPr lang="en-US"/>
          </a:p>
        </p:txBody>
      </p:sp>
    </p:spTree>
    <p:extLst>
      <p:ext uri="{BB962C8B-B14F-4D97-AF65-F5344CB8AC3E}">
        <p14:creationId xmlns:p14="http://schemas.microsoft.com/office/powerpoint/2010/main" val="1963234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7336F0A-26D5-48F7-9E1B-2EF051C76E8D}" type="slidenum">
              <a:rPr lang="en-US"/>
              <a:pPr/>
              <a:t>‹#›</a:t>
            </a:fld>
            <a:endParaRPr lang="en-US"/>
          </a:p>
        </p:txBody>
      </p:sp>
    </p:spTree>
    <p:extLst>
      <p:ext uri="{BB962C8B-B14F-4D97-AF65-F5344CB8AC3E}">
        <p14:creationId xmlns:p14="http://schemas.microsoft.com/office/powerpoint/2010/main" val="4071872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42D851C-2167-4A24-952A-5474D2A4B7AE}" type="slidenum">
              <a:rPr lang="en-US"/>
              <a:pPr/>
              <a:t>‹#›</a:t>
            </a:fld>
            <a:endParaRPr lang="en-US"/>
          </a:p>
        </p:txBody>
      </p:sp>
    </p:spTree>
    <p:extLst>
      <p:ext uri="{BB962C8B-B14F-4D97-AF65-F5344CB8AC3E}">
        <p14:creationId xmlns:p14="http://schemas.microsoft.com/office/powerpoint/2010/main" val="2003290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36736B8-5A2A-4C66-843B-4DE9CC65398A}" type="slidenum">
              <a:rPr lang="en-US"/>
              <a:pPr/>
              <a:t>‹#›</a:t>
            </a:fld>
            <a:endParaRPr lang="en-US"/>
          </a:p>
        </p:txBody>
      </p:sp>
    </p:spTree>
    <p:extLst>
      <p:ext uri="{BB962C8B-B14F-4D97-AF65-F5344CB8AC3E}">
        <p14:creationId xmlns:p14="http://schemas.microsoft.com/office/powerpoint/2010/main" val="33672225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4229506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208970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858558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448793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885059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717129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63930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113043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558829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899698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077912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9031678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187076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4424504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430900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443964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369760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82273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738830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550586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250795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023746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7883203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746152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2536005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737322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576574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471109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677698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659932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318043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075654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78459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562809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950898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7918810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515270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381743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6984764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4924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6084663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7631559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344963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987594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62193185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4599247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6013018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333118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42493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1445486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40391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2511914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33761104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3701614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4076019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4310119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634227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25440459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196742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8770596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155696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9631596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9303074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8371167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64303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3204049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5601889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3054816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2026825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4707738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7618361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85010996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23716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4705985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0403618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9184974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121787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53632958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4218807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62231898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335685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3661094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28207800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974308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5799171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39248255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9925418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9797623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22917694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3608341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20803145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799494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0986714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57505224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541987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8293653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37229898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8619284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2998091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858201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0942930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94926546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2716679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3867529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93156194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537160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90908367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20293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6394053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4282670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91233488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8046702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69003746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2728163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2664654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9735351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35672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86574206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0811128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712434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6597798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76388114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06633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07850828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5367392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6342167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88180558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222194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75583357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9236585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7995489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9541321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89367889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5142603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29242019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61594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7415739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0127357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250466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0797445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9070781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9576961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1360020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22399024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0388931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87783302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9418059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9363291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75337797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125406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8074521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0807133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9551127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4285072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95840746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0129567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15167196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1235254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9114914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1803268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845521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83625602"/>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21661180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1613184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7505173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14821471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7362663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05722024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4945583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47438182"/>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62486938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328683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04056645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5891263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9185583"/>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15242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27790F5E-FCA3-4096-BCFA-6CA385C0010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EF2F5"/>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48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EF2F5"/>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253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EEF2F5"/>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457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EEF2F5"/>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66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EEF2F5"/>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86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EEF2F5"/>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2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EEF2F5"/>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277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EEF2F5"/>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481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EEF2F5"/>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789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EEF2F5"/>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993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EEF2F5"/>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301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rgbClr val="EEF2F5"/>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505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rgbClr val="EEF2F5"/>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710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rgbClr val="EEF2F5"/>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915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rgbClr val="EEF2F5"/>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0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rgbClr val="EEF2F5"/>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32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9.xml"/><Relationship Id="rId1" Type="http://schemas.openxmlformats.org/officeDocument/2006/relationships/vmlDrawing" Target="../drawings/vmlDrawing1.vml"/><Relationship Id="rId5" Type="http://schemas.openxmlformats.org/officeDocument/2006/relationships/image" Target="../media/image1.png"/><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0.xml"/><Relationship Id="rId1" Type="http://schemas.openxmlformats.org/officeDocument/2006/relationships/vmlDrawing" Target="../drawings/vmlDrawing2.vml"/><Relationship Id="rId5" Type="http://schemas.openxmlformats.org/officeDocument/2006/relationships/image" Target="../media/image1.png"/><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51.xml"/><Relationship Id="rId1" Type="http://schemas.openxmlformats.org/officeDocument/2006/relationships/vmlDrawing" Target="../drawings/vmlDrawing3.vml"/><Relationship Id="rId5" Type="http://schemas.openxmlformats.org/officeDocument/2006/relationships/image" Target="../media/image1.png"/><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2.xml"/><Relationship Id="rId1" Type="http://schemas.openxmlformats.org/officeDocument/2006/relationships/vmlDrawing" Target="../drawings/vmlDrawing4.vml"/><Relationship Id="rId5" Type="http://schemas.openxmlformats.org/officeDocument/2006/relationships/image" Target="../media/image1.png"/><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3.xml"/><Relationship Id="rId1" Type="http://schemas.openxmlformats.org/officeDocument/2006/relationships/vmlDrawing" Target="../drawings/vmlDrawing5.vml"/><Relationship Id="rId5" Type="http://schemas.openxmlformats.org/officeDocument/2006/relationships/image" Target="../media/image1.png"/><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84.xml"/><Relationship Id="rId1" Type="http://schemas.openxmlformats.org/officeDocument/2006/relationships/vmlDrawing" Target="../drawings/vmlDrawing6.vml"/><Relationship Id="rId5" Type="http://schemas.openxmlformats.org/officeDocument/2006/relationships/image" Target="../media/image1.png"/><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95.xml"/><Relationship Id="rId1" Type="http://schemas.openxmlformats.org/officeDocument/2006/relationships/vmlDrawing" Target="../drawings/vmlDrawing7.vml"/><Relationship Id="rId5" Type="http://schemas.openxmlformats.org/officeDocument/2006/relationships/image" Target="../media/image1.png"/><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oleObject" Target="../embeddings/oleObject8.bin"/><Relationship Id="rId7" Type="http://schemas.openxmlformats.org/officeDocument/2006/relationships/oleObject" Target="../embeddings/Microsoft_Excel_Chart2.xls"/><Relationship Id="rId2" Type="http://schemas.openxmlformats.org/officeDocument/2006/relationships/slideLayout" Target="../slideLayouts/slideLayout106.xml"/><Relationship Id="rId1" Type="http://schemas.openxmlformats.org/officeDocument/2006/relationships/vmlDrawing" Target="../drawings/vmlDrawing8.vml"/><Relationship Id="rId6" Type="http://schemas.openxmlformats.org/officeDocument/2006/relationships/oleObject" Target="../embeddings/oleObject9.bin"/><Relationship Id="rId11" Type="http://schemas.openxmlformats.org/officeDocument/2006/relationships/image" Target="../media/image1.png"/><Relationship Id="rId5" Type="http://schemas.openxmlformats.org/officeDocument/2006/relationships/image" Target="../media/image9.png"/><Relationship Id="rId10" Type="http://schemas.openxmlformats.org/officeDocument/2006/relationships/image" Target="../media/image11.emf"/><Relationship Id="rId4" Type="http://schemas.openxmlformats.org/officeDocument/2006/relationships/oleObject" Target="../embeddings/Microsoft_Excel_Chart1.xls"/><Relationship Id="rId9" Type="http://schemas.openxmlformats.org/officeDocument/2006/relationships/oleObject" Target="../embeddings/oleObject10.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1.bin"/><Relationship Id="rId7" Type="http://schemas.openxmlformats.org/officeDocument/2006/relationships/image" Target="../media/image1.png"/><Relationship Id="rId2" Type="http://schemas.openxmlformats.org/officeDocument/2006/relationships/slideLayout" Target="../slideLayouts/slideLayout117.xml"/><Relationship Id="rId1" Type="http://schemas.openxmlformats.org/officeDocument/2006/relationships/vmlDrawing" Target="../drawings/vmlDrawing9.vml"/><Relationship Id="rId6" Type="http://schemas.openxmlformats.org/officeDocument/2006/relationships/image" Target="../media/image13.emf"/><Relationship Id="rId5" Type="http://schemas.openxmlformats.org/officeDocument/2006/relationships/oleObject" Target="../embeddings/oleObject12.bin"/><Relationship Id="rId4" Type="http://schemas.openxmlformats.org/officeDocument/2006/relationships/image" Target="../media/image12.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128.xml"/><Relationship Id="rId1" Type="http://schemas.openxmlformats.org/officeDocument/2006/relationships/vmlDrawing" Target="../drawings/vmlDrawing10.vml"/><Relationship Id="rId5" Type="http://schemas.openxmlformats.org/officeDocument/2006/relationships/image" Target="../media/image1.png"/><Relationship Id="rId4" Type="http://schemas.openxmlformats.org/officeDocument/2006/relationships/image" Target="../media/image14.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4.bin"/><Relationship Id="rId7" Type="http://schemas.openxmlformats.org/officeDocument/2006/relationships/image" Target="../media/image1.png"/><Relationship Id="rId2" Type="http://schemas.openxmlformats.org/officeDocument/2006/relationships/slideLayout" Target="../slideLayouts/slideLayout139.xml"/><Relationship Id="rId1" Type="http://schemas.openxmlformats.org/officeDocument/2006/relationships/vmlDrawing" Target="../drawings/vmlDrawing11.vml"/><Relationship Id="rId6" Type="http://schemas.openxmlformats.org/officeDocument/2006/relationships/image" Target="../media/image16.emf"/><Relationship Id="rId5" Type="http://schemas.openxmlformats.org/officeDocument/2006/relationships/oleObject" Target="../embeddings/oleObject15.bin"/><Relationship Id="rId4" Type="http://schemas.openxmlformats.org/officeDocument/2006/relationships/image" Target="../media/image15.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150.xml"/><Relationship Id="rId1" Type="http://schemas.openxmlformats.org/officeDocument/2006/relationships/vmlDrawing" Target="../drawings/vmlDrawing12.vml"/><Relationship Id="rId5" Type="http://schemas.openxmlformats.org/officeDocument/2006/relationships/image" Target="../media/image1.png"/><Relationship Id="rId4" Type="http://schemas.openxmlformats.org/officeDocument/2006/relationships/image" Target="../media/image17.emf"/></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16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4294967295"/>
          </p:nvPr>
        </p:nvGraphicFramePr>
        <p:xfrm>
          <a:off x="609600" y="1600203"/>
          <a:ext cx="8153400" cy="41147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1507" name="Title 2"/>
          <p:cNvSpPr>
            <a:spLocks noGrp="1"/>
          </p:cNvSpPr>
          <p:nvPr>
            <p:ph type="title" idx="4294967295"/>
          </p:nvPr>
        </p:nvSpPr>
        <p:spPr>
          <a:xfrm>
            <a:off x="0" y="152400"/>
            <a:ext cx="9144000" cy="1066800"/>
          </a:xfrm>
        </p:spPr>
        <p:txBody>
          <a:bodyPr lIns="91392" tIns="45696" rIns="91392" bIns="45696"/>
          <a:lstStyle/>
          <a:p>
            <a:pPr>
              <a:buClr>
                <a:srgbClr val="000000"/>
              </a:buClr>
              <a:buFont typeface="Tahoma" pitchFamily="34" charset="0"/>
              <a:buNone/>
            </a:pPr>
            <a:r>
              <a:rPr lang="en-US" sz="2800" b="1">
                <a:cs typeface="Tahoma" pitchFamily="34" charset="0"/>
                <a:sym typeface="Tahoma" pitchFamily="34" charset="0"/>
              </a:rPr>
              <a:t>Dual eligible beneficiaries comprise 20% of the Medicare population and 15% of the Medicaid population in 2008</a:t>
            </a:r>
          </a:p>
        </p:txBody>
      </p:sp>
      <p:sp>
        <p:nvSpPr>
          <p:cNvPr id="21508" name="TextBox 5"/>
          <p:cNvSpPr txBox="1">
            <a:spLocks noChangeArrowheads="1"/>
          </p:cNvSpPr>
          <p:nvPr/>
        </p:nvSpPr>
        <p:spPr bwMode="auto">
          <a:xfrm>
            <a:off x="3286125" y="2933700"/>
            <a:ext cx="21336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2" tIns="45696" rIns="91392" bIns="45696">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buClr>
                <a:srgbClr val="FFFFFF"/>
              </a:buClr>
              <a:buFont typeface="Tahoma" pitchFamily="34" charset="0"/>
              <a:buNone/>
            </a:pPr>
            <a:r>
              <a:rPr lang="en-US" sz="2000" b="1">
                <a:solidFill>
                  <a:srgbClr val="FFFFFF"/>
                </a:solidFill>
                <a:latin typeface="Tahoma" pitchFamily="34" charset="0"/>
                <a:cs typeface="Arial" charset="0"/>
                <a:sym typeface="Tahoma" pitchFamily="34" charset="0"/>
              </a:rPr>
              <a:t>Dual Eligible Beneficiaries</a:t>
            </a:r>
          </a:p>
          <a:p>
            <a:pPr algn="ctr">
              <a:buClr>
                <a:srgbClr val="FFFFFF"/>
              </a:buClr>
              <a:buFont typeface="Tahoma" pitchFamily="34" charset="0"/>
              <a:buNone/>
            </a:pPr>
            <a:r>
              <a:rPr lang="en-US" sz="2000">
                <a:solidFill>
                  <a:srgbClr val="FFFFFF"/>
                </a:solidFill>
                <a:latin typeface="Tahoma" pitchFamily="34" charset="0"/>
                <a:cs typeface="Arial" charset="0"/>
                <a:sym typeface="Tahoma" pitchFamily="34" charset="0"/>
              </a:rPr>
              <a:t>9 million</a:t>
            </a:r>
          </a:p>
        </p:txBody>
      </p:sp>
      <p:sp>
        <p:nvSpPr>
          <p:cNvPr id="21509" name="TextBox 6"/>
          <p:cNvSpPr txBox="1">
            <a:spLocks noChangeArrowheads="1"/>
          </p:cNvSpPr>
          <p:nvPr/>
        </p:nvSpPr>
        <p:spPr bwMode="auto">
          <a:xfrm>
            <a:off x="1066800" y="2944813"/>
            <a:ext cx="2590800"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2" tIns="45696" rIns="91392" bIns="45696">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buClr>
                <a:srgbClr val="FFFFFF"/>
              </a:buClr>
              <a:buFont typeface="Tahoma" pitchFamily="34" charset="0"/>
              <a:buNone/>
            </a:pPr>
            <a:r>
              <a:rPr lang="en-US" sz="2200" b="1">
                <a:solidFill>
                  <a:srgbClr val="FFFFFF"/>
                </a:solidFill>
                <a:latin typeface="Tahoma" pitchFamily="34" charset="0"/>
                <a:cs typeface="Arial" charset="0"/>
                <a:sym typeface="Tahoma" pitchFamily="34" charset="0"/>
              </a:rPr>
              <a:t>Medicare</a:t>
            </a:r>
          </a:p>
          <a:p>
            <a:pPr algn="ctr">
              <a:buClr>
                <a:srgbClr val="FFFFFF"/>
              </a:buClr>
              <a:buFont typeface="Tahoma" pitchFamily="34" charset="0"/>
              <a:buNone/>
            </a:pPr>
            <a:r>
              <a:rPr lang="en-US" sz="2000">
                <a:solidFill>
                  <a:srgbClr val="FFFFFF"/>
                </a:solidFill>
                <a:latin typeface="Tahoma" pitchFamily="34" charset="0"/>
                <a:cs typeface="Arial" charset="0"/>
                <a:sym typeface="Tahoma" pitchFamily="34" charset="0"/>
              </a:rPr>
              <a:t>37 million</a:t>
            </a:r>
          </a:p>
        </p:txBody>
      </p:sp>
      <p:sp>
        <p:nvSpPr>
          <p:cNvPr id="21510" name="TextBox 7"/>
          <p:cNvSpPr txBox="1">
            <a:spLocks noChangeArrowheads="1"/>
          </p:cNvSpPr>
          <p:nvPr/>
        </p:nvSpPr>
        <p:spPr bwMode="auto">
          <a:xfrm>
            <a:off x="5000625" y="2944813"/>
            <a:ext cx="3048000"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2" tIns="45696" rIns="91392" bIns="45696">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buClr>
                <a:srgbClr val="000000"/>
              </a:buClr>
              <a:buFont typeface="Tahoma" pitchFamily="34" charset="0"/>
              <a:buNone/>
            </a:pPr>
            <a:r>
              <a:rPr lang="en-US" sz="2200" b="1">
                <a:solidFill>
                  <a:srgbClr val="000000"/>
                </a:solidFill>
                <a:latin typeface="Tahoma" pitchFamily="34" charset="0"/>
                <a:cs typeface="Arial" charset="0"/>
                <a:sym typeface="Tahoma" pitchFamily="34" charset="0"/>
              </a:rPr>
              <a:t>Medicaid</a:t>
            </a:r>
          </a:p>
          <a:p>
            <a:pPr algn="ctr">
              <a:buClr>
                <a:srgbClr val="000000"/>
              </a:buClr>
              <a:buFont typeface="Tahoma" pitchFamily="34" charset="0"/>
              <a:buNone/>
            </a:pPr>
            <a:r>
              <a:rPr lang="en-US" sz="2000">
                <a:solidFill>
                  <a:srgbClr val="000000"/>
                </a:solidFill>
                <a:latin typeface="Tahoma" pitchFamily="34" charset="0"/>
                <a:cs typeface="Arial" charset="0"/>
                <a:sym typeface="Tahoma" pitchFamily="34" charset="0"/>
              </a:rPr>
              <a:t>51 million</a:t>
            </a:r>
          </a:p>
        </p:txBody>
      </p:sp>
      <p:sp>
        <p:nvSpPr>
          <p:cNvPr id="21511" name="Text Box 6"/>
          <p:cNvSpPr txBox="1">
            <a:spLocks noChangeArrowheads="1"/>
          </p:cNvSpPr>
          <p:nvPr/>
        </p:nvSpPr>
        <p:spPr bwMode="auto">
          <a:xfrm>
            <a:off x="0" y="6434138"/>
            <a:ext cx="8382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7" tIns="45693" rIns="91387" bIns="45693">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buClr>
                <a:srgbClr val="000000"/>
              </a:buClr>
              <a:buFont typeface="Tahoma" pitchFamily="34" charset="0"/>
              <a:buNone/>
            </a:pPr>
            <a:r>
              <a:rPr lang="en-US" sz="1000">
                <a:solidFill>
                  <a:srgbClr val="000000"/>
                </a:solidFill>
                <a:latin typeface="Tahoma" pitchFamily="34" charset="0"/>
                <a:cs typeface="Arial" charset="0"/>
                <a:sym typeface="Tahoma" pitchFamily="34" charset="0"/>
              </a:rPr>
              <a:t>SOURCE: Kaiser Family Foundation analysis of the Medicare Current Beneficiary Survey 2008, and Kaiser Commission on Medicaid and the Uninsured and Urban Institute estimates based on data from FY2008 MSIS and CMS Form-64.</a:t>
            </a:r>
          </a:p>
        </p:txBody>
      </p:sp>
      <p:sp>
        <p:nvSpPr>
          <p:cNvPr id="21512" name="Text Box 7"/>
          <p:cNvSpPr txBox="1">
            <a:spLocks noChangeArrowheads="1"/>
          </p:cNvSpPr>
          <p:nvPr/>
        </p:nvSpPr>
        <p:spPr bwMode="auto">
          <a:xfrm>
            <a:off x="381000" y="5829300"/>
            <a:ext cx="43434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spcBef>
                <a:spcPct val="50000"/>
              </a:spcBef>
              <a:buClr>
                <a:srgbClr val="000000"/>
              </a:buClr>
              <a:buFont typeface="Tahoma" pitchFamily="34" charset="0"/>
              <a:buNone/>
            </a:pPr>
            <a:r>
              <a:rPr lang="en-US" sz="1500" b="1">
                <a:solidFill>
                  <a:srgbClr val="000000"/>
                </a:solidFill>
                <a:latin typeface="Tahoma" pitchFamily="34" charset="0"/>
                <a:cs typeface="Arial" charset="0"/>
                <a:sym typeface="Tahoma" pitchFamily="34" charset="0"/>
              </a:rPr>
              <a:t>Total Medicare beneficiaries:  46 million</a:t>
            </a:r>
          </a:p>
        </p:txBody>
      </p:sp>
      <p:sp>
        <p:nvSpPr>
          <p:cNvPr id="21513" name="Text Box 7"/>
          <p:cNvSpPr txBox="1">
            <a:spLocks noChangeArrowheads="1"/>
          </p:cNvSpPr>
          <p:nvPr/>
        </p:nvSpPr>
        <p:spPr bwMode="auto">
          <a:xfrm>
            <a:off x="4419600" y="5829300"/>
            <a:ext cx="43434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spcBef>
                <a:spcPct val="50000"/>
              </a:spcBef>
              <a:buClr>
                <a:srgbClr val="000000"/>
              </a:buClr>
              <a:buFont typeface="Tahoma" pitchFamily="34" charset="0"/>
              <a:buNone/>
            </a:pPr>
            <a:r>
              <a:rPr lang="en-US" sz="1500" b="1">
                <a:solidFill>
                  <a:srgbClr val="000000"/>
                </a:solidFill>
                <a:latin typeface="Tahoma" pitchFamily="34" charset="0"/>
                <a:cs typeface="Arial" charset="0"/>
                <a:sym typeface="Tahoma" pitchFamily="34" charset="0"/>
              </a:rPr>
              <a:t>Total Medicaid beneficiaries:  60 million</a:t>
            </a:r>
          </a:p>
        </p:txBody>
      </p:sp>
      <p:pic>
        <p:nvPicPr>
          <p:cNvPr id="21514" name="Picture 7" descr="kfflogo-color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15363" y="6280150"/>
            <a:ext cx="4572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2"/>
          <p:cNvSpPr>
            <a:spLocks noGrp="1"/>
          </p:cNvSpPr>
          <p:nvPr>
            <p:ph type="title" idx="4294967295"/>
          </p:nvPr>
        </p:nvSpPr>
        <p:spPr>
          <a:xfrm>
            <a:off x="0" y="-47625"/>
            <a:ext cx="9144000" cy="1066800"/>
          </a:xfrm>
        </p:spPr>
        <p:txBody>
          <a:bodyPr lIns="91392" tIns="45696" rIns="91392" bIns="45696"/>
          <a:lstStyle/>
          <a:p>
            <a:pPr>
              <a:buClr>
                <a:srgbClr val="000000"/>
              </a:buClr>
              <a:buFont typeface="Tahoma" pitchFamily="34" charset="0"/>
              <a:buNone/>
            </a:pPr>
            <a:r>
              <a:rPr lang="en-US" sz="2800" b="1">
                <a:cs typeface="Tahoma" pitchFamily="34" charset="0"/>
                <a:sym typeface="Tahoma" pitchFamily="34" charset="0"/>
              </a:rPr>
              <a:t>Medicare is the primary payer of medical care </a:t>
            </a:r>
            <a:br>
              <a:rPr lang="en-US" sz="2800" b="1">
                <a:cs typeface="Tahoma" pitchFamily="34" charset="0"/>
                <a:sym typeface="Tahoma" pitchFamily="34" charset="0"/>
              </a:rPr>
            </a:br>
            <a:r>
              <a:rPr lang="en-US" sz="2800" b="1">
                <a:cs typeface="Tahoma" pitchFamily="34" charset="0"/>
                <a:sym typeface="Tahoma" pitchFamily="34" charset="0"/>
              </a:rPr>
              <a:t>for dual eligible beneficiaries</a:t>
            </a:r>
          </a:p>
        </p:txBody>
      </p:sp>
      <p:graphicFrame>
        <p:nvGraphicFramePr>
          <p:cNvPr id="23555" name="Content Placeholder 5"/>
          <p:cNvGraphicFramePr>
            <a:graphicFrameLocks noGrp="1"/>
          </p:cNvGraphicFramePr>
          <p:nvPr>
            <p:ph sz="half" idx="4294967295"/>
          </p:nvPr>
        </p:nvGraphicFramePr>
        <p:xfrm>
          <a:off x="3965575" y="1447800"/>
          <a:ext cx="4498975" cy="4618038"/>
        </p:xfrm>
        <a:graphic>
          <a:graphicData uri="http://schemas.openxmlformats.org/presentationml/2006/ole">
            <mc:AlternateContent xmlns:mc="http://schemas.openxmlformats.org/markup-compatibility/2006">
              <mc:Choice xmlns:v="urn:schemas-microsoft-com:vml" Requires="v">
                <p:oleObj spid="_x0000_s23569" name="Chart" r:id="rId3" imgW="4505325" imgH="4629302" progId="Excel.Chart.8">
                  <p:embed/>
                </p:oleObj>
              </mc:Choice>
              <mc:Fallback>
                <p:oleObj name="Chart" r:id="rId3" imgW="4505325" imgH="4629302" progId="Excel.Chart.8">
                  <p:embed/>
                  <p:pic>
                    <p:nvPicPr>
                      <p:cNvPr id="0" name="Content Placeholder 5"/>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5575" y="1447800"/>
                        <a:ext cx="4498975" cy="4618038"/>
                      </a:xfrm>
                      <a:prstGeom prst="rect">
                        <a:avLst/>
                      </a:prstGeom>
                    </p:spPr>
                  </p:pic>
                </p:oleObj>
              </mc:Fallback>
            </mc:AlternateContent>
          </a:graphicData>
        </a:graphic>
      </p:graphicFrame>
      <p:sp>
        <p:nvSpPr>
          <p:cNvPr id="23556" name="TextBox 4"/>
          <p:cNvSpPr txBox="1">
            <a:spLocks noChangeArrowheads="1"/>
          </p:cNvSpPr>
          <p:nvPr/>
        </p:nvSpPr>
        <p:spPr bwMode="auto">
          <a:xfrm>
            <a:off x="3808413" y="1077913"/>
            <a:ext cx="5487987"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buClr>
                <a:srgbClr val="000000"/>
              </a:buClr>
              <a:buFont typeface="Tahoma" pitchFamily="34" charset="0"/>
              <a:buNone/>
            </a:pPr>
            <a:r>
              <a:rPr lang="en-US" b="1">
                <a:solidFill>
                  <a:srgbClr val="000000"/>
                </a:solidFill>
                <a:latin typeface="Tahoma" pitchFamily="34" charset="0"/>
                <a:cs typeface="Arial" charset="0"/>
                <a:sym typeface="Tahoma" pitchFamily="34" charset="0"/>
              </a:rPr>
              <a:t>Distribution of Medicare Spending for Dual Eligible Beneficiaries in Medicare FFS by Service, 2008</a:t>
            </a:r>
          </a:p>
        </p:txBody>
      </p:sp>
      <p:sp>
        <p:nvSpPr>
          <p:cNvPr id="23557" name="TextBox 5"/>
          <p:cNvSpPr txBox="1">
            <a:spLocks noChangeArrowheads="1"/>
          </p:cNvSpPr>
          <p:nvPr/>
        </p:nvSpPr>
        <p:spPr bwMode="auto">
          <a:xfrm>
            <a:off x="5962650" y="2363788"/>
            <a:ext cx="1317625"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lnSpc>
                <a:spcPct val="80000"/>
              </a:lnSpc>
              <a:buClr>
                <a:srgbClr val="000000"/>
              </a:buClr>
              <a:buFont typeface="Tahoma" pitchFamily="34" charset="0"/>
              <a:buNone/>
            </a:pPr>
            <a:r>
              <a:rPr lang="en-US" sz="1600" b="1">
                <a:solidFill>
                  <a:srgbClr val="000000"/>
                </a:solidFill>
                <a:latin typeface="Tahoma" pitchFamily="34" charset="0"/>
                <a:cs typeface="Arial" charset="0"/>
                <a:sym typeface="Tahoma" pitchFamily="34" charset="0"/>
              </a:rPr>
              <a:t>Inpatient Hospital</a:t>
            </a:r>
          </a:p>
        </p:txBody>
      </p:sp>
      <p:sp>
        <p:nvSpPr>
          <p:cNvPr id="23558" name="TextBox 6"/>
          <p:cNvSpPr txBox="1">
            <a:spLocks noChangeArrowheads="1"/>
          </p:cNvSpPr>
          <p:nvPr/>
        </p:nvSpPr>
        <p:spPr bwMode="auto">
          <a:xfrm>
            <a:off x="6148388" y="4592638"/>
            <a:ext cx="1431925"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lnSpc>
                <a:spcPct val="80000"/>
              </a:lnSpc>
              <a:buClr>
                <a:srgbClr val="FFFFFF"/>
              </a:buClr>
              <a:buFont typeface="Tahoma" pitchFamily="34" charset="0"/>
              <a:buNone/>
            </a:pPr>
            <a:r>
              <a:rPr lang="en-US" sz="1600" b="1">
                <a:solidFill>
                  <a:srgbClr val="FFFFFF"/>
                </a:solidFill>
                <a:latin typeface="Tahoma" pitchFamily="34" charset="0"/>
                <a:cs typeface="Arial" charset="0"/>
                <a:sym typeface="Tahoma" pitchFamily="34" charset="0"/>
              </a:rPr>
              <a:t>Drug </a:t>
            </a:r>
          </a:p>
          <a:p>
            <a:pPr algn="ctr">
              <a:lnSpc>
                <a:spcPct val="80000"/>
              </a:lnSpc>
              <a:buClr>
                <a:srgbClr val="FFFFFF"/>
              </a:buClr>
              <a:buFont typeface="Tahoma" pitchFamily="34" charset="0"/>
              <a:buNone/>
            </a:pPr>
            <a:r>
              <a:rPr lang="en-US" sz="1600" b="1">
                <a:solidFill>
                  <a:srgbClr val="FFFFFF"/>
                </a:solidFill>
                <a:latin typeface="Tahoma" pitchFamily="34" charset="0"/>
                <a:cs typeface="Arial" charset="0"/>
                <a:sym typeface="Tahoma" pitchFamily="34" charset="0"/>
              </a:rPr>
              <a:t>Subsidies</a:t>
            </a:r>
          </a:p>
        </p:txBody>
      </p:sp>
      <p:sp>
        <p:nvSpPr>
          <p:cNvPr id="23559" name="TextBox 8"/>
          <p:cNvSpPr txBox="1">
            <a:spLocks noChangeArrowheads="1"/>
          </p:cNvSpPr>
          <p:nvPr/>
        </p:nvSpPr>
        <p:spPr bwMode="auto">
          <a:xfrm>
            <a:off x="6978650" y="3724275"/>
            <a:ext cx="14319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buClr>
                <a:srgbClr val="FFFFFF"/>
              </a:buClr>
              <a:buFont typeface="Tahoma" pitchFamily="34" charset="0"/>
              <a:buNone/>
            </a:pPr>
            <a:r>
              <a:rPr lang="en-US" sz="1600" b="1">
                <a:solidFill>
                  <a:srgbClr val="FFFFFF"/>
                </a:solidFill>
                <a:latin typeface="Tahoma" pitchFamily="34" charset="0"/>
                <a:cs typeface="Arial" charset="0"/>
                <a:sym typeface="Tahoma" pitchFamily="34" charset="0"/>
              </a:rPr>
              <a:t>Providers</a:t>
            </a:r>
          </a:p>
        </p:txBody>
      </p:sp>
      <p:sp>
        <p:nvSpPr>
          <p:cNvPr id="23560" name="TextBox 9"/>
          <p:cNvSpPr txBox="1">
            <a:spLocks noChangeArrowheads="1"/>
          </p:cNvSpPr>
          <p:nvPr/>
        </p:nvSpPr>
        <p:spPr bwMode="auto">
          <a:xfrm>
            <a:off x="4110038" y="5032375"/>
            <a:ext cx="14319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buClr>
                <a:srgbClr val="000000"/>
              </a:buClr>
              <a:buFont typeface="Tahoma" pitchFamily="34" charset="0"/>
              <a:buNone/>
            </a:pPr>
            <a:r>
              <a:rPr lang="en-US" sz="1600" b="1">
                <a:solidFill>
                  <a:srgbClr val="000000"/>
                </a:solidFill>
                <a:latin typeface="Tahoma" pitchFamily="34" charset="0"/>
                <a:cs typeface="Arial" charset="0"/>
                <a:sym typeface="Tahoma" pitchFamily="34" charset="0"/>
              </a:rPr>
              <a:t>Outpatient</a:t>
            </a:r>
          </a:p>
        </p:txBody>
      </p:sp>
      <p:sp>
        <p:nvSpPr>
          <p:cNvPr id="23561" name="TextBox 10"/>
          <p:cNvSpPr txBox="1">
            <a:spLocks noChangeArrowheads="1"/>
          </p:cNvSpPr>
          <p:nvPr/>
        </p:nvSpPr>
        <p:spPr bwMode="auto">
          <a:xfrm>
            <a:off x="3695700" y="4146550"/>
            <a:ext cx="14319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buClr>
                <a:srgbClr val="000000"/>
              </a:buClr>
              <a:buFont typeface="Tahoma" pitchFamily="34" charset="0"/>
              <a:buNone/>
            </a:pPr>
            <a:r>
              <a:rPr lang="en-US" sz="1600" b="1">
                <a:solidFill>
                  <a:srgbClr val="000000"/>
                </a:solidFill>
                <a:latin typeface="Tahoma" pitchFamily="34" charset="0"/>
                <a:cs typeface="Arial" charset="0"/>
                <a:sym typeface="Tahoma" pitchFamily="34" charset="0"/>
              </a:rPr>
              <a:t>SNF</a:t>
            </a:r>
          </a:p>
        </p:txBody>
      </p:sp>
      <p:sp>
        <p:nvSpPr>
          <p:cNvPr id="23562" name="TextBox 11"/>
          <p:cNvSpPr txBox="1">
            <a:spLocks noChangeArrowheads="1"/>
          </p:cNvSpPr>
          <p:nvPr/>
        </p:nvSpPr>
        <p:spPr bwMode="auto">
          <a:xfrm>
            <a:off x="3429000" y="3335338"/>
            <a:ext cx="1736725"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lnSpc>
                <a:spcPct val="80000"/>
              </a:lnSpc>
              <a:buClr>
                <a:srgbClr val="000000"/>
              </a:buClr>
              <a:buFont typeface="Tahoma" pitchFamily="34" charset="0"/>
              <a:buNone/>
            </a:pPr>
            <a:r>
              <a:rPr lang="en-US" sz="1600" b="1">
                <a:solidFill>
                  <a:srgbClr val="000000"/>
                </a:solidFill>
                <a:latin typeface="Tahoma" pitchFamily="34" charset="0"/>
                <a:cs typeface="Arial" charset="0"/>
                <a:sym typeface="Tahoma" pitchFamily="34" charset="0"/>
              </a:rPr>
              <a:t>Home </a:t>
            </a:r>
          </a:p>
          <a:p>
            <a:pPr algn="ctr">
              <a:lnSpc>
                <a:spcPct val="80000"/>
              </a:lnSpc>
              <a:buClr>
                <a:srgbClr val="000000"/>
              </a:buClr>
              <a:buFont typeface="Tahoma" pitchFamily="34" charset="0"/>
              <a:buNone/>
            </a:pPr>
            <a:r>
              <a:rPr lang="en-US" sz="1600" b="1">
                <a:solidFill>
                  <a:srgbClr val="000000"/>
                </a:solidFill>
                <a:latin typeface="Tahoma" pitchFamily="34" charset="0"/>
                <a:cs typeface="Arial" charset="0"/>
                <a:sym typeface="Tahoma" pitchFamily="34" charset="0"/>
              </a:rPr>
              <a:t>Health</a:t>
            </a:r>
          </a:p>
        </p:txBody>
      </p:sp>
      <p:sp>
        <p:nvSpPr>
          <p:cNvPr id="23563" name="TextBox 12"/>
          <p:cNvSpPr txBox="1">
            <a:spLocks noChangeArrowheads="1"/>
          </p:cNvSpPr>
          <p:nvPr/>
        </p:nvSpPr>
        <p:spPr bwMode="auto">
          <a:xfrm>
            <a:off x="3733800" y="2897188"/>
            <a:ext cx="14319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buClr>
                <a:srgbClr val="000000"/>
              </a:buClr>
              <a:buFont typeface="Tahoma" pitchFamily="34" charset="0"/>
              <a:buNone/>
            </a:pPr>
            <a:r>
              <a:rPr lang="en-US" sz="1600" b="1">
                <a:solidFill>
                  <a:srgbClr val="000000"/>
                </a:solidFill>
                <a:latin typeface="Tahoma" pitchFamily="34" charset="0"/>
                <a:cs typeface="Arial" charset="0"/>
                <a:sym typeface="Tahoma" pitchFamily="34" charset="0"/>
              </a:rPr>
              <a:t>Hospice</a:t>
            </a:r>
          </a:p>
        </p:txBody>
      </p:sp>
      <p:sp>
        <p:nvSpPr>
          <p:cNvPr id="23564" name="TextBox 1"/>
          <p:cNvSpPr txBox="1">
            <a:spLocks noChangeArrowheads="1"/>
          </p:cNvSpPr>
          <p:nvPr/>
        </p:nvSpPr>
        <p:spPr bwMode="auto">
          <a:xfrm>
            <a:off x="4191000" y="5713413"/>
            <a:ext cx="46990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buClr>
                <a:srgbClr val="000000"/>
              </a:buClr>
              <a:buFont typeface="Tahoma" pitchFamily="34" charset="0"/>
              <a:buNone/>
            </a:pPr>
            <a:r>
              <a:rPr lang="en-US" sz="1600" b="1">
                <a:solidFill>
                  <a:srgbClr val="000000"/>
                </a:solidFill>
                <a:latin typeface="Tahoma" pitchFamily="34" charset="0"/>
                <a:cs typeface="Arial" charset="0"/>
                <a:sym typeface="Tahoma" pitchFamily="34" charset="0"/>
              </a:rPr>
              <a:t>Average Per Capita Medicare FFS Spending: $13,805</a:t>
            </a:r>
          </a:p>
        </p:txBody>
      </p:sp>
      <p:sp>
        <p:nvSpPr>
          <p:cNvPr id="23565" name="Text Box 11"/>
          <p:cNvSpPr txBox="1">
            <a:spLocks noChangeArrowheads="1"/>
          </p:cNvSpPr>
          <p:nvPr/>
        </p:nvSpPr>
        <p:spPr bwMode="auto">
          <a:xfrm>
            <a:off x="0" y="6459538"/>
            <a:ext cx="84597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2" tIns="45701" rIns="91402" bIns="45701">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buClr>
                <a:srgbClr val="000000"/>
              </a:buClr>
              <a:buFont typeface="Tahoma" pitchFamily="34" charset="0"/>
              <a:buNone/>
            </a:pPr>
            <a:r>
              <a:rPr lang="en-US" sz="1000">
                <a:solidFill>
                  <a:srgbClr val="000000"/>
                </a:solidFill>
                <a:latin typeface="Tahoma" pitchFamily="34" charset="0"/>
                <a:cs typeface="Arial" charset="0"/>
                <a:sym typeface="Tahoma" pitchFamily="34" charset="0"/>
              </a:rPr>
              <a:t>NOTE: Medicare Advantage spending excluded from this analysis.</a:t>
            </a:r>
          </a:p>
          <a:p>
            <a:pPr>
              <a:buClr>
                <a:srgbClr val="000000"/>
              </a:buClr>
              <a:buFont typeface="Tahoma" pitchFamily="34" charset="0"/>
              <a:buNone/>
            </a:pPr>
            <a:r>
              <a:rPr lang="en-US" sz="1000">
                <a:solidFill>
                  <a:srgbClr val="000000"/>
                </a:solidFill>
                <a:latin typeface="Tahoma" pitchFamily="34" charset="0"/>
                <a:cs typeface="Arial" charset="0"/>
                <a:sym typeface="Tahoma" pitchFamily="34" charset="0"/>
              </a:rPr>
              <a:t>SOURCE: Kaiser Family Foundation analysis of the CMS Medicare Current Beneficiary Survey Cost and Use File, 2008</a:t>
            </a:r>
          </a:p>
        </p:txBody>
      </p:sp>
      <p:sp>
        <p:nvSpPr>
          <p:cNvPr id="23566" name="Rectangle 1"/>
          <p:cNvSpPr>
            <a:spLocks noChangeArrowheads="1"/>
          </p:cNvSpPr>
          <p:nvPr/>
        </p:nvSpPr>
        <p:spPr bwMode="auto">
          <a:xfrm>
            <a:off x="609600" y="2243138"/>
            <a:ext cx="2590800" cy="3746500"/>
          </a:xfrm>
          <a:prstGeom prst="rect">
            <a:avLst/>
          </a:prstGeom>
          <a:solidFill>
            <a:schemeClr val="accent1"/>
          </a:solidFill>
          <a:ln w="25400">
            <a:solidFill>
              <a:srgbClr val="959DA4"/>
            </a:solidFill>
            <a:miter lim="800000"/>
            <a:headEnd/>
            <a:tailEnd/>
          </a:ln>
        </p:spPr>
        <p:txBody>
          <a:bodyPr/>
          <a:lstStyle/>
          <a:p>
            <a:pPr marL="171450" indent="-171450">
              <a:spcAft>
                <a:spcPts val="600"/>
              </a:spcAft>
              <a:buClr>
                <a:srgbClr val="10151B"/>
              </a:buClr>
              <a:buFont typeface="Arial" charset="0"/>
              <a:buChar char="•"/>
            </a:pPr>
            <a:r>
              <a:rPr lang="en-US" sz="1500">
                <a:solidFill>
                  <a:srgbClr val="10151B"/>
                </a:solidFill>
                <a:latin typeface="Tahoma" pitchFamily="34" charset="0"/>
                <a:cs typeface="Arial" charset="0"/>
                <a:sym typeface="Tahoma" pitchFamily="34" charset="0"/>
              </a:rPr>
              <a:t>National program for individuals age 65+ and younger adults with disabilities (on SSDI)</a:t>
            </a:r>
          </a:p>
          <a:p>
            <a:pPr marL="171450" indent="-171450">
              <a:spcAft>
                <a:spcPts val="600"/>
              </a:spcAft>
              <a:buClr>
                <a:srgbClr val="10151B"/>
              </a:buClr>
              <a:buFont typeface="Arial" charset="0"/>
              <a:buChar char="•"/>
            </a:pPr>
            <a:r>
              <a:rPr lang="en-US" sz="1500">
                <a:solidFill>
                  <a:srgbClr val="10151B"/>
                </a:solidFill>
                <a:latin typeface="Tahoma" pitchFamily="34" charset="0"/>
                <a:cs typeface="Arial" charset="0"/>
                <a:sym typeface="Tahoma" pitchFamily="34" charset="0"/>
              </a:rPr>
              <a:t>Eligibility tied to work history but not tied to income or health status</a:t>
            </a:r>
          </a:p>
          <a:p>
            <a:pPr marL="171450" indent="-171450">
              <a:spcAft>
                <a:spcPts val="600"/>
              </a:spcAft>
              <a:buClr>
                <a:srgbClr val="10151B"/>
              </a:buClr>
              <a:buFont typeface="Arial" charset="0"/>
              <a:buChar char="•"/>
            </a:pPr>
            <a:r>
              <a:rPr lang="en-US" sz="1500">
                <a:solidFill>
                  <a:srgbClr val="10151B"/>
                </a:solidFill>
                <a:latin typeface="Tahoma" pitchFamily="34" charset="0"/>
                <a:cs typeface="Arial" charset="0"/>
                <a:sym typeface="Tahoma" pitchFamily="34" charset="0"/>
              </a:rPr>
              <a:t>Covers medical care, prescription drugs, and is the primary source of medical insurance for dual eligible beneficiaries</a:t>
            </a:r>
          </a:p>
          <a:p>
            <a:pPr marL="171450" indent="-171450">
              <a:spcAft>
                <a:spcPts val="600"/>
              </a:spcAft>
              <a:buClr>
                <a:srgbClr val="10151B"/>
              </a:buClr>
              <a:buFont typeface="Arial" charset="0"/>
              <a:buChar char="•"/>
            </a:pPr>
            <a:r>
              <a:rPr lang="en-US" sz="1500">
                <a:solidFill>
                  <a:srgbClr val="10151B"/>
                </a:solidFill>
                <a:latin typeface="Tahoma" pitchFamily="34" charset="0"/>
                <a:cs typeface="Arial" charset="0"/>
                <a:sym typeface="Tahoma" pitchFamily="34" charset="0"/>
              </a:rPr>
              <a:t>Financial obligations can be steep for beneficiaries</a:t>
            </a:r>
          </a:p>
        </p:txBody>
      </p:sp>
      <p:sp>
        <p:nvSpPr>
          <p:cNvPr id="23567" name="Rectangle 15"/>
          <p:cNvSpPr>
            <a:spLocks noChangeArrowheads="1"/>
          </p:cNvSpPr>
          <p:nvPr/>
        </p:nvSpPr>
        <p:spPr bwMode="auto">
          <a:xfrm>
            <a:off x="609600" y="1524000"/>
            <a:ext cx="2590800" cy="685800"/>
          </a:xfrm>
          <a:prstGeom prst="rect">
            <a:avLst/>
          </a:prstGeom>
          <a:solidFill>
            <a:srgbClr val="003466"/>
          </a:solidFill>
          <a:ln w="25400">
            <a:solidFill>
              <a:srgbClr val="959DA4"/>
            </a:solidFill>
            <a:miter lim="800000"/>
            <a:headEnd/>
            <a:tailEnd/>
          </a:ln>
        </p:spPr>
        <p:txBody>
          <a:bodyPr anchor="ctr"/>
          <a:lstStyle/>
          <a:p>
            <a:pPr algn="ctr">
              <a:buClr>
                <a:srgbClr val="FFFFFF"/>
              </a:buClr>
              <a:buFont typeface="Tahoma" pitchFamily="34" charset="0"/>
              <a:buNone/>
            </a:pPr>
            <a:r>
              <a:rPr lang="en-US" sz="2400" b="1">
                <a:solidFill>
                  <a:srgbClr val="FFFFFF"/>
                </a:solidFill>
                <a:latin typeface="Tahoma" pitchFamily="34" charset="0"/>
                <a:cs typeface="Arial" charset="0"/>
                <a:sym typeface="Tahoma" pitchFamily="34" charset="0"/>
              </a:rPr>
              <a:t>Medicare</a:t>
            </a:r>
          </a:p>
        </p:txBody>
      </p:sp>
      <p:pic>
        <p:nvPicPr>
          <p:cNvPr id="23568" name="Picture 7" descr="kfflogo-colo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5363" y="6280150"/>
            <a:ext cx="4572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p:cNvSpPr>
            <a:spLocks noGrp="1"/>
          </p:cNvSpPr>
          <p:nvPr>
            <p:ph type="title" idx="4294967295"/>
          </p:nvPr>
        </p:nvSpPr>
        <p:spPr>
          <a:xfrm>
            <a:off x="0" y="-28575"/>
            <a:ext cx="9144000" cy="1066800"/>
          </a:xfrm>
        </p:spPr>
        <p:txBody>
          <a:bodyPr lIns="91392" tIns="45696" rIns="91392" bIns="45696"/>
          <a:lstStyle/>
          <a:p>
            <a:pPr>
              <a:buClr>
                <a:srgbClr val="000000"/>
              </a:buClr>
              <a:buFont typeface="Tahoma" pitchFamily="34" charset="0"/>
              <a:buNone/>
            </a:pPr>
            <a:r>
              <a:rPr lang="en-US" sz="2800" b="1">
                <a:cs typeface="Tahoma" pitchFamily="34" charset="0"/>
                <a:sym typeface="Tahoma" pitchFamily="34" charset="0"/>
              </a:rPr>
              <a:t>Medicaid supplements Medicare for </a:t>
            </a:r>
            <a:br>
              <a:rPr lang="en-US" sz="2800" b="1">
                <a:cs typeface="Tahoma" pitchFamily="34" charset="0"/>
                <a:sym typeface="Tahoma" pitchFamily="34" charset="0"/>
              </a:rPr>
            </a:br>
            <a:r>
              <a:rPr lang="en-US" sz="2800" b="1">
                <a:cs typeface="Tahoma" pitchFamily="34" charset="0"/>
                <a:sym typeface="Tahoma" pitchFamily="34" charset="0"/>
              </a:rPr>
              <a:t>dual eligible beneficiaries</a:t>
            </a:r>
          </a:p>
        </p:txBody>
      </p:sp>
      <p:graphicFrame>
        <p:nvGraphicFramePr>
          <p:cNvPr id="25603" name="Content Placeholder 6"/>
          <p:cNvGraphicFramePr>
            <a:graphicFrameLocks noGrp="1"/>
          </p:cNvGraphicFramePr>
          <p:nvPr>
            <p:ph sz="half" idx="4294967295"/>
          </p:nvPr>
        </p:nvGraphicFramePr>
        <p:xfrm>
          <a:off x="4095750" y="1285875"/>
          <a:ext cx="4418013" cy="4616450"/>
        </p:xfrm>
        <a:graphic>
          <a:graphicData uri="http://schemas.openxmlformats.org/presentationml/2006/ole">
            <mc:AlternateContent xmlns:mc="http://schemas.openxmlformats.org/markup-compatibility/2006">
              <mc:Choice xmlns:v="urn:schemas-microsoft-com:vml" Requires="v">
                <p:oleObj spid="_x0000_s25615" name="Chart" r:id="rId3" imgW="4429125" imgH="4629302" progId="Excel.Chart.8">
                  <p:embed/>
                </p:oleObj>
              </mc:Choice>
              <mc:Fallback>
                <p:oleObj name="Chart" r:id="rId3" imgW="4429125" imgH="4629302" progId="Excel.Chart.8">
                  <p:embed/>
                  <p:pic>
                    <p:nvPicPr>
                      <p:cNvPr id="0" name="Content Placeholder 6"/>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5750" y="1285875"/>
                        <a:ext cx="4418013" cy="4616450"/>
                      </a:xfrm>
                      <a:prstGeom prst="rect">
                        <a:avLst/>
                      </a:prstGeom>
                    </p:spPr>
                  </p:pic>
                </p:oleObj>
              </mc:Fallback>
            </mc:AlternateContent>
          </a:graphicData>
        </a:graphic>
      </p:graphicFrame>
      <p:sp>
        <p:nvSpPr>
          <p:cNvPr id="25604" name="TextBox 9"/>
          <p:cNvSpPr txBox="1">
            <a:spLocks noChangeArrowheads="1"/>
          </p:cNvSpPr>
          <p:nvPr/>
        </p:nvSpPr>
        <p:spPr bwMode="auto">
          <a:xfrm>
            <a:off x="4249738" y="3276600"/>
            <a:ext cx="2133600"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lnSpc>
                <a:spcPct val="80000"/>
              </a:lnSpc>
              <a:buClr>
                <a:srgbClr val="000000"/>
              </a:buClr>
              <a:buFont typeface="Tahoma" pitchFamily="34" charset="0"/>
              <a:buNone/>
            </a:pPr>
            <a:r>
              <a:rPr lang="en-US" sz="1600" b="1">
                <a:solidFill>
                  <a:srgbClr val="000000"/>
                </a:solidFill>
                <a:latin typeface="Tahoma" pitchFamily="34" charset="0"/>
                <a:cs typeface="Arial" charset="0"/>
                <a:sym typeface="Tahoma" pitchFamily="34" charset="0"/>
              </a:rPr>
              <a:t>Long Term </a:t>
            </a:r>
          </a:p>
          <a:p>
            <a:pPr algn="ctr">
              <a:lnSpc>
                <a:spcPct val="80000"/>
              </a:lnSpc>
              <a:buClr>
                <a:srgbClr val="000000"/>
              </a:buClr>
              <a:buFont typeface="Tahoma" pitchFamily="34" charset="0"/>
              <a:buNone/>
            </a:pPr>
            <a:r>
              <a:rPr lang="en-US" sz="1600" b="1">
                <a:solidFill>
                  <a:srgbClr val="000000"/>
                </a:solidFill>
                <a:latin typeface="Tahoma" pitchFamily="34" charset="0"/>
                <a:cs typeface="Arial" charset="0"/>
                <a:sym typeface="Tahoma" pitchFamily="34" charset="0"/>
              </a:rPr>
              <a:t>Care</a:t>
            </a:r>
          </a:p>
        </p:txBody>
      </p:sp>
      <p:sp>
        <p:nvSpPr>
          <p:cNvPr id="25605" name="TextBox 10"/>
          <p:cNvSpPr txBox="1">
            <a:spLocks noChangeArrowheads="1"/>
          </p:cNvSpPr>
          <p:nvPr/>
        </p:nvSpPr>
        <p:spPr bwMode="auto">
          <a:xfrm>
            <a:off x="7462838" y="2047875"/>
            <a:ext cx="1431925"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lnSpc>
                <a:spcPct val="80000"/>
              </a:lnSpc>
              <a:buClr>
                <a:srgbClr val="000000"/>
              </a:buClr>
              <a:buFont typeface="Tahoma" pitchFamily="34" charset="0"/>
              <a:buNone/>
            </a:pPr>
            <a:r>
              <a:rPr lang="en-US" sz="1600" b="1">
                <a:solidFill>
                  <a:srgbClr val="000000"/>
                </a:solidFill>
                <a:latin typeface="Tahoma" pitchFamily="34" charset="0"/>
                <a:cs typeface="Arial" charset="0"/>
                <a:sym typeface="Tahoma" pitchFamily="34" charset="0"/>
              </a:rPr>
              <a:t>Medicare premiums</a:t>
            </a:r>
          </a:p>
        </p:txBody>
      </p:sp>
      <p:sp>
        <p:nvSpPr>
          <p:cNvPr id="25606" name="TextBox 11"/>
          <p:cNvSpPr txBox="1">
            <a:spLocks noChangeArrowheads="1"/>
          </p:cNvSpPr>
          <p:nvPr/>
        </p:nvSpPr>
        <p:spPr bwMode="auto">
          <a:xfrm>
            <a:off x="7829550" y="3273425"/>
            <a:ext cx="1431925"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lnSpc>
                <a:spcPct val="80000"/>
              </a:lnSpc>
              <a:buClr>
                <a:srgbClr val="000000"/>
              </a:buClr>
              <a:buFont typeface="Tahoma" pitchFamily="34" charset="0"/>
              <a:buNone/>
            </a:pPr>
            <a:r>
              <a:rPr lang="en-US" sz="1600" b="1">
                <a:solidFill>
                  <a:srgbClr val="000000"/>
                </a:solidFill>
                <a:latin typeface="Tahoma" pitchFamily="34" charset="0"/>
                <a:cs typeface="Arial" charset="0"/>
                <a:sym typeface="Tahoma" pitchFamily="34" charset="0"/>
              </a:rPr>
              <a:t>Medicare acute care cost-sharing</a:t>
            </a:r>
          </a:p>
        </p:txBody>
      </p:sp>
      <p:sp>
        <p:nvSpPr>
          <p:cNvPr id="25607" name="TextBox 12"/>
          <p:cNvSpPr txBox="1">
            <a:spLocks noChangeArrowheads="1"/>
          </p:cNvSpPr>
          <p:nvPr/>
        </p:nvSpPr>
        <p:spPr bwMode="auto">
          <a:xfrm>
            <a:off x="6562725" y="5245100"/>
            <a:ext cx="2084388"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lnSpc>
                <a:spcPct val="80000"/>
              </a:lnSpc>
              <a:buClr>
                <a:srgbClr val="000000"/>
              </a:buClr>
              <a:buFont typeface="Tahoma" pitchFamily="34" charset="0"/>
              <a:buNone/>
            </a:pPr>
            <a:r>
              <a:rPr lang="en-US" sz="1600" b="1">
                <a:solidFill>
                  <a:srgbClr val="000000"/>
                </a:solidFill>
                <a:latin typeface="Tahoma" pitchFamily="34" charset="0"/>
                <a:cs typeface="Arial" charset="0"/>
                <a:sym typeface="Tahoma" pitchFamily="34" charset="0"/>
              </a:rPr>
              <a:t>Prescription Drugs</a:t>
            </a:r>
          </a:p>
          <a:p>
            <a:pPr algn="ctr">
              <a:lnSpc>
                <a:spcPct val="80000"/>
              </a:lnSpc>
              <a:buClr>
                <a:srgbClr val="000000"/>
              </a:buClr>
              <a:buFont typeface="Tahoma" pitchFamily="34" charset="0"/>
              <a:buNone/>
            </a:pPr>
            <a:endParaRPr lang="en-US" sz="1600" b="1">
              <a:solidFill>
                <a:srgbClr val="000000"/>
              </a:solidFill>
              <a:latin typeface="Tahoma" pitchFamily="34" charset="0"/>
              <a:cs typeface="Arial" charset="0"/>
              <a:sym typeface="Tahoma" pitchFamily="34" charset="0"/>
            </a:endParaRPr>
          </a:p>
        </p:txBody>
      </p:sp>
      <p:sp>
        <p:nvSpPr>
          <p:cNvPr id="25608" name="TextBox 13"/>
          <p:cNvSpPr txBox="1">
            <a:spLocks noChangeArrowheads="1"/>
          </p:cNvSpPr>
          <p:nvPr/>
        </p:nvSpPr>
        <p:spPr bwMode="auto">
          <a:xfrm>
            <a:off x="7599363" y="4484688"/>
            <a:ext cx="1657350"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lnSpc>
                <a:spcPct val="80000"/>
              </a:lnSpc>
              <a:buClr>
                <a:srgbClr val="000000"/>
              </a:buClr>
              <a:buFont typeface="Tahoma" pitchFamily="34" charset="0"/>
              <a:buNone/>
            </a:pPr>
            <a:r>
              <a:rPr lang="en-US" sz="1600" b="1">
                <a:solidFill>
                  <a:srgbClr val="000000"/>
                </a:solidFill>
                <a:latin typeface="Tahoma" pitchFamily="34" charset="0"/>
                <a:cs typeface="Arial" charset="0"/>
                <a:sym typeface="Tahoma" pitchFamily="34" charset="0"/>
              </a:rPr>
              <a:t>Acute care </a:t>
            </a:r>
          </a:p>
          <a:p>
            <a:pPr algn="ctr">
              <a:lnSpc>
                <a:spcPct val="80000"/>
              </a:lnSpc>
              <a:buClr>
                <a:srgbClr val="000000"/>
              </a:buClr>
              <a:buFont typeface="Tahoma" pitchFamily="34" charset="0"/>
              <a:buNone/>
            </a:pPr>
            <a:r>
              <a:rPr lang="en-US" sz="1600" b="1">
                <a:solidFill>
                  <a:srgbClr val="000000"/>
                </a:solidFill>
                <a:latin typeface="Tahoma" pitchFamily="34" charset="0"/>
                <a:cs typeface="Arial" charset="0"/>
                <a:sym typeface="Tahoma" pitchFamily="34" charset="0"/>
              </a:rPr>
              <a:t>not covered </a:t>
            </a:r>
          </a:p>
          <a:p>
            <a:pPr algn="ctr">
              <a:lnSpc>
                <a:spcPct val="80000"/>
              </a:lnSpc>
              <a:buClr>
                <a:srgbClr val="000000"/>
              </a:buClr>
              <a:buFont typeface="Tahoma" pitchFamily="34" charset="0"/>
              <a:buNone/>
            </a:pPr>
            <a:r>
              <a:rPr lang="en-US" sz="1600" b="1">
                <a:solidFill>
                  <a:srgbClr val="000000"/>
                </a:solidFill>
                <a:latin typeface="Tahoma" pitchFamily="34" charset="0"/>
                <a:cs typeface="Arial" charset="0"/>
                <a:sym typeface="Tahoma" pitchFamily="34" charset="0"/>
              </a:rPr>
              <a:t>by Medicare</a:t>
            </a:r>
          </a:p>
        </p:txBody>
      </p:sp>
      <p:sp>
        <p:nvSpPr>
          <p:cNvPr id="25609" name="TextBox 1"/>
          <p:cNvSpPr txBox="1">
            <a:spLocks noChangeArrowheads="1"/>
          </p:cNvSpPr>
          <p:nvPr/>
        </p:nvSpPr>
        <p:spPr bwMode="auto">
          <a:xfrm>
            <a:off x="4098925" y="5835650"/>
            <a:ext cx="45720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buClr>
                <a:srgbClr val="000000"/>
              </a:buClr>
              <a:buFont typeface="Tahoma" pitchFamily="34" charset="0"/>
              <a:buNone/>
            </a:pPr>
            <a:r>
              <a:rPr lang="en-US" sz="1600" b="1">
                <a:solidFill>
                  <a:srgbClr val="000000"/>
                </a:solidFill>
                <a:latin typeface="Tahoma" pitchFamily="34" charset="0"/>
                <a:cs typeface="Arial" charset="0"/>
                <a:sym typeface="Tahoma" pitchFamily="34" charset="0"/>
              </a:rPr>
              <a:t>Average Per Capita Medicaid Spending: $16,087</a:t>
            </a:r>
          </a:p>
        </p:txBody>
      </p:sp>
      <p:sp>
        <p:nvSpPr>
          <p:cNvPr id="25610" name="TextBox 15"/>
          <p:cNvSpPr txBox="1">
            <a:spLocks noChangeArrowheads="1"/>
          </p:cNvSpPr>
          <p:nvPr/>
        </p:nvSpPr>
        <p:spPr bwMode="auto">
          <a:xfrm>
            <a:off x="4038600" y="1047750"/>
            <a:ext cx="4343400"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buClr>
                <a:srgbClr val="000000"/>
              </a:buClr>
              <a:buFont typeface="Tahoma" pitchFamily="34" charset="0"/>
              <a:buNone/>
            </a:pPr>
            <a:r>
              <a:rPr lang="en-US" b="1">
                <a:solidFill>
                  <a:srgbClr val="000000"/>
                </a:solidFill>
                <a:latin typeface="Tahoma" pitchFamily="34" charset="0"/>
                <a:cs typeface="Arial" charset="0"/>
                <a:sym typeface="Tahoma" pitchFamily="34" charset="0"/>
              </a:rPr>
              <a:t>Distribution of Medicaid Spending for Dual Eligible Beneficiaries by Service, 2008 </a:t>
            </a:r>
          </a:p>
        </p:txBody>
      </p:sp>
      <p:sp>
        <p:nvSpPr>
          <p:cNvPr id="25611" name="Text Box 11"/>
          <p:cNvSpPr txBox="1">
            <a:spLocks noChangeArrowheads="1"/>
          </p:cNvSpPr>
          <p:nvPr/>
        </p:nvSpPr>
        <p:spPr bwMode="auto">
          <a:xfrm>
            <a:off x="0" y="6310313"/>
            <a:ext cx="845978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2" tIns="45701" rIns="91402" bIns="45701">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buClr>
                <a:srgbClr val="000000"/>
              </a:buClr>
              <a:buFont typeface="Tahoma" pitchFamily="34" charset="0"/>
              <a:buNone/>
            </a:pPr>
            <a:r>
              <a:rPr lang="en-US" sz="1000">
                <a:solidFill>
                  <a:srgbClr val="000000"/>
                </a:solidFill>
                <a:latin typeface="Tahoma" pitchFamily="34" charset="0"/>
                <a:cs typeface="Arial" charset="0"/>
                <a:sym typeface="Tahoma" pitchFamily="34" charset="0"/>
              </a:rPr>
              <a:t>NOTES: Home health and dental services comprise less than 1% of Medicaid spending. Medicare premiums paid by Medicaid also includes cost-sharing for Qualified Medicare Beneficiaries only.  </a:t>
            </a:r>
          </a:p>
          <a:p>
            <a:pPr>
              <a:buClr>
                <a:srgbClr val="000000"/>
              </a:buClr>
              <a:buFont typeface="Tahoma" pitchFamily="34" charset="0"/>
              <a:buNone/>
            </a:pPr>
            <a:r>
              <a:rPr lang="en-US" sz="1000">
                <a:solidFill>
                  <a:srgbClr val="000000"/>
                </a:solidFill>
                <a:latin typeface="Tahoma" pitchFamily="34" charset="0"/>
                <a:cs typeface="Arial" charset="0"/>
                <a:sym typeface="Tahoma" pitchFamily="34" charset="0"/>
              </a:rPr>
              <a:t>SOURCE: Kaiser Commission on Medicaid and the Uninsured and Urban Institute estimates based on data from FY2008 MSIS and CMS Form-64.</a:t>
            </a:r>
          </a:p>
        </p:txBody>
      </p:sp>
      <p:sp>
        <p:nvSpPr>
          <p:cNvPr id="25612" name="Rectangle 17"/>
          <p:cNvSpPr>
            <a:spLocks noChangeArrowheads="1"/>
          </p:cNvSpPr>
          <p:nvPr/>
        </p:nvSpPr>
        <p:spPr bwMode="auto">
          <a:xfrm>
            <a:off x="609600" y="2243138"/>
            <a:ext cx="2590800" cy="3319462"/>
          </a:xfrm>
          <a:prstGeom prst="rect">
            <a:avLst/>
          </a:prstGeom>
          <a:solidFill>
            <a:schemeClr val="accent1"/>
          </a:solidFill>
          <a:ln w="25400">
            <a:solidFill>
              <a:srgbClr val="959DA4"/>
            </a:solidFill>
            <a:miter lim="800000"/>
            <a:headEnd/>
            <a:tailEnd/>
          </a:ln>
        </p:spPr>
        <p:txBody>
          <a:bodyPr/>
          <a:lstStyle/>
          <a:p>
            <a:pPr marL="171450" indent="-171450">
              <a:spcAft>
                <a:spcPts val="600"/>
              </a:spcAft>
              <a:buClr>
                <a:srgbClr val="10151B"/>
              </a:buClr>
              <a:buFont typeface="Arial" charset="0"/>
              <a:buChar char="•"/>
            </a:pPr>
            <a:r>
              <a:rPr lang="en-US" sz="1500">
                <a:solidFill>
                  <a:srgbClr val="10151B"/>
                </a:solidFill>
                <a:latin typeface="Tahoma" pitchFamily="34" charset="0"/>
                <a:cs typeface="Arial" charset="0"/>
                <a:sym typeface="Tahoma" pitchFamily="34" charset="0"/>
              </a:rPr>
              <a:t>Federal-state partnership with states operating programs for low-income families, disabled &amp; elderly</a:t>
            </a:r>
          </a:p>
          <a:p>
            <a:pPr marL="171450" indent="-171450">
              <a:spcAft>
                <a:spcPts val="600"/>
              </a:spcAft>
              <a:buClr>
                <a:srgbClr val="10151B"/>
              </a:buClr>
              <a:buFont typeface="Arial" charset="0"/>
              <a:buChar char="•"/>
            </a:pPr>
            <a:r>
              <a:rPr lang="en-US" sz="1500">
                <a:solidFill>
                  <a:srgbClr val="10151B"/>
                </a:solidFill>
                <a:latin typeface="Tahoma" pitchFamily="34" charset="0"/>
                <a:cs typeface="Arial" charset="0"/>
                <a:sym typeface="Tahoma" pitchFamily="34" charset="0"/>
              </a:rPr>
              <a:t>Eligibility tied to income, age and disability, varies by state</a:t>
            </a:r>
          </a:p>
          <a:p>
            <a:pPr marL="171450" indent="-171450">
              <a:spcAft>
                <a:spcPts val="600"/>
              </a:spcAft>
              <a:buClr>
                <a:srgbClr val="10151B"/>
              </a:buClr>
              <a:buFont typeface="Arial" charset="0"/>
              <a:buChar char="•"/>
            </a:pPr>
            <a:r>
              <a:rPr lang="en-US" sz="1500">
                <a:solidFill>
                  <a:srgbClr val="10151B"/>
                </a:solidFill>
                <a:latin typeface="Tahoma" pitchFamily="34" charset="0"/>
                <a:cs typeface="Arial" charset="0"/>
                <a:sym typeface="Tahoma" pitchFamily="34" charset="0"/>
              </a:rPr>
              <a:t>Pays for Medicare premiums, cost-sharing and other benefits</a:t>
            </a:r>
          </a:p>
          <a:p>
            <a:pPr marL="171450" indent="-171450">
              <a:spcAft>
                <a:spcPts val="600"/>
              </a:spcAft>
              <a:buClr>
                <a:srgbClr val="10151B"/>
              </a:buClr>
              <a:buFont typeface="Arial" charset="0"/>
              <a:buChar char="•"/>
            </a:pPr>
            <a:r>
              <a:rPr lang="en-US" sz="1500">
                <a:solidFill>
                  <a:srgbClr val="10151B"/>
                </a:solidFill>
                <a:latin typeface="Tahoma" pitchFamily="34" charset="0"/>
                <a:cs typeface="Arial" charset="0"/>
                <a:sym typeface="Tahoma" pitchFamily="34" charset="0"/>
              </a:rPr>
              <a:t>Primary payer for long-term care</a:t>
            </a:r>
          </a:p>
          <a:p>
            <a:pPr marL="171450" indent="-171450">
              <a:spcAft>
                <a:spcPts val="600"/>
              </a:spcAft>
              <a:buClr>
                <a:srgbClr val="10151B"/>
              </a:buClr>
              <a:buFont typeface="Arial" charset="0"/>
              <a:buChar char="•"/>
            </a:pPr>
            <a:endParaRPr lang="en-US" sz="1500">
              <a:solidFill>
                <a:srgbClr val="10151B"/>
              </a:solidFill>
              <a:latin typeface="Tahoma" pitchFamily="34" charset="0"/>
              <a:cs typeface="Arial" charset="0"/>
              <a:sym typeface="Tahoma" pitchFamily="34" charset="0"/>
            </a:endParaRPr>
          </a:p>
        </p:txBody>
      </p:sp>
      <p:sp>
        <p:nvSpPr>
          <p:cNvPr id="25613" name="Rectangle 18"/>
          <p:cNvSpPr>
            <a:spLocks noChangeArrowheads="1"/>
          </p:cNvSpPr>
          <p:nvPr/>
        </p:nvSpPr>
        <p:spPr bwMode="auto">
          <a:xfrm>
            <a:off x="609600" y="1524000"/>
            <a:ext cx="2590800" cy="685800"/>
          </a:xfrm>
          <a:prstGeom prst="rect">
            <a:avLst/>
          </a:prstGeom>
          <a:solidFill>
            <a:srgbClr val="003466"/>
          </a:solidFill>
          <a:ln w="25400">
            <a:solidFill>
              <a:srgbClr val="959DA4"/>
            </a:solidFill>
            <a:miter lim="800000"/>
            <a:headEnd/>
            <a:tailEnd/>
          </a:ln>
        </p:spPr>
        <p:txBody>
          <a:bodyPr anchor="ctr"/>
          <a:lstStyle/>
          <a:p>
            <a:pPr algn="ctr">
              <a:buClr>
                <a:srgbClr val="FFFFFF"/>
              </a:buClr>
              <a:buFont typeface="Tahoma" pitchFamily="34" charset="0"/>
              <a:buNone/>
            </a:pPr>
            <a:r>
              <a:rPr lang="en-US" sz="2400" b="1">
                <a:solidFill>
                  <a:srgbClr val="FFFFFF"/>
                </a:solidFill>
                <a:latin typeface="Tahoma" pitchFamily="34" charset="0"/>
                <a:cs typeface="Arial" charset="0"/>
                <a:sym typeface="Tahoma" pitchFamily="34" charset="0"/>
              </a:rPr>
              <a:t>Medicaid</a:t>
            </a:r>
          </a:p>
        </p:txBody>
      </p:sp>
      <p:pic>
        <p:nvPicPr>
          <p:cNvPr id="25614" name="Picture 7" descr="kfflogo-colo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5363" y="6280150"/>
            <a:ext cx="4572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Content Placeholder 6"/>
          <p:cNvGraphicFramePr>
            <a:graphicFrameLocks noGrp="1"/>
          </p:cNvGraphicFramePr>
          <p:nvPr>
            <p:ph idx="4294967295"/>
          </p:nvPr>
        </p:nvGraphicFramePr>
        <p:xfrm>
          <a:off x="180975" y="1239838"/>
          <a:ext cx="8770938" cy="5368925"/>
        </p:xfrm>
        <a:graphic>
          <a:graphicData uri="http://schemas.openxmlformats.org/presentationml/2006/ole">
            <mc:AlternateContent xmlns:mc="http://schemas.openxmlformats.org/markup-compatibility/2006">
              <mc:Choice xmlns:v="urn:schemas-microsoft-com:vml" Requires="v">
                <p:oleObj spid="_x0000_s27654" name="Chart" r:id="rId3" imgW="8791575" imgH="5381549" progId="Excel.Chart.8">
                  <p:embed/>
                </p:oleObj>
              </mc:Choice>
              <mc:Fallback>
                <p:oleObj name="Chart" r:id="rId3" imgW="8791575" imgH="5381549" progId="Excel.Chart.8">
                  <p:embed/>
                  <p:pic>
                    <p:nvPicPr>
                      <p:cNvPr id="0" name="Content Placeholder 6"/>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975" y="1239838"/>
                        <a:ext cx="8770938" cy="5368925"/>
                      </a:xfrm>
                      <a:prstGeom prst="rect">
                        <a:avLst/>
                      </a:prstGeom>
                    </p:spPr>
                  </p:pic>
                </p:oleObj>
              </mc:Fallback>
            </mc:AlternateContent>
          </a:graphicData>
        </a:graphic>
      </p:graphicFrame>
      <p:sp>
        <p:nvSpPr>
          <p:cNvPr id="27651" name="Title 4"/>
          <p:cNvSpPr>
            <a:spLocks noGrp="1"/>
          </p:cNvSpPr>
          <p:nvPr>
            <p:ph type="title" idx="4294967295"/>
          </p:nvPr>
        </p:nvSpPr>
        <p:spPr>
          <a:xfrm>
            <a:off x="0" y="95250"/>
            <a:ext cx="9144000" cy="914400"/>
          </a:xfrm>
        </p:spPr>
        <p:txBody>
          <a:bodyPr lIns="91392" tIns="45696" rIns="91392" bIns="45696"/>
          <a:lstStyle/>
          <a:p>
            <a:pPr>
              <a:buClr>
                <a:srgbClr val="000000"/>
              </a:buClr>
              <a:buFont typeface="Tahoma" pitchFamily="34" charset="0"/>
              <a:buNone/>
            </a:pPr>
            <a:r>
              <a:rPr lang="en-US" sz="2800" b="1">
                <a:cs typeface="Tahoma" pitchFamily="34" charset="0"/>
                <a:sym typeface="Tahoma" pitchFamily="34" charset="0"/>
              </a:rPr>
              <a:t>Dual eligible beneficiaries are a diverse population</a:t>
            </a:r>
          </a:p>
        </p:txBody>
      </p:sp>
      <p:sp>
        <p:nvSpPr>
          <p:cNvPr id="27652" name="Text Box 11"/>
          <p:cNvSpPr txBox="1">
            <a:spLocks noChangeArrowheads="1"/>
          </p:cNvSpPr>
          <p:nvPr/>
        </p:nvSpPr>
        <p:spPr bwMode="auto">
          <a:xfrm>
            <a:off x="0" y="6457950"/>
            <a:ext cx="914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2" tIns="45701" rIns="91402" bIns="4570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buClr>
                <a:srgbClr val="000000"/>
              </a:buClr>
              <a:buFont typeface="Tahoma" pitchFamily="34" charset="0"/>
              <a:buNone/>
            </a:pPr>
            <a:r>
              <a:rPr lang="en-US" sz="1000">
                <a:solidFill>
                  <a:srgbClr val="000000"/>
                </a:solidFill>
                <a:latin typeface="Tahoma" pitchFamily="34" charset="0"/>
                <a:cs typeface="Arial" charset="0"/>
                <a:sym typeface="Tahoma" pitchFamily="34" charset="0"/>
              </a:rPr>
              <a:t>NOTE:  Mental impairments were defined as Alzheimer’s disease, dementia, depression, bipolar, schizophrenia, or mental retardation.  </a:t>
            </a:r>
          </a:p>
          <a:p>
            <a:pPr>
              <a:buClr>
                <a:srgbClr val="000000"/>
              </a:buClr>
              <a:buFont typeface="Tahoma" pitchFamily="34" charset="0"/>
              <a:buNone/>
            </a:pPr>
            <a:r>
              <a:rPr lang="en-US" sz="1000">
                <a:solidFill>
                  <a:srgbClr val="000000"/>
                </a:solidFill>
                <a:latin typeface="Tahoma" pitchFamily="34" charset="0"/>
                <a:cs typeface="Arial" charset="0"/>
                <a:sym typeface="Tahoma" pitchFamily="34" charset="0"/>
              </a:rPr>
              <a:t>SOURCE: Kaiser Family Foundation analysis of the Medicare Current Beneficiary Survey, 2008</a:t>
            </a:r>
          </a:p>
        </p:txBody>
      </p:sp>
      <p:pic>
        <p:nvPicPr>
          <p:cNvPr id="27653" name="Picture 7" descr="kfflogo-colo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5363" y="6280150"/>
            <a:ext cx="4572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698" name="Content Placeholder 3"/>
          <p:cNvGraphicFramePr>
            <a:graphicFrameLocks noGrp="1"/>
          </p:cNvGraphicFramePr>
          <p:nvPr>
            <p:ph idx="4294967295"/>
          </p:nvPr>
        </p:nvGraphicFramePr>
        <p:xfrm>
          <a:off x="428625" y="1547813"/>
          <a:ext cx="8701088" cy="4970462"/>
        </p:xfrm>
        <a:graphic>
          <a:graphicData uri="http://schemas.openxmlformats.org/presentationml/2006/ole">
            <mc:AlternateContent xmlns:mc="http://schemas.openxmlformats.org/markup-compatibility/2006">
              <mc:Choice xmlns:v="urn:schemas-microsoft-com:vml" Requires="v">
                <p:oleObj spid="_x0000_s29707" name="Chart" r:id="rId3" imgW="8715375" imgH="4981651" progId="Excel.Chart.8">
                  <p:embed/>
                </p:oleObj>
              </mc:Choice>
              <mc:Fallback>
                <p:oleObj name="Chart" r:id="rId3" imgW="8715375" imgH="4981651" progId="Excel.Chart.8">
                  <p:embed/>
                  <p:pic>
                    <p:nvPicPr>
                      <p:cNvPr id="0" name="Content Placeholder 3"/>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25" y="1547813"/>
                        <a:ext cx="8701088" cy="4970462"/>
                      </a:xfrm>
                      <a:prstGeom prst="rect">
                        <a:avLst/>
                      </a:prstGeom>
                    </p:spPr>
                  </p:pic>
                </p:oleObj>
              </mc:Fallback>
            </mc:AlternateContent>
          </a:graphicData>
        </a:graphic>
      </p:graphicFrame>
      <p:sp>
        <p:nvSpPr>
          <p:cNvPr id="29699" name="Title 2"/>
          <p:cNvSpPr>
            <a:spLocks noGrp="1"/>
          </p:cNvSpPr>
          <p:nvPr>
            <p:ph type="title" idx="4294967295"/>
          </p:nvPr>
        </p:nvSpPr>
        <p:spPr>
          <a:xfrm>
            <a:off x="0" y="53975"/>
            <a:ext cx="9144000" cy="1066800"/>
          </a:xfrm>
        </p:spPr>
        <p:txBody>
          <a:bodyPr lIns="91392" tIns="45696" rIns="91392" bIns="45696"/>
          <a:lstStyle/>
          <a:p>
            <a:pPr>
              <a:buClr>
                <a:srgbClr val="000000"/>
              </a:buClr>
              <a:buFont typeface="Tahoma" pitchFamily="34" charset="0"/>
              <a:buNone/>
            </a:pPr>
            <a:r>
              <a:rPr lang="en-US" sz="2800" b="1">
                <a:cs typeface="Tahoma" pitchFamily="34" charset="0"/>
                <a:sym typeface="Tahoma" pitchFamily="34" charset="0"/>
              </a:rPr>
              <a:t>Dual eligible beneficiaries are poorer than </a:t>
            </a:r>
            <a:br>
              <a:rPr lang="en-US" sz="2800" b="1">
                <a:cs typeface="Tahoma" pitchFamily="34" charset="0"/>
                <a:sym typeface="Tahoma" pitchFamily="34" charset="0"/>
              </a:rPr>
            </a:br>
            <a:r>
              <a:rPr lang="en-US" sz="2800" b="1">
                <a:cs typeface="Tahoma" pitchFamily="34" charset="0"/>
                <a:sym typeface="Tahoma" pitchFamily="34" charset="0"/>
              </a:rPr>
              <a:t>other Medicare beneficiaries</a:t>
            </a:r>
          </a:p>
        </p:txBody>
      </p:sp>
      <p:sp>
        <p:nvSpPr>
          <p:cNvPr id="29700" name="Text Box 6"/>
          <p:cNvSpPr txBox="1">
            <a:spLocks noChangeArrowheads="1"/>
          </p:cNvSpPr>
          <p:nvPr/>
        </p:nvSpPr>
        <p:spPr bwMode="auto">
          <a:xfrm>
            <a:off x="0" y="6602413"/>
            <a:ext cx="8382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7" tIns="45693" rIns="91387" bIns="45693">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buClr>
                <a:srgbClr val="000000"/>
              </a:buClr>
              <a:buFont typeface="Tahoma" pitchFamily="34" charset="0"/>
              <a:buNone/>
            </a:pPr>
            <a:r>
              <a:rPr lang="en-US" sz="1000">
                <a:solidFill>
                  <a:srgbClr val="000000"/>
                </a:solidFill>
                <a:latin typeface="Tahoma" pitchFamily="34" charset="0"/>
                <a:cs typeface="Arial" charset="0"/>
                <a:sym typeface="Tahoma" pitchFamily="34" charset="0"/>
              </a:rPr>
              <a:t>SOURCE: Kaiser Family Foundation analysis of the Medicare Current Beneficiary Survey Cost &amp; Use File, 2008.</a:t>
            </a:r>
          </a:p>
        </p:txBody>
      </p:sp>
      <p:sp>
        <p:nvSpPr>
          <p:cNvPr id="29701" name="TextBox 4"/>
          <p:cNvSpPr txBox="1">
            <a:spLocks noChangeArrowheads="1"/>
          </p:cNvSpPr>
          <p:nvPr/>
        </p:nvSpPr>
        <p:spPr bwMode="auto">
          <a:xfrm>
            <a:off x="238125" y="3295650"/>
            <a:ext cx="228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r">
              <a:buClr>
                <a:srgbClr val="000000"/>
              </a:buClr>
              <a:buFont typeface="Tahoma" pitchFamily="34" charset="0"/>
              <a:buNone/>
            </a:pPr>
            <a:r>
              <a:rPr lang="en-US" sz="1600" b="1">
                <a:solidFill>
                  <a:srgbClr val="000000"/>
                </a:solidFill>
                <a:latin typeface="Tahoma" pitchFamily="34" charset="0"/>
                <a:cs typeface="Arial" charset="0"/>
                <a:sym typeface="Tahoma" pitchFamily="34" charset="0"/>
              </a:rPr>
              <a:t>Female</a:t>
            </a:r>
          </a:p>
        </p:txBody>
      </p:sp>
      <p:sp>
        <p:nvSpPr>
          <p:cNvPr id="29702" name="TextBox 7"/>
          <p:cNvSpPr txBox="1">
            <a:spLocks noChangeArrowheads="1"/>
          </p:cNvSpPr>
          <p:nvPr/>
        </p:nvSpPr>
        <p:spPr bwMode="auto">
          <a:xfrm>
            <a:off x="238125" y="5594350"/>
            <a:ext cx="228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r">
              <a:buClr>
                <a:srgbClr val="000000"/>
              </a:buClr>
              <a:buFont typeface="Tahoma" pitchFamily="34" charset="0"/>
              <a:buNone/>
            </a:pPr>
            <a:r>
              <a:rPr lang="en-US" sz="1600" b="1">
                <a:solidFill>
                  <a:srgbClr val="000000"/>
                </a:solidFill>
                <a:latin typeface="Tahoma" pitchFamily="34" charset="0"/>
                <a:cs typeface="Arial" charset="0"/>
                <a:sym typeface="Tahoma" pitchFamily="34" charset="0"/>
              </a:rPr>
              <a:t>Hispanic</a:t>
            </a:r>
          </a:p>
        </p:txBody>
      </p:sp>
      <p:sp>
        <p:nvSpPr>
          <p:cNvPr id="29703" name="TextBox 8"/>
          <p:cNvSpPr txBox="1">
            <a:spLocks noChangeArrowheads="1"/>
          </p:cNvSpPr>
          <p:nvPr/>
        </p:nvSpPr>
        <p:spPr bwMode="auto">
          <a:xfrm>
            <a:off x="238125" y="4451350"/>
            <a:ext cx="228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r">
              <a:buClr>
                <a:srgbClr val="000000"/>
              </a:buClr>
              <a:buFont typeface="Tahoma" pitchFamily="34" charset="0"/>
              <a:buNone/>
            </a:pPr>
            <a:r>
              <a:rPr lang="en-US" sz="1600" b="1">
                <a:solidFill>
                  <a:srgbClr val="000000"/>
                </a:solidFill>
                <a:latin typeface="Tahoma" pitchFamily="34" charset="0"/>
                <a:cs typeface="Arial" charset="0"/>
                <a:sym typeface="Tahoma" pitchFamily="34" charset="0"/>
              </a:rPr>
              <a:t>African American</a:t>
            </a:r>
          </a:p>
        </p:txBody>
      </p:sp>
      <p:sp>
        <p:nvSpPr>
          <p:cNvPr id="29704" name="TextBox 10"/>
          <p:cNvSpPr txBox="1">
            <a:spLocks noChangeArrowheads="1"/>
          </p:cNvSpPr>
          <p:nvPr/>
        </p:nvSpPr>
        <p:spPr bwMode="auto">
          <a:xfrm>
            <a:off x="514350" y="1373188"/>
            <a:ext cx="5048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buClr>
                <a:srgbClr val="000000"/>
              </a:buClr>
              <a:buFont typeface="Tahoma" pitchFamily="34" charset="0"/>
              <a:buNone/>
            </a:pPr>
            <a:r>
              <a:rPr lang="en-US" b="1">
                <a:solidFill>
                  <a:srgbClr val="000000"/>
                </a:solidFill>
                <a:latin typeface="Tahoma" pitchFamily="34" charset="0"/>
                <a:cs typeface="Arial" charset="0"/>
                <a:sym typeface="Tahoma" pitchFamily="34" charset="0"/>
              </a:rPr>
              <a:t>Share of Medicare beneficiaries who are:</a:t>
            </a:r>
          </a:p>
        </p:txBody>
      </p:sp>
      <p:sp>
        <p:nvSpPr>
          <p:cNvPr id="29705" name="TextBox 12"/>
          <p:cNvSpPr txBox="1">
            <a:spLocks noChangeArrowheads="1"/>
          </p:cNvSpPr>
          <p:nvPr/>
        </p:nvSpPr>
        <p:spPr bwMode="auto">
          <a:xfrm>
            <a:off x="-66675" y="1935163"/>
            <a:ext cx="2647950"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r">
              <a:buClr>
                <a:srgbClr val="000000"/>
              </a:buClr>
              <a:buFont typeface="Tahoma" pitchFamily="34" charset="0"/>
              <a:buNone/>
            </a:pPr>
            <a:r>
              <a:rPr lang="en-US" sz="1500" b="1">
                <a:solidFill>
                  <a:srgbClr val="000000"/>
                </a:solidFill>
                <a:latin typeface="Tahoma" pitchFamily="34" charset="0"/>
                <a:cs typeface="Arial" charset="0"/>
                <a:sym typeface="Tahoma" pitchFamily="34" charset="0"/>
              </a:rPr>
              <a:t>Income below 150% FPL (&lt;$15,600 individuals/ &lt;$21,000 couples)</a:t>
            </a:r>
          </a:p>
        </p:txBody>
      </p:sp>
      <p:pic>
        <p:nvPicPr>
          <p:cNvPr id="29706" name="Picture 7" descr="kfflogo-colo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5363" y="6280150"/>
            <a:ext cx="4572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6" name="Content Placeholder 3"/>
          <p:cNvGraphicFramePr>
            <a:graphicFrameLocks noGrp="1"/>
          </p:cNvGraphicFramePr>
          <p:nvPr>
            <p:ph idx="4294967295"/>
          </p:nvPr>
        </p:nvGraphicFramePr>
        <p:xfrm>
          <a:off x="2693988" y="1550988"/>
          <a:ext cx="6659562" cy="4746625"/>
        </p:xfrm>
        <a:graphic>
          <a:graphicData uri="http://schemas.openxmlformats.org/presentationml/2006/ole">
            <mc:AlternateContent xmlns:mc="http://schemas.openxmlformats.org/markup-compatibility/2006">
              <mc:Choice xmlns:v="urn:schemas-microsoft-com:vml" Requires="v">
                <p:oleObj spid="_x0000_s31755" name="Chart" r:id="rId3" imgW="6667500" imgH="4752848" progId="Excel.Chart.8">
                  <p:embed/>
                </p:oleObj>
              </mc:Choice>
              <mc:Fallback>
                <p:oleObj name="Chart" r:id="rId3" imgW="6667500" imgH="4752848" progId="Excel.Chart.8">
                  <p:embed/>
                  <p:pic>
                    <p:nvPicPr>
                      <p:cNvPr id="0" name="Content Placeholder 3"/>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3988" y="1550988"/>
                        <a:ext cx="6659562" cy="4746625"/>
                      </a:xfrm>
                      <a:prstGeom prst="rect">
                        <a:avLst/>
                      </a:prstGeom>
                    </p:spPr>
                  </p:pic>
                </p:oleObj>
              </mc:Fallback>
            </mc:AlternateContent>
          </a:graphicData>
        </a:graphic>
      </p:graphicFrame>
      <p:sp>
        <p:nvSpPr>
          <p:cNvPr id="31747" name="Title 2"/>
          <p:cNvSpPr>
            <a:spLocks noGrp="1"/>
          </p:cNvSpPr>
          <p:nvPr>
            <p:ph type="title" idx="4294967295"/>
          </p:nvPr>
        </p:nvSpPr>
        <p:spPr>
          <a:xfrm>
            <a:off x="0" y="63500"/>
            <a:ext cx="9144000" cy="1066800"/>
          </a:xfrm>
        </p:spPr>
        <p:txBody>
          <a:bodyPr lIns="91392" tIns="45696" rIns="91392" bIns="45696"/>
          <a:lstStyle/>
          <a:p>
            <a:pPr>
              <a:buClr>
                <a:srgbClr val="000000"/>
              </a:buClr>
              <a:buFont typeface="Tahoma" pitchFamily="34" charset="0"/>
              <a:buNone/>
            </a:pPr>
            <a:r>
              <a:rPr lang="en-US" sz="2800" b="1">
                <a:cs typeface="Tahoma" pitchFamily="34" charset="0"/>
                <a:sym typeface="Tahoma" pitchFamily="34" charset="0"/>
              </a:rPr>
              <a:t>Dual eligible beneficiaries are sicker than </a:t>
            </a:r>
            <a:br>
              <a:rPr lang="en-US" sz="2800" b="1">
                <a:cs typeface="Tahoma" pitchFamily="34" charset="0"/>
                <a:sym typeface="Tahoma" pitchFamily="34" charset="0"/>
              </a:rPr>
            </a:br>
            <a:r>
              <a:rPr lang="en-US" sz="2800" b="1">
                <a:cs typeface="Tahoma" pitchFamily="34" charset="0"/>
                <a:sym typeface="Tahoma" pitchFamily="34" charset="0"/>
              </a:rPr>
              <a:t>other Medicare beneficiaries</a:t>
            </a:r>
          </a:p>
        </p:txBody>
      </p:sp>
      <p:sp>
        <p:nvSpPr>
          <p:cNvPr id="31748" name="Text Box 6"/>
          <p:cNvSpPr txBox="1">
            <a:spLocks noChangeArrowheads="1"/>
          </p:cNvSpPr>
          <p:nvPr/>
        </p:nvSpPr>
        <p:spPr bwMode="auto">
          <a:xfrm>
            <a:off x="0" y="6604000"/>
            <a:ext cx="8382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7" tIns="45693" rIns="91387" bIns="45693">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buClr>
                <a:srgbClr val="000000"/>
              </a:buClr>
              <a:buFont typeface="Tahoma" pitchFamily="34" charset="0"/>
              <a:buNone/>
            </a:pPr>
            <a:r>
              <a:rPr lang="en-US" sz="1000">
                <a:solidFill>
                  <a:srgbClr val="000000"/>
                </a:solidFill>
                <a:latin typeface="Tahoma" pitchFamily="34" charset="0"/>
                <a:cs typeface="Arial" charset="0"/>
                <a:sym typeface="Tahoma" pitchFamily="34" charset="0"/>
              </a:rPr>
              <a:t>SOURCE: Kaiser Family Foundation analysis of the Medicare Current Beneficiary Survey Cost &amp; Use File, 2008.</a:t>
            </a:r>
          </a:p>
        </p:txBody>
      </p:sp>
      <p:sp>
        <p:nvSpPr>
          <p:cNvPr id="31749" name="TextBox 4"/>
          <p:cNvSpPr txBox="1">
            <a:spLocks noChangeArrowheads="1"/>
          </p:cNvSpPr>
          <p:nvPr/>
        </p:nvSpPr>
        <p:spPr bwMode="auto">
          <a:xfrm>
            <a:off x="85725" y="1154113"/>
            <a:ext cx="45910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buClr>
                <a:srgbClr val="000000"/>
              </a:buClr>
              <a:buFont typeface="Tahoma" pitchFamily="34" charset="0"/>
              <a:buNone/>
            </a:pPr>
            <a:r>
              <a:rPr lang="en-US" b="1">
                <a:solidFill>
                  <a:srgbClr val="000000"/>
                </a:solidFill>
                <a:latin typeface="Tahoma" pitchFamily="34" charset="0"/>
                <a:cs typeface="Arial" charset="0"/>
                <a:sym typeface="Tahoma" pitchFamily="34" charset="0"/>
              </a:rPr>
              <a:t>Share of Medicare beneficiaries with:</a:t>
            </a:r>
          </a:p>
        </p:txBody>
      </p:sp>
      <p:sp>
        <p:nvSpPr>
          <p:cNvPr id="31750" name="TextBox 6"/>
          <p:cNvSpPr txBox="1">
            <a:spLocks noChangeArrowheads="1"/>
          </p:cNvSpPr>
          <p:nvPr/>
        </p:nvSpPr>
        <p:spPr bwMode="auto">
          <a:xfrm>
            <a:off x="-304800" y="3128963"/>
            <a:ext cx="3028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r">
              <a:buClr>
                <a:srgbClr val="000000"/>
              </a:buClr>
              <a:buFont typeface="Tahoma" pitchFamily="34" charset="0"/>
              <a:buNone/>
            </a:pPr>
            <a:r>
              <a:rPr lang="en-US" b="1">
                <a:solidFill>
                  <a:srgbClr val="000000"/>
                </a:solidFill>
                <a:latin typeface="Tahoma" pitchFamily="34" charset="0"/>
                <a:cs typeface="Arial" charset="0"/>
                <a:sym typeface="Tahoma" pitchFamily="34" charset="0"/>
              </a:rPr>
              <a:t>3+ Chronic Conditions</a:t>
            </a:r>
          </a:p>
        </p:txBody>
      </p:sp>
      <p:sp>
        <p:nvSpPr>
          <p:cNvPr id="31751" name="TextBox 7"/>
          <p:cNvSpPr txBox="1">
            <a:spLocks noChangeArrowheads="1"/>
          </p:cNvSpPr>
          <p:nvPr/>
        </p:nvSpPr>
        <p:spPr bwMode="auto">
          <a:xfrm>
            <a:off x="0" y="4206875"/>
            <a:ext cx="2743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r">
              <a:buClr>
                <a:srgbClr val="000000"/>
              </a:buClr>
              <a:buFont typeface="Tahoma" pitchFamily="34" charset="0"/>
              <a:buNone/>
            </a:pPr>
            <a:r>
              <a:rPr lang="en-US" b="1">
                <a:solidFill>
                  <a:srgbClr val="000000"/>
                </a:solidFill>
                <a:latin typeface="Tahoma" pitchFamily="34" charset="0"/>
                <a:cs typeface="Arial" charset="0"/>
                <a:sym typeface="Tahoma" pitchFamily="34" charset="0"/>
              </a:rPr>
              <a:t>In Fair or Poor Health</a:t>
            </a:r>
          </a:p>
        </p:txBody>
      </p:sp>
      <p:sp>
        <p:nvSpPr>
          <p:cNvPr id="31752" name="TextBox 8"/>
          <p:cNvSpPr txBox="1">
            <a:spLocks noChangeArrowheads="1"/>
          </p:cNvSpPr>
          <p:nvPr/>
        </p:nvSpPr>
        <p:spPr bwMode="auto">
          <a:xfrm>
            <a:off x="152400" y="1849438"/>
            <a:ext cx="2581275"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r">
              <a:buClr>
                <a:srgbClr val="000000"/>
              </a:buClr>
              <a:buFont typeface="Tahoma" pitchFamily="34" charset="0"/>
              <a:buNone/>
            </a:pPr>
            <a:r>
              <a:rPr lang="en-US" b="1">
                <a:solidFill>
                  <a:srgbClr val="000000"/>
                </a:solidFill>
                <a:latin typeface="Tahoma" pitchFamily="34" charset="0"/>
                <a:cs typeface="Arial" charset="0"/>
                <a:sym typeface="Tahoma" pitchFamily="34" charset="0"/>
              </a:rPr>
              <a:t>Cognitively or Mentally Impaired</a:t>
            </a:r>
          </a:p>
        </p:txBody>
      </p:sp>
      <p:sp>
        <p:nvSpPr>
          <p:cNvPr id="31753" name="TextBox 9"/>
          <p:cNvSpPr txBox="1">
            <a:spLocks noChangeArrowheads="1"/>
          </p:cNvSpPr>
          <p:nvPr/>
        </p:nvSpPr>
        <p:spPr bwMode="auto">
          <a:xfrm>
            <a:off x="0" y="5364163"/>
            <a:ext cx="2743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r">
              <a:buClr>
                <a:srgbClr val="000000"/>
              </a:buClr>
              <a:buFont typeface="Tahoma" pitchFamily="34" charset="0"/>
              <a:buNone/>
            </a:pPr>
            <a:r>
              <a:rPr lang="en-US" b="1">
                <a:solidFill>
                  <a:srgbClr val="000000"/>
                </a:solidFill>
                <a:latin typeface="Tahoma" pitchFamily="34" charset="0"/>
                <a:cs typeface="Arial" charset="0"/>
                <a:sym typeface="Tahoma" pitchFamily="34" charset="0"/>
              </a:rPr>
              <a:t>Functionally Impaired</a:t>
            </a:r>
          </a:p>
        </p:txBody>
      </p:sp>
      <p:pic>
        <p:nvPicPr>
          <p:cNvPr id="31754" name="Picture 7" descr="kfflogo-colo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5363" y="6280150"/>
            <a:ext cx="4572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4" name="Content Placeholder 3"/>
          <p:cNvGraphicFramePr>
            <a:graphicFrameLocks noGrp="1"/>
          </p:cNvGraphicFramePr>
          <p:nvPr>
            <p:ph idx="4294967295"/>
          </p:nvPr>
        </p:nvGraphicFramePr>
        <p:xfrm>
          <a:off x="730250" y="1547813"/>
          <a:ext cx="8712200" cy="4779962"/>
        </p:xfrm>
        <a:graphic>
          <a:graphicData uri="http://schemas.openxmlformats.org/presentationml/2006/ole">
            <mc:AlternateContent xmlns:mc="http://schemas.openxmlformats.org/markup-compatibility/2006">
              <mc:Choice xmlns:v="urn:schemas-microsoft-com:vml" Requires="v">
                <p:oleObj spid="_x0000_s33802" name="Chart" r:id="rId3" imgW="8715375" imgH="4781702" progId="Excel.Chart.8">
                  <p:embed/>
                </p:oleObj>
              </mc:Choice>
              <mc:Fallback>
                <p:oleObj name="Chart" r:id="rId3" imgW="8715375" imgH="4781702" progId="Excel.Chart.8">
                  <p:embed/>
                  <p:pic>
                    <p:nvPicPr>
                      <p:cNvPr id="0" name="Content Placeholder 3"/>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250" y="1547813"/>
                        <a:ext cx="8712200" cy="4779962"/>
                      </a:xfrm>
                      <a:prstGeom prst="rect">
                        <a:avLst/>
                      </a:prstGeom>
                    </p:spPr>
                  </p:pic>
                </p:oleObj>
              </mc:Fallback>
            </mc:AlternateContent>
          </a:graphicData>
        </a:graphic>
      </p:graphicFrame>
      <p:sp>
        <p:nvSpPr>
          <p:cNvPr id="33795" name="Title 2"/>
          <p:cNvSpPr>
            <a:spLocks noGrp="1"/>
          </p:cNvSpPr>
          <p:nvPr>
            <p:ph type="title" idx="4294967295"/>
          </p:nvPr>
        </p:nvSpPr>
        <p:spPr>
          <a:xfrm>
            <a:off x="0" y="114300"/>
            <a:ext cx="9144000" cy="1066800"/>
          </a:xfrm>
        </p:spPr>
        <p:txBody>
          <a:bodyPr lIns="91392" tIns="45696" rIns="91392" bIns="45696"/>
          <a:lstStyle/>
          <a:p>
            <a:pPr>
              <a:buClr>
                <a:srgbClr val="000000"/>
              </a:buClr>
              <a:buFont typeface="Tahoma" pitchFamily="34" charset="0"/>
              <a:buNone/>
            </a:pPr>
            <a:r>
              <a:rPr lang="en-US" sz="2800" b="1">
                <a:cs typeface="Tahoma" pitchFamily="34" charset="0"/>
                <a:sym typeface="Tahoma" pitchFamily="34" charset="0"/>
              </a:rPr>
              <a:t>Dual eligible beneficiaries use more health services</a:t>
            </a:r>
          </a:p>
        </p:txBody>
      </p:sp>
      <p:sp>
        <p:nvSpPr>
          <p:cNvPr id="33796" name="TextBox 4"/>
          <p:cNvSpPr txBox="1">
            <a:spLocks noChangeArrowheads="1"/>
          </p:cNvSpPr>
          <p:nvPr/>
        </p:nvSpPr>
        <p:spPr bwMode="auto">
          <a:xfrm>
            <a:off x="190500" y="1258888"/>
            <a:ext cx="4667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buClr>
                <a:srgbClr val="000000"/>
              </a:buClr>
              <a:buFont typeface="Tahoma" pitchFamily="34" charset="0"/>
              <a:buNone/>
            </a:pPr>
            <a:r>
              <a:rPr lang="en-US" b="1">
                <a:solidFill>
                  <a:srgbClr val="000000"/>
                </a:solidFill>
                <a:latin typeface="Tahoma" pitchFamily="34" charset="0"/>
                <a:cs typeface="Arial" charset="0"/>
                <a:sym typeface="Tahoma" pitchFamily="34" charset="0"/>
              </a:rPr>
              <a:t>Share of Medicare beneficiaries with:</a:t>
            </a:r>
          </a:p>
        </p:txBody>
      </p:sp>
      <p:sp>
        <p:nvSpPr>
          <p:cNvPr id="33797" name="TextBox 6"/>
          <p:cNvSpPr txBox="1">
            <a:spLocks noChangeArrowheads="1"/>
          </p:cNvSpPr>
          <p:nvPr/>
        </p:nvSpPr>
        <p:spPr bwMode="auto">
          <a:xfrm>
            <a:off x="-171450" y="3575050"/>
            <a:ext cx="264795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r">
              <a:buClr>
                <a:srgbClr val="000000"/>
              </a:buClr>
              <a:buFont typeface="Tahoma" pitchFamily="34" charset="0"/>
              <a:buNone/>
            </a:pPr>
            <a:r>
              <a:rPr lang="en-US" b="1">
                <a:solidFill>
                  <a:srgbClr val="000000"/>
                </a:solidFill>
                <a:latin typeface="Tahoma" pitchFamily="34" charset="0"/>
                <a:cs typeface="Arial" charset="0"/>
                <a:sym typeface="Tahoma" pitchFamily="34" charset="0"/>
              </a:rPr>
              <a:t>1+ Emergency </a:t>
            </a:r>
          </a:p>
          <a:p>
            <a:pPr algn="r">
              <a:buClr>
                <a:srgbClr val="000000"/>
              </a:buClr>
              <a:buFont typeface="Tahoma" pitchFamily="34" charset="0"/>
              <a:buNone/>
            </a:pPr>
            <a:r>
              <a:rPr lang="en-US" b="1">
                <a:solidFill>
                  <a:srgbClr val="000000"/>
                </a:solidFill>
                <a:latin typeface="Tahoma" pitchFamily="34" charset="0"/>
                <a:cs typeface="Arial" charset="0"/>
                <a:sym typeface="Tahoma" pitchFamily="34" charset="0"/>
              </a:rPr>
              <a:t>Room Visit</a:t>
            </a:r>
          </a:p>
        </p:txBody>
      </p:sp>
      <p:sp>
        <p:nvSpPr>
          <p:cNvPr id="33798" name="TextBox 7"/>
          <p:cNvSpPr txBox="1">
            <a:spLocks noChangeArrowheads="1"/>
          </p:cNvSpPr>
          <p:nvPr/>
        </p:nvSpPr>
        <p:spPr bwMode="auto">
          <a:xfrm>
            <a:off x="190500" y="2251075"/>
            <a:ext cx="2286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r">
              <a:buClr>
                <a:srgbClr val="000000"/>
              </a:buClr>
              <a:buFont typeface="Tahoma" pitchFamily="34" charset="0"/>
              <a:buNone/>
            </a:pPr>
            <a:r>
              <a:rPr lang="en-US" b="1">
                <a:solidFill>
                  <a:srgbClr val="000000"/>
                </a:solidFill>
                <a:latin typeface="Tahoma" pitchFamily="34" charset="0"/>
                <a:cs typeface="Arial" charset="0"/>
                <a:sym typeface="Tahoma" pitchFamily="34" charset="0"/>
              </a:rPr>
              <a:t>1+ Hospital Stay</a:t>
            </a:r>
          </a:p>
        </p:txBody>
      </p:sp>
      <p:sp>
        <p:nvSpPr>
          <p:cNvPr id="33799" name="TextBox 9"/>
          <p:cNvSpPr txBox="1">
            <a:spLocks noChangeArrowheads="1"/>
          </p:cNvSpPr>
          <p:nvPr/>
        </p:nvSpPr>
        <p:spPr bwMode="auto">
          <a:xfrm>
            <a:off x="57150" y="4983163"/>
            <a:ext cx="2428875"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r">
              <a:buClr>
                <a:srgbClr val="000000"/>
              </a:buClr>
              <a:buFont typeface="Tahoma" pitchFamily="34" charset="0"/>
              <a:buNone/>
            </a:pPr>
            <a:r>
              <a:rPr lang="en-US" b="1">
                <a:solidFill>
                  <a:srgbClr val="000000"/>
                </a:solidFill>
                <a:latin typeface="Tahoma" pitchFamily="34" charset="0"/>
                <a:cs typeface="Arial" charset="0"/>
                <a:sym typeface="Tahoma" pitchFamily="34" charset="0"/>
              </a:rPr>
              <a:t>1+ Skilled Nursing Facility Stay</a:t>
            </a:r>
          </a:p>
        </p:txBody>
      </p:sp>
      <p:sp>
        <p:nvSpPr>
          <p:cNvPr id="33800" name="Text Box 6"/>
          <p:cNvSpPr txBox="1">
            <a:spLocks noChangeArrowheads="1"/>
          </p:cNvSpPr>
          <p:nvPr/>
        </p:nvSpPr>
        <p:spPr bwMode="auto">
          <a:xfrm>
            <a:off x="0" y="6454775"/>
            <a:ext cx="8382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7" tIns="45693" rIns="91387" bIns="45693">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buClr>
                <a:srgbClr val="000000"/>
              </a:buClr>
              <a:buFont typeface="Tahoma" pitchFamily="34" charset="0"/>
              <a:buNone/>
            </a:pPr>
            <a:r>
              <a:rPr lang="en-US" sz="1000">
                <a:solidFill>
                  <a:srgbClr val="000000"/>
                </a:solidFill>
                <a:latin typeface="Tahoma" pitchFamily="34" charset="0"/>
                <a:cs typeface="Arial" charset="0"/>
                <a:sym typeface="Tahoma" pitchFamily="34" charset="0"/>
              </a:rPr>
              <a:t>NOTE: Excludes Medicare Advantage enrollees.</a:t>
            </a:r>
          </a:p>
          <a:p>
            <a:pPr>
              <a:buClr>
                <a:srgbClr val="000000"/>
              </a:buClr>
              <a:buFont typeface="Tahoma" pitchFamily="34" charset="0"/>
              <a:buNone/>
            </a:pPr>
            <a:r>
              <a:rPr lang="en-US" sz="1000">
                <a:solidFill>
                  <a:srgbClr val="000000"/>
                </a:solidFill>
                <a:latin typeface="Tahoma" pitchFamily="34" charset="0"/>
                <a:cs typeface="Arial" charset="0"/>
                <a:sym typeface="Tahoma" pitchFamily="34" charset="0"/>
              </a:rPr>
              <a:t>SOURCE: Kaiser Family Foundation analysis of the Medicare Current Beneficiary Survey Cost &amp; Use File, 2008.</a:t>
            </a:r>
          </a:p>
        </p:txBody>
      </p:sp>
      <p:pic>
        <p:nvPicPr>
          <p:cNvPr id="33801" name="Picture 7" descr="kfflogo-colo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5363" y="6280150"/>
            <a:ext cx="4572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Content Placeholder 3"/>
          <p:cNvGraphicFramePr>
            <a:graphicFrameLocks noGrp="1"/>
          </p:cNvGraphicFramePr>
          <p:nvPr>
            <p:ph idx="4294967295"/>
          </p:nvPr>
        </p:nvGraphicFramePr>
        <p:xfrm>
          <a:off x="101600" y="1044575"/>
          <a:ext cx="8939213" cy="5435600"/>
        </p:xfrm>
        <a:graphic>
          <a:graphicData uri="http://schemas.openxmlformats.org/presentationml/2006/ole">
            <mc:AlternateContent xmlns:mc="http://schemas.openxmlformats.org/markup-compatibility/2006">
              <mc:Choice xmlns:v="urn:schemas-microsoft-com:vml" Requires="v">
                <p:oleObj spid="_x0000_s35860" name="Chart" r:id="rId3" imgW="8943975" imgH="5438851" progId="Excel.Chart.8">
                  <p:embed/>
                </p:oleObj>
              </mc:Choice>
              <mc:Fallback>
                <p:oleObj name="Chart" r:id="rId3" imgW="8943975" imgH="5438851" progId="Excel.Chart.8">
                  <p:embed/>
                  <p:pic>
                    <p:nvPicPr>
                      <p:cNvPr id="0" name="Content Placeholder 3"/>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600" y="1044575"/>
                        <a:ext cx="8939213" cy="5435600"/>
                      </a:xfrm>
                      <a:prstGeom prst="rect">
                        <a:avLst/>
                      </a:prstGeom>
                    </p:spPr>
                  </p:pic>
                </p:oleObj>
              </mc:Fallback>
            </mc:AlternateContent>
          </a:graphicData>
        </a:graphic>
      </p:graphicFrame>
      <p:sp>
        <p:nvSpPr>
          <p:cNvPr id="35843" name="Title 2"/>
          <p:cNvSpPr>
            <a:spLocks noGrp="1"/>
          </p:cNvSpPr>
          <p:nvPr>
            <p:ph type="title" idx="4294967295"/>
          </p:nvPr>
        </p:nvSpPr>
        <p:spPr>
          <a:xfrm>
            <a:off x="0" y="123825"/>
            <a:ext cx="9144000" cy="1066800"/>
          </a:xfrm>
        </p:spPr>
        <p:txBody>
          <a:bodyPr lIns="91392" tIns="45696" rIns="91392" bIns="45696"/>
          <a:lstStyle/>
          <a:p>
            <a:pPr>
              <a:buClr>
                <a:srgbClr val="000000"/>
              </a:buClr>
              <a:buFont typeface="Tahoma" pitchFamily="34" charset="0"/>
              <a:buNone/>
            </a:pPr>
            <a:r>
              <a:rPr lang="en-US" sz="2800" b="1">
                <a:cs typeface="Tahoma" pitchFamily="34" charset="0"/>
                <a:sym typeface="Tahoma" pitchFamily="34" charset="0"/>
              </a:rPr>
              <a:t>Dual eligible beneficiaries account for a disproportionate share of Medicare and Medicaid spending, 2008</a:t>
            </a:r>
          </a:p>
        </p:txBody>
      </p:sp>
      <p:cxnSp>
        <p:nvCxnSpPr>
          <p:cNvPr id="35844" name="Straight Connector 4"/>
          <p:cNvCxnSpPr>
            <a:cxnSpLocks noChangeShapeType="1"/>
          </p:cNvCxnSpPr>
          <p:nvPr/>
        </p:nvCxnSpPr>
        <p:spPr bwMode="auto">
          <a:xfrm>
            <a:off x="1833563" y="2095500"/>
            <a:ext cx="105886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5845" name="Straight Connector 5"/>
          <p:cNvSpPr>
            <a:spLocks noChangeShapeType="1"/>
          </p:cNvSpPr>
          <p:nvPr/>
        </p:nvSpPr>
        <p:spPr bwMode="auto">
          <a:xfrm flipV="1">
            <a:off x="1833563" y="4530725"/>
            <a:ext cx="1058862" cy="3937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lIns="91408" tIns="45704" rIns="91408" bIns="45704"/>
          <a:lstStyle/>
          <a:p>
            <a:endParaRPr lang="en-US"/>
          </a:p>
        </p:txBody>
      </p:sp>
      <p:cxnSp>
        <p:nvCxnSpPr>
          <p:cNvPr id="35846" name="Straight Connector 6"/>
          <p:cNvCxnSpPr>
            <a:cxnSpLocks noChangeShapeType="1"/>
          </p:cNvCxnSpPr>
          <p:nvPr/>
        </p:nvCxnSpPr>
        <p:spPr bwMode="auto">
          <a:xfrm>
            <a:off x="6096000" y="2095500"/>
            <a:ext cx="1143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5847" name="Straight Connector 7"/>
          <p:cNvSpPr>
            <a:spLocks noChangeShapeType="1"/>
          </p:cNvSpPr>
          <p:nvPr/>
        </p:nvSpPr>
        <p:spPr bwMode="auto">
          <a:xfrm flipV="1">
            <a:off x="6105525" y="4271963"/>
            <a:ext cx="1057275" cy="838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lIns="91408" tIns="45704" rIns="91408" bIns="45704"/>
          <a:lstStyle/>
          <a:p>
            <a:endParaRPr lang="en-US"/>
          </a:p>
        </p:txBody>
      </p:sp>
      <p:sp>
        <p:nvSpPr>
          <p:cNvPr id="35848" name="Text Box 7"/>
          <p:cNvSpPr txBox="1">
            <a:spLocks noChangeArrowheads="1"/>
          </p:cNvSpPr>
          <p:nvPr/>
        </p:nvSpPr>
        <p:spPr bwMode="auto">
          <a:xfrm>
            <a:off x="2286000" y="5667375"/>
            <a:ext cx="2590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buClr>
                <a:srgbClr val="000000"/>
              </a:buClr>
              <a:buFont typeface="Tahoma" pitchFamily="34" charset="0"/>
              <a:buNone/>
            </a:pPr>
            <a:r>
              <a:rPr lang="en-US" sz="1400" b="1">
                <a:solidFill>
                  <a:srgbClr val="000000"/>
                </a:solidFill>
                <a:latin typeface="Tahoma" pitchFamily="34" charset="0"/>
                <a:cs typeface="Arial" charset="0"/>
                <a:sym typeface="Tahoma" pitchFamily="34" charset="0"/>
              </a:rPr>
              <a:t>Total Spending:</a:t>
            </a:r>
            <a:br>
              <a:rPr lang="en-US" sz="1400" b="1">
                <a:solidFill>
                  <a:srgbClr val="000000"/>
                </a:solidFill>
                <a:latin typeface="Tahoma" pitchFamily="34" charset="0"/>
                <a:cs typeface="Arial" charset="0"/>
                <a:sym typeface="Tahoma" pitchFamily="34" charset="0"/>
              </a:rPr>
            </a:br>
            <a:r>
              <a:rPr lang="en-US" sz="1400" b="1">
                <a:solidFill>
                  <a:srgbClr val="000000"/>
                </a:solidFill>
                <a:latin typeface="Tahoma" pitchFamily="34" charset="0"/>
                <a:cs typeface="Arial" charset="0"/>
                <a:sym typeface="Tahoma" pitchFamily="34" charset="0"/>
              </a:rPr>
              <a:t>$424 Billion</a:t>
            </a:r>
          </a:p>
        </p:txBody>
      </p:sp>
      <p:sp>
        <p:nvSpPr>
          <p:cNvPr id="35849" name="Text Box 7"/>
          <p:cNvSpPr txBox="1">
            <a:spLocks noChangeArrowheads="1"/>
          </p:cNvSpPr>
          <p:nvPr/>
        </p:nvSpPr>
        <p:spPr bwMode="auto">
          <a:xfrm>
            <a:off x="457200" y="5667375"/>
            <a:ext cx="2286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spcBef>
                <a:spcPct val="50000"/>
              </a:spcBef>
              <a:buClr>
                <a:srgbClr val="000000"/>
              </a:buClr>
              <a:buFont typeface="Tahoma" pitchFamily="34" charset="0"/>
              <a:buNone/>
            </a:pPr>
            <a:r>
              <a:rPr lang="en-US" sz="1400" b="1">
                <a:solidFill>
                  <a:srgbClr val="000000"/>
                </a:solidFill>
                <a:latin typeface="Tahoma" pitchFamily="34" charset="0"/>
                <a:cs typeface="Arial" charset="0"/>
                <a:sym typeface="Tahoma" pitchFamily="34" charset="0"/>
              </a:rPr>
              <a:t>Total Population:</a:t>
            </a:r>
            <a:br>
              <a:rPr lang="en-US" sz="1400" b="1">
                <a:solidFill>
                  <a:srgbClr val="000000"/>
                </a:solidFill>
                <a:latin typeface="Tahoma" pitchFamily="34" charset="0"/>
                <a:cs typeface="Arial" charset="0"/>
                <a:sym typeface="Tahoma" pitchFamily="34" charset="0"/>
              </a:rPr>
            </a:br>
            <a:r>
              <a:rPr lang="en-US" sz="1400" b="1">
                <a:solidFill>
                  <a:srgbClr val="000000"/>
                </a:solidFill>
                <a:latin typeface="Tahoma" pitchFamily="34" charset="0"/>
                <a:cs typeface="Arial" charset="0"/>
                <a:sym typeface="Tahoma" pitchFamily="34" charset="0"/>
              </a:rPr>
              <a:t>46 Million</a:t>
            </a:r>
          </a:p>
        </p:txBody>
      </p:sp>
      <p:sp>
        <p:nvSpPr>
          <p:cNvPr id="35850" name="Text Box 7"/>
          <p:cNvSpPr txBox="1">
            <a:spLocks noChangeArrowheads="1"/>
          </p:cNvSpPr>
          <p:nvPr/>
        </p:nvSpPr>
        <p:spPr bwMode="auto">
          <a:xfrm>
            <a:off x="6267450" y="5667375"/>
            <a:ext cx="2590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spcBef>
                <a:spcPct val="50000"/>
              </a:spcBef>
              <a:buClr>
                <a:srgbClr val="000000"/>
              </a:buClr>
              <a:buFont typeface="Tahoma" pitchFamily="34" charset="0"/>
              <a:buNone/>
            </a:pPr>
            <a:r>
              <a:rPr lang="en-US" sz="1400" b="1">
                <a:solidFill>
                  <a:srgbClr val="000000"/>
                </a:solidFill>
                <a:latin typeface="Tahoma" pitchFamily="34" charset="0"/>
                <a:cs typeface="Arial" charset="0"/>
                <a:sym typeface="Tahoma" pitchFamily="34" charset="0"/>
              </a:rPr>
              <a:t>Total Spending:</a:t>
            </a:r>
            <a:br>
              <a:rPr lang="en-US" sz="1400" b="1">
                <a:solidFill>
                  <a:srgbClr val="000000"/>
                </a:solidFill>
                <a:latin typeface="Tahoma" pitchFamily="34" charset="0"/>
                <a:cs typeface="Arial" charset="0"/>
                <a:sym typeface="Tahoma" pitchFamily="34" charset="0"/>
              </a:rPr>
            </a:br>
            <a:r>
              <a:rPr lang="en-US" sz="1400" b="1">
                <a:solidFill>
                  <a:srgbClr val="000000"/>
                </a:solidFill>
                <a:latin typeface="Tahoma" pitchFamily="34" charset="0"/>
                <a:cs typeface="Arial" charset="0"/>
                <a:sym typeface="Tahoma" pitchFamily="34" charset="0"/>
              </a:rPr>
              <a:t>$330 Billion</a:t>
            </a:r>
          </a:p>
        </p:txBody>
      </p:sp>
      <p:sp>
        <p:nvSpPr>
          <p:cNvPr id="35851" name="Text Box 7"/>
          <p:cNvSpPr txBox="1">
            <a:spLocks noChangeArrowheads="1"/>
          </p:cNvSpPr>
          <p:nvPr/>
        </p:nvSpPr>
        <p:spPr bwMode="auto">
          <a:xfrm>
            <a:off x="4419600" y="5667375"/>
            <a:ext cx="2286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spcBef>
                <a:spcPct val="50000"/>
              </a:spcBef>
              <a:buClr>
                <a:srgbClr val="000000"/>
              </a:buClr>
              <a:buFont typeface="Tahoma" pitchFamily="34" charset="0"/>
              <a:buNone/>
            </a:pPr>
            <a:r>
              <a:rPr lang="en-US" sz="1400" b="1">
                <a:solidFill>
                  <a:srgbClr val="000000"/>
                </a:solidFill>
                <a:latin typeface="Tahoma" pitchFamily="34" charset="0"/>
                <a:cs typeface="Arial" charset="0"/>
                <a:sym typeface="Tahoma" pitchFamily="34" charset="0"/>
              </a:rPr>
              <a:t>Total Population:</a:t>
            </a:r>
            <a:br>
              <a:rPr lang="en-US" sz="1400" b="1">
                <a:solidFill>
                  <a:srgbClr val="000000"/>
                </a:solidFill>
                <a:latin typeface="Tahoma" pitchFamily="34" charset="0"/>
                <a:cs typeface="Arial" charset="0"/>
                <a:sym typeface="Tahoma" pitchFamily="34" charset="0"/>
              </a:rPr>
            </a:br>
            <a:r>
              <a:rPr lang="en-US" sz="1400" b="1">
                <a:solidFill>
                  <a:srgbClr val="000000"/>
                </a:solidFill>
                <a:latin typeface="Tahoma" pitchFamily="34" charset="0"/>
                <a:cs typeface="Arial" charset="0"/>
                <a:sym typeface="Tahoma" pitchFamily="34" charset="0"/>
              </a:rPr>
              <a:t>  60 Million</a:t>
            </a:r>
          </a:p>
        </p:txBody>
      </p:sp>
      <p:sp>
        <p:nvSpPr>
          <p:cNvPr id="35852" name="Text Box 11"/>
          <p:cNvSpPr txBox="1">
            <a:spLocks noChangeArrowheads="1"/>
          </p:cNvSpPr>
          <p:nvPr/>
        </p:nvSpPr>
        <p:spPr bwMode="auto">
          <a:xfrm>
            <a:off x="0" y="6457950"/>
            <a:ext cx="84597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2" tIns="45701" rIns="91402" bIns="45701">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buClr>
                <a:srgbClr val="000000"/>
              </a:buClr>
              <a:buFont typeface="Tahoma" pitchFamily="34" charset="0"/>
              <a:buNone/>
            </a:pPr>
            <a:r>
              <a:rPr lang="en-US" sz="1000">
                <a:solidFill>
                  <a:srgbClr val="000000"/>
                </a:solidFill>
                <a:latin typeface="Tahoma" pitchFamily="34" charset="0"/>
                <a:cs typeface="Arial" charset="0"/>
                <a:sym typeface="Tahoma" pitchFamily="34" charset="0"/>
              </a:rPr>
              <a:t>SOURCE: Kaiser Family Foundation analysis of the CMS Medicare Current Beneficiary Survey Cost and Use File, 2008, and Kaiser Commission on Medicaid and the Uninsured and Urban Institute estimates based on data from FY2008 MSIS and CMS Form-64.</a:t>
            </a:r>
          </a:p>
        </p:txBody>
      </p:sp>
      <p:cxnSp>
        <p:nvCxnSpPr>
          <p:cNvPr id="35853" name="Straight Connector 14"/>
          <p:cNvCxnSpPr>
            <a:cxnSpLocks noChangeShapeType="1"/>
          </p:cNvCxnSpPr>
          <p:nvPr/>
        </p:nvCxnSpPr>
        <p:spPr bwMode="auto">
          <a:xfrm flipV="1">
            <a:off x="1833563" y="5638800"/>
            <a:ext cx="1214437" cy="95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5854" name="Straight Connector 15"/>
          <p:cNvCxnSpPr>
            <a:cxnSpLocks noChangeShapeType="1"/>
          </p:cNvCxnSpPr>
          <p:nvPr/>
        </p:nvCxnSpPr>
        <p:spPr bwMode="auto">
          <a:xfrm>
            <a:off x="6105525" y="5638800"/>
            <a:ext cx="10572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5855" name="TextBox 1"/>
          <p:cNvSpPr txBox="1">
            <a:spLocks noChangeArrowheads="1"/>
          </p:cNvSpPr>
          <p:nvPr/>
        </p:nvSpPr>
        <p:spPr bwMode="auto">
          <a:xfrm>
            <a:off x="1524000" y="6213475"/>
            <a:ext cx="16748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buClr>
                <a:srgbClr val="000000"/>
              </a:buClr>
              <a:buFont typeface="Tahoma" pitchFamily="34" charset="0"/>
              <a:buNone/>
            </a:pPr>
            <a:r>
              <a:rPr lang="en-US" sz="1400" b="1">
                <a:solidFill>
                  <a:srgbClr val="000000"/>
                </a:solidFill>
                <a:latin typeface="Tahoma" pitchFamily="34" charset="0"/>
                <a:cs typeface="Arial" charset="0"/>
                <a:sym typeface="Tahoma" pitchFamily="34" charset="0"/>
              </a:rPr>
              <a:t>Medicare</a:t>
            </a:r>
          </a:p>
        </p:txBody>
      </p:sp>
      <p:sp>
        <p:nvSpPr>
          <p:cNvPr id="35856" name="TextBox 16"/>
          <p:cNvSpPr txBox="1">
            <a:spLocks noChangeArrowheads="1"/>
          </p:cNvSpPr>
          <p:nvPr/>
        </p:nvSpPr>
        <p:spPr bwMode="auto">
          <a:xfrm>
            <a:off x="5715000" y="6213475"/>
            <a:ext cx="1676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buClr>
                <a:srgbClr val="000000"/>
              </a:buClr>
              <a:buFont typeface="Tahoma" pitchFamily="34" charset="0"/>
              <a:buNone/>
            </a:pPr>
            <a:r>
              <a:rPr lang="en-US" sz="1400" b="1">
                <a:solidFill>
                  <a:srgbClr val="000000"/>
                </a:solidFill>
                <a:latin typeface="Tahoma" pitchFamily="34" charset="0"/>
                <a:cs typeface="Arial" charset="0"/>
                <a:sym typeface="Tahoma" pitchFamily="34" charset="0"/>
              </a:rPr>
              <a:t>Medicaid</a:t>
            </a:r>
          </a:p>
        </p:txBody>
      </p:sp>
      <p:cxnSp>
        <p:nvCxnSpPr>
          <p:cNvPr id="35857" name="Straight Connector 17"/>
          <p:cNvCxnSpPr>
            <a:cxnSpLocks noChangeShapeType="1"/>
          </p:cNvCxnSpPr>
          <p:nvPr/>
        </p:nvCxnSpPr>
        <p:spPr bwMode="auto">
          <a:xfrm>
            <a:off x="1524000" y="6218238"/>
            <a:ext cx="1676400"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cxnSp>
      <p:cxnSp>
        <p:nvCxnSpPr>
          <p:cNvPr id="35858" name="Straight Connector 19"/>
          <p:cNvCxnSpPr>
            <a:cxnSpLocks noChangeShapeType="1"/>
          </p:cNvCxnSpPr>
          <p:nvPr/>
        </p:nvCxnSpPr>
        <p:spPr bwMode="auto">
          <a:xfrm>
            <a:off x="5715000" y="6210300"/>
            <a:ext cx="1676400"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cxnSp>
      <p:pic>
        <p:nvPicPr>
          <p:cNvPr id="35859" name="Picture 7" descr="kfflogo-colo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5363" y="6280150"/>
            <a:ext cx="4572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4" name="&lt;5000"/>
          <p:cNvGraphicFramePr>
            <a:graphicFrameLocks/>
          </p:cNvGraphicFramePr>
          <p:nvPr/>
        </p:nvGraphicFramePr>
        <p:xfrm>
          <a:off x="787400" y="1397000"/>
          <a:ext cx="7797800" cy="4673600"/>
        </p:xfrm>
        <a:graphic>
          <a:graphicData uri="http://schemas.openxmlformats.org/presentationml/2006/ole">
            <mc:AlternateContent xmlns:mc="http://schemas.openxmlformats.org/markup-compatibility/2006">
              <mc:Choice xmlns:v="urn:schemas-microsoft-com:vml" Requires="v">
                <p:oleObj spid="_x0000_s38923" r:id="rId4" imgW="7797460" imgH="4676037" progId="Excel.Chart.8">
                  <p:embed/>
                </p:oleObj>
              </mc:Choice>
              <mc:Fallback>
                <p:oleObj r:id="rId4" imgW="7797460" imgH="4676037" progId="Excel.Chart.8">
                  <p:embed/>
                  <p:pic>
                    <p:nvPicPr>
                      <p:cNvPr id="0" name="&lt;500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400" y="1397000"/>
                        <a:ext cx="7797800" cy="467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915" name="15000+"/>
          <p:cNvGraphicFramePr>
            <a:graphicFrameLocks/>
          </p:cNvGraphicFramePr>
          <p:nvPr/>
        </p:nvGraphicFramePr>
        <p:xfrm>
          <a:off x="598488" y="1384300"/>
          <a:ext cx="7797800" cy="4673600"/>
        </p:xfrm>
        <a:graphic>
          <a:graphicData uri="http://schemas.openxmlformats.org/presentationml/2006/ole">
            <mc:AlternateContent xmlns:mc="http://schemas.openxmlformats.org/markup-compatibility/2006">
              <mc:Choice xmlns:v="urn:schemas-microsoft-com:vml" Requires="v">
                <p:oleObj spid="_x0000_s38924" r:id="rId7" imgW="7797460" imgH="4676037" progId="Excel.Chart.8">
                  <p:embed/>
                </p:oleObj>
              </mc:Choice>
              <mc:Fallback>
                <p:oleObj r:id="rId7" imgW="7797460" imgH="4676037" progId="Excel.Chart.8">
                  <p:embed/>
                  <p:pic>
                    <p:nvPicPr>
                      <p:cNvPr id="0" name="15000+"/>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8488" y="1384300"/>
                        <a:ext cx="7797800" cy="467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916" name="5000 - 15000"/>
          <p:cNvGraphicFramePr>
            <a:graphicFrameLocks/>
          </p:cNvGraphicFramePr>
          <p:nvPr/>
        </p:nvGraphicFramePr>
        <p:xfrm>
          <a:off x="598488" y="1508125"/>
          <a:ext cx="7797800" cy="4673600"/>
        </p:xfrm>
        <a:graphic>
          <a:graphicData uri="http://schemas.openxmlformats.org/presentationml/2006/ole">
            <mc:AlternateContent xmlns:mc="http://schemas.openxmlformats.org/markup-compatibility/2006">
              <mc:Choice xmlns:v="urn:schemas-microsoft-com:vml" Requires="v">
                <p:oleObj spid="_x0000_s38925" name="Chart" r:id="rId9" imgW="7800975" imgH="4676851" progId="Excel.Chart.8">
                  <p:embed/>
                </p:oleObj>
              </mc:Choice>
              <mc:Fallback>
                <p:oleObj name="Chart" r:id="rId9" imgW="7800975" imgH="4676851" progId="Excel.Chart.8">
                  <p:embed/>
                  <p:pic>
                    <p:nvPicPr>
                      <p:cNvPr id="0" name="5000 - 1500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8488" y="1508125"/>
                        <a:ext cx="7797800" cy="467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917" name="TextBox 2"/>
          <p:cNvSpPr txBox="1">
            <a:spLocks noChangeArrowheads="1"/>
          </p:cNvSpPr>
          <p:nvPr/>
        </p:nvSpPr>
        <p:spPr bwMode="auto">
          <a:xfrm>
            <a:off x="0" y="103188"/>
            <a:ext cx="9144000" cy="13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buClr>
                <a:srgbClr val="000000"/>
              </a:buClr>
              <a:buFont typeface="Tahoma" pitchFamily="34" charset="0"/>
              <a:buNone/>
            </a:pPr>
            <a:r>
              <a:rPr lang="en-US" sz="2800" b="1">
                <a:solidFill>
                  <a:srgbClr val="000000"/>
                </a:solidFill>
                <a:latin typeface="Tahoma" pitchFamily="34" charset="0"/>
                <a:cs typeface="Arial" charset="0"/>
                <a:sym typeface="Tahoma" pitchFamily="34" charset="0"/>
              </a:rPr>
              <a:t>Medicare spending was more than $40,000 for 8% and less than $2,500 for 16% of the dual eligible population</a:t>
            </a:r>
          </a:p>
        </p:txBody>
      </p:sp>
      <p:sp>
        <p:nvSpPr>
          <p:cNvPr id="38918" name="TextBox 3"/>
          <p:cNvSpPr txBox="1">
            <a:spLocks noChangeArrowheads="1"/>
          </p:cNvSpPr>
          <p:nvPr/>
        </p:nvSpPr>
        <p:spPr bwMode="auto">
          <a:xfrm>
            <a:off x="0" y="6613525"/>
            <a:ext cx="63960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buClr>
                <a:srgbClr val="000000"/>
              </a:buClr>
              <a:buFont typeface="Tahoma" pitchFamily="34" charset="0"/>
              <a:buNone/>
            </a:pPr>
            <a:r>
              <a:rPr lang="en-US" sz="1000" b="1">
                <a:solidFill>
                  <a:srgbClr val="000000"/>
                </a:solidFill>
                <a:latin typeface="Tahoma" pitchFamily="34" charset="0"/>
                <a:cs typeface="Arial" charset="0"/>
                <a:sym typeface="Tahoma" pitchFamily="34" charset="0"/>
              </a:rPr>
              <a:t>SOURCE: </a:t>
            </a:r>
            <a:r>
              <a:rPr lang="en-US" sz="1000">
                <a:solidFill>
                  <a:srgbClr val="000000"/>
                </a:solidFill>
                <a:latin typeface="Tahoma" pitchFamily="34" charset="0"/>
                <a:cs typeface="Arial" charset="0"/>
                <a:sym typeface="Tahoma" pitchFamily="34" charset="0"/>
              </a:rPr>
              <a:t>Kaiser Family Foundation analysis of the Medicare Current Beneficiary Survey Cost &amp; Use File, 2008.</a:t>
            </a:r>
          </a:p>
        </p:txBody>
      </p:sp>
      <p:sp>
        <p:nvSpPr>
          <p:cNvPr id="38919" name="Rectangle 4"/>
          <p:cNvSpPr>
            <a:spLocks noChangeArrowheads="1"/>
          </p:cNvSpPr>
          <p:nvPr/>
        </p:nvSpPr>
        <p:spPr bwMode="auto">
          <a:xfrm>
            <a:off x="914400" y="2949575"/>
            <a:ext cx="1638300" cy="58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813">
              <a:lnSpc>
                <a:spcPct val="90000"/>
              </a:lnSpc>
              <a:buClr>
                <a:srgbClr val="000000"/>
              </a:buClr>
              <a:buFont typeface="Tahoma" pitchFamily="34" charset="0"/>
              <a:buNone/>
            </a:pPr>
            <a:r>
              <a:rPr lang="en-US" b="1">
                <a:solidFill>
                  <a:srgbClr val="000000"/>
                </a:solidFill>
                <a:latin typeface="Tahoma" pitchFamily="34" charset="0"/>
                <a:cs typeface="Arial" charset="0"/>
                <a:sym typeface="Tahoma" pitchFamily="34" charset="0"/>
              </a:rPr>
              <a:t>$15,000-$20,000 </a:t>
            </a:r>
          </a:p>
        </p:txBody>
      </p:sp>
      <p:sp>
        <p:nvSpPr>
          <p:cNvPr id="38920" name="TextBox 7"/>
          <p:cNvSpPr txBox="1">
            <a:spLocks noChangeArrowheads="1"/>
          </p:cNvSpPr>
          <p:nvPr/>
        </p:nvSpPr>
        <p:spPr bwMode="auto">
          <a:xfrm>
            <a:off x="1574800" y="5883275"/>
            <a:ext cx="5537200"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buClr>
                <a:srgbClr val="000000"/>
              </a:buClr>
              <a:buFont typeface="Tahoma" pitchFamily="34" charset="0"/>
              <a:buNone/>
            </a:pPr>
            <a:r>
              <a:rPr lang="en-US" sz="2000" b="1">
                <a:solidFill>
                  <a:srgbClr val="000000"/>
                </a:solidFill>
                <a:latin typeface="Tahoma" pitchFamily="34" charset="0"/>
                <a:cs typeface="Arial" charset="0"/>
                <a:sym typeface="Tahoma" pitchFamily="34" charset="0"/>
              </a:rPr>
              <a:t>Average Spending = $14,169</a:t>
            </a:r>
          </a:p>
          <a:p>
            <a:pPr algn="ctr">
              <a:buClr>
                <a:srgbClr val="000000"/>
              </a:buClr>
              <a:buFont typeface="Tahoma" pitchFamily="34" charset="0"/>
              <a:buNone/>
            </a:pPr>
            <a:r>
              <a:rPr lang="en-US" sz="2000" b="1">
                <a:solidFill>
                  <a:srgbClr val="000000"/>
                </a:solidFill>
                <a:latin typeface="Tahoma" pitchFamily="34" charset="0"/>
                <a:cs typeface="Arial" charset="0"/>
                <a:sym typeface="Tahoma" pitchFamily="34" charset="0"/>
              </a:rPr>
              <a:t>Median Spending = $7,036</a:t>
            </a:r>
          </a:p>
        </p:txBody>
      </p:sp>
      <p:sp>
        <p:nvSpPr>
          <p:cNvPr id="38921" name="TextBox 1"/>
          <p:cNvSpPr txBox="1">
            <a:spLocks noChangeArrowheads="1"/>
          </p:cNvSpPr>
          <p:nvPr/>
        </p:nvSpPr>
        <p:spPr bwMode="auto">
          <a:xfrm>
            <a:off x="95250" y="1531938"/>
            <a:ext cx="39624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buClr>
                <a:srgbClr val="000000"/>
              </a:buClr>
              <a:buFont typeface="Tahoma" pitchFamily="34" charset="0"/>
              <a:buNone/>
            </a:pPr>
            <a:r>
              <a:rPr lang="en-US" b="1">
                <a:solidFill>
                  <a:srgbClr val="000000"/>
                </a:solidFill>
                <a:latin typeface="Tahoma" pitchFamily="34" charset="0"/>
                <a:cs typeface="Arial" charset="0"/>
                <a:sym typeface="Tahoma" pitchFamily="34" charset="0"/>
              </a:rPr>
              <a:t>Distribution of Medicare spending for Dual Eligible Beneficiaries, 2008:</a:t>
            </a:r>
          </a:p>
        </p:txBody>
      </p:sp>
      <p:pic>
        <p:nvPicPr>
          <p:cNvPr id="38922" name="Picture 7" descr="kfflogo-color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15363" y="6280150"/>
            <a:ext cx="4572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txBox="1">
            <a:spLocks/>
          </p:cNvSpPr>
          <p:nvPr/>
        </p:nvSpPr>
        <p:spPr bwMode="auto">
          <a:xfrm>
            <a:off x="0" y="106363"/>
            <a:ext cx="9144000" cy="94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lgn="ctr">
              <a:buClr>
                <a:srgbClr val="000000"/>
              </a:buClr>
              <a:buFont typeface="Tahoma" pitchFamily="34" charset="0"/>
              <a:buNone/>
            </a:pPr>
            <a:r>
              <a:rPr lang="en-US" sz="2800" b="1">
                <a:solidFill>
                  <a:srgbClr val="000000"/>
                </a:solidFill>
                <a:latin typeface="Tahoma" pitchFamily="34" charset="0"/>
                <a:cs typeface="Arial" charset="0"/>
                <a:sym typeface="Tahoma" pitchFamily="34" charset="0"/>
              </a:rPr>
              <a:t>Dual eligible beneficiaries account for a </a:t>
            </a:r>
            <a:br>
              <a:rPr lang="en-US" sz="2800" b="1">
                <a:solidFill>
                  <a:srgbClr val="000000"/>
                </a:solidFill>
                <a:latin typeface="Tahoma" pitchFamily="34" charset="0"/>
                <a:cs typeface="Arial" charset="0"/>
                <a:sym typeface="Tahoma" pitchFamily="34" charset="0"/>
              </a:rPr>
            </a:br>
            <a:r>
              <a:rPr lang="en-US" sz="2800" b="1">
                <a:solidFill>
                  <a:srgbClr val="000000"/>
                </a:solidFill>
                <a:latin typeface="Tahoma" pitchFamily="34" charset="0"/>
                <a:cs typeface="Arial" charset="0"/>
                <a:sym typeface="Tahoma" pitchFamily="34" charset="0"/>
              </a:rPr>
              <a:t>substantial share of Medicaid spending </a:t>
            </a:r>
          </a:p>
        </p:txBody>
      </p:sp>
      <p:sp>
        <p:nvSpPr>
          <p:cNvPr id="40963" name="Text Placeholder 3"/>
          <p:cNvSpPr>
            <a:spLocks noGrp="1"/>
          </p:cNvSpPr>
          <p:nvPr>
            <p:ph type="body" sz="quarter" idx="4294967295"/>
          </p:nvPr>
        </p:nvSpPr>
        <p:spPr>
          <a:xfrm>
            <a:off x="0" y="6477000"/>
            <a:ext cx="6477000" cy="381000"/>
          </a:xfrm>
          <a:ln/>
        </p:spPr>
        <p:txBody>
          <a:bodyPr/>
          <a:lstStyle/>
          <a:p>
            <a:pPr marL="0" indent="0">
              <a:spcBef>
                <a:spcPct val="0"/>
              </a:spcBef>
              <a:buClr>
                <a:srgbClr val="000000"/>
              </a:buClr>
              <a:buFont typeface="Tahoma" pitchFamily="34" charset="0"/>
              <a:buNone/>
            </a:pPr>
            <a:r>
              <a:rPr lang="en-US" sz="1000">
                <a:solidFill>
                  <a:srgbClr val="000000"/>
                </a:solidFill>
                <a:cs typeface="Tahoma" pitchFamily="34" charset="0"/>
                <a:sym typeface="Tahoma" pitchFamily="34" charset="0"/>
              </a:rPr>
              <a:t>SOURCE:</a:t>
            </a:r>
            <a:r>
              <a:rPr lang="en-US" sz="1000" b="1">
                <a:solidFill>
                  <a:srgbClr val="000000"/>
                </a:solidFill>
                <a:cs typeface="Tahoma" pitchFamily="34" charset="0"/>
                <a:sym typeface="Tahoma" pitchFamily="34" charset="0"/>
              </a:rPr>
              <a:t> </a:t>
            </a:r>
            <a:r>
              <a:rPr lang="en-US" sz="1000">
                <a:solidFill>
                  <a:srgbClr val="000000"/>
                </a:solidFill>
                <a:cs typeface="Tahoma" pitchFamily="34" charset="0"/>
                <a:sym typeface="Tahoma" pitchFamily="34" charset="0"/>
              </a:rPr>
              <a:t> KCMU/Urban Institute estimates based on data from FY 2009 MSIS and CMS-64, 2012. MSIS FY 2008 data were used for MA, PA, UT, and WI, but adjusted to 2009 CMS-64.</a:t>
            </a:r>
          </a:p>
          <a:p>
            <a:pPr marL="0" indent="0">
              <a:spcBef>
                <a:spcPct val="0"/>
              </a:spcBef>
              <a:buClr>
                <a:srgbClr val="000000"/>
              </a:buClr>
              <a:buFont typeface="Tahoma" pitchFamily="34" charset="0"/>
              <a:buNone/>
            </a:pPr>
            <a:endParaRPr lang="en-US" sz="1000">
              <a:solidFill>
                <a:srgbClr val="000000"/>
              </a:solidFill>
              <a:cs typeface="Tahoma" pitchFamily="34" charset="0"/>
              <a:sym typeface="Tahoma" pitchFamily="34" charset="0"/>
            </a:endParaRPr>
          </a:p>
        </p:txBody>
      </p:sp>
      <p:graphicFrame>
        <p:nvGraphicFramePr>
          <p:cNvPr id="40964" name="Object 3"/>
          <p:cNvGraphicFramePr>
            <a:graphicFrameLocks noGrp="1" noChangeAspect="1"/>
          </p:cNvGraphicFramePr>
          <p:nvPr>
            <p:ph idx="4294967295"/>
          </p:nvPr>
        </p:nvGraphicFramePr>
        <p:xfrm>
          <a:off x="-1497013" y="1778000"/>
          <a:ext cx="7359651" cy="4094163"/>
        </p:xfrm>
        <a:graphic>
          <a:graphicData uri="http://schemas.openxmlformats.org/presentationml/2006/ole">
            <mc:AlternateContent xmlns:mc="http://schemas.openxmlformats.org/markup-compatibility/2006">
              <mc:Choice xmlns:v="urn:schemas-microsoft-com:vml" Requires="v">
                <p:oleObj spid="_x0000_s40985" name="Chart" r:id="rId3" imgW="7362825" imgH="4095699" progId="Excel.Chart.8">
                  <p:embed/>
                </p:oleObj>
              </mc:Choice>
              <mc:Fallback>
                <p:oleObj name="Chart" r:id="rId3" imgW="7362825" imgH="4095699" progId="Excel.Char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7013" y="1778000"/>
                        <a:ext cx="7359651" cy="4094163"/>
                      </a:xfrm>
                      <a:prstGeom prst="rect">
                        <a:avLst/>
                      </a:prstGeom>
                    </p:spPr>
                  </p:pic>
                </p:oleObj>
              </mc:Fallback>
            </mc:AlternateContent>
          </a:graphicData>
        </a:graphic>
      </p:graphicFrame>
      <p:graphicFrame>
        <p:nvGraphicFramePr>
          <p:cNvPr id="40965" name="Object 13"/>
          <p:cNvGraphicFramePr>
            <a:graphicFrameLocks noChangeAspect="1"/>
          </p:cNvGraphicFramePr>
          <p:nvPr/>
        </p:nvGraphicFramePr>
        <p:xfrm>
          <a:off x="3703638" y="1944688"/>
          <a:ext cx="4878387" cy="3902075"/>
        </p:xfrm>
        <a:graphic>
          <a:graphicData uri="http://schemas.openxmlformats.org/presentationml/2006/ole">
            <mc:AlternateContent xmlns:mc="http://schemas.openxmlformats.org/markup-compatibility/2006">
              <mc:Choice xmlns:v="urn:schemas-microsoft-com:vml" Requires="v">
                <p:oleObj spid="_x0000_s40986" name="Chart" r:id="rId5" imgW="4876800" imgH="3905098" progId="Excel.Chart.8">
                  <p:embed/>
                </p:oleObj>
              </mc:Choice>
              <mc:Fallback>
                <p:oleObj name="Chart" r:id="rId5" imgW="4876800" imgH="3905098" progId="Excel.Chart.8">
                  <p:embed/>
                  <p:pic>
                    <p:nvPicPr>
                      <p:cNvPr id="0"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3638" y="1944688"/>
                        <a:ext cx="4878387" cy="3902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66" name="Text Box 5"/>
          <p:cNvSpPr txBox="1">
            <a:spLocks noChangeArrowheads="1"/>
          </p:cNvSpPr>
          <p:nvPr/>
        </p:nvSpPr>
        <p:spPr bwMode="auto">
          <a:xfrm>
            <a:off x="800100" y="5775325"/>
            <a:ext cx="27813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buClr>
                <a:srgbClr val="000000"/>
              </a:buClr>
              <a:buFont typeface="Tahoma" pitchFamily="34" charset="0"/>
              <a:buNone/>
            </a:pPr>
            <a:r>
              <a:rPr lang="en-US" sz="2000" b="1">
                <a:solidFill>
                  <a:srgbClr val="000000"/>
                </a:solidFill>
                <a:latin typeface="Tahoma" pitchFamily="34" charset="0"/>
                <a:cs typeface="Arial" charset="0"/>
                <a:sym typeface="Tahoma" pitchFamily="34" charset="0"/>
              </a:rPr>
              <a:t>Total = 63 Million</a:t>
            </a:r>
          </a:p>
        </p:txBody>
      </p:sp>
      <p:sp>
        <p:nvSpPr>
          <p:cNvPr id="40967" name="Text Box 6"/>
          <p:cNvSpPr txBox="1">
            <a:spLocks noChangeArrowheads="1"/>
          </p:cNvSpPr>
          <p:nvPr/>
        </p:nvSpPr>
        <p:spPr bwMode="auto">
          <a:xfrm>
            <a:off x="152400" y="1333500"/>
            <a:ext cx="426720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buClr>
                <a:srgbClr val="000000"/>
              </a:buClr>
              <a:buFont typeface="Tahoma" pitchFamily="34" charset="0"/>
              <a:buNone/>
            </a:pPr>
            <a:r>
              <a:rPr lang="en-US" sz="2100" b="1">
                <a:solidFill>
                  <a:srgbClr val="000000"/>
                </a:solidFill>
                <a:latin typeface="Tahoma" pitchFamily="34" charset="0"/>
                <a:cs typeface="Arial" charset="0"/>
                <a:sym typeface="Tahoma" pitchFamily="34" charset="0"/>
              </a:rPr>
              <a:t>Medicaid Enrollment, 2009</a:t>
            </a:r>
          </a:p>
        </p:txBody>
      </p:sp>
      <p:sp>
        <p:nvSpPr>
          <p:cNvPr id="40968" name="Text Box 7"/>
          <p:cNvSpPr txBox="1">
            <a:spLocks noChangeArrowheads="1"/>
          </p:cNvSpPr>
          <p:nvPr/>
        </p:nvSpPr>
        <p:spPr bwMode="auto">
          <a:xfrm>
            <a:off x="4333875" y="1328738"/>
            <a:ext cx="41148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buClr>
                <a:srgbClr val="000000"/>
              </a:buClr>
              <a:buFont typeface="Tahoma" pitchFamily="34" charset="0"/>
              <a:buNone/>
            </a:pPr>
            <a:r>
              <a:rPr lang="en-US" sz="2100" b="1">
                <a:solidFill>
                  <a:srgbClr val="000000"/>
                </a:solidFill>
                <a:latin typeface="Tahoma" pitchFamily="34" charset="0"/>
                <a:cs typeface="Arial" charset="0"/>
                <a:sym typeface="Tahoma" pitchFamily="34" charset="0"/>
              </a:rPr>
              <a:t>Medicaid Spending, 2009</a:t>
            </a:r>
          </a:p>
        </p:txBody>
      </p:sp>
      <p:sp>
        <p:nvSpPr>
          <p:cNvPr id="40969" name="Text Box 8"/>
          <p:cNvSpPr txBox="1">
            <a:spLocks noChangeArrowheads="1"/>
          </p:cNvSpPr>
          <p:nvPr/>
        </p:nvSpPr>
        <p:spPr bwMode="auto">
          <a:xfrm>
            <a:off x="4953000" y="5775325"/>
            <a:ext cx="28956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buClr>
                <a:srgbClr val="000000"/>
              </a:buClr>
              <a:buFont typeface="Tahoma" pitchFamily="34" charset="0"/>
              <a:buNone/>
            </a:pPr>
            <a:r>
              <a:rPr lang="en-US" sz="2000" b="1">
                <a:solidFill>
                  <a:srgbClr val="000000"/>
                </a:solidFill>
                <a:latin typeface="Tahoma" pitchFamily="34" charset="0"/>
                <a:cs typeface="Arial" charset="0"/>
                <a:sym typeface="Tahoma" pitchFamily="34" charset="0"/>
              </a:rPr>
              <a:t>Total = $359 Billion</a:t>
            </a:r>
          </a:p>
        </p:txBody>
      </p:sp>
      <p:sp>
        <p:nvSpPr>
          <p:cNvPr id="40970" name="Text Box 9"/>
          <p:cNvSpPr txBox="1">
            <a:spLocks noChangeArrowheads="1"/>
          </p:cNvSpPr>
          <p:nvPr/>
        </p:nvSpPr>
        <p:spPr bwMode="auto">
          <a:xfrm>
            <a:off x="2819400" y="3667125"/>
            <a:ext cx="11430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buClr>
                <a:srgbClr val="000000"/>
              </a:buClr>
              <a:buFont typeface="Tahoma" pitchFamily="34" charset="0"/>
              <a:buNone/>
            </a:pPr>
            <a:r>
              <a:rPr lang="en-US" sz="1400" b="1">
                <a:solidFill>
                  <a:srgbClr val="000000"/>
                </a:solidFill>
                <a:latin typeface="Tahoma" pitchFamily="34" charset="0"/>
                <a:cs typeface="Arial" charset="0"/>
                <a:sym typeface="Tahoma" pitchFamily="34" charset="0"/>
              </a:rPr>
              <a:t>Duals        15%</a:t>
            </a:r>
          </a:p>
        </p:txBody>
      </p:sp>
      <p:sp>
        <p:nvSpPr>
          <p:cNvPr id="40971" name="Text Box 10"/>
          <p:cNvSpPr txBox="1">
            <a:spLocks noChangeArrowheads="1"/>
          </p:cNvSpPr>
          <p:nvPr/>
        </p:nvSpPr>
        <p:spPr bwMode="auto">
          <a:xfrm>
            <a:off x="1371600" y="4267200"/>
            <a:ext cx="11430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buClr>
                <a:srgbClr val="FFFFFF"/>
              </a:buClr>
              <a:buFont typeface="Tahoma" pitchFamily="34" charset="0"/>
              <a:buNone/>
            </a:pPr>
            <a:r>
              <a:rPr lang="en-US" sz="1400" b="1">
                <a:solidFill>
                  <a:srgbClr val="FFFFFF"/>
                </a:solidFill>
                <a:latin typeface="Tahoma" pitchFamily="34" charset="0"/>
                <a:cs typeface="Arial" charset="0"/>
                <a:sym typeface="Tahoma" pitchFamily="34" charset="0"/>
              </a:rPr>
              <a:t>Children        49%</a:t>
            </a:r>
          </a:p>
        </p:txBody>
      </p:sp>
      <p:sp>
        <p:nvSpPr>
          <p:cNvPr id="40972" name="Text Box 11"/>
          <p:cNvSpPr txBox="1">
            <a:spLocks noChangeArrowheads="1"/>
          </p:cNvSpPr>
          <p:nvPr/>
        </p:nvSpPr>
        <p:spPr bwMode="auto">
          <a:xfrm>
            <a:off x="2428875" y="2916238"/>
            <a:ext cx="1285875" cy="73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buClr>
                <a:srgbClr val="000000"/>
              </a:buClr>
              <a:buFont typeface="Tahoma" pitchFamily="34" charset="0"/>
              <a:buNone/>
            </a:pPr>
            <a:r>
              <a:rPr lang="en-US" sz="1400" b="1">
                <a:solidFill>
                  <a:srgbClr val="000000"/>
                </a:solidFill>
                <a:latin typeface="Tahoma" pitchFamily="34" charset="0"/>
                <a:cs typeface="Arial" charset="0"/>
                <a:sym typeface="Tahoma" pitchFamily="34" charset="0"/>
              </a:rPr>
              <a:t>Other Aged &amp; Disabled        10%</a:t>
            </a:r>
          </a:p>
        </p:txBody>
      </p:sp>
      <p:sp>
        <p:nvSpPr>
          <p:cNvPr id="40973" name="Text Box 12"/>
          <p:cNvSpPr txBox="1">
            <a:spLocks noChangeArrowheads="1"/>
          </p:cNvSpPr>
          <p:nvPr/>
        </p:nvSpPr>
        <p:spPr bwMode="auto">
          <a:xfrm>
            <a:off x="1143000" y="2762250"/>
            <a:ext cx="11430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buClr>
                <a:srgbClr val="FFFFFF"/>
              </a:buClr>
              <a:buFont typeface="Tahoma" pitchFamily="34" charset="0"/>
              <a:buNone/>
            </a:pPr>
            <a:r>
              <a:rPr lang="en-US" sz="1400" b="1">
                <a:solidFill>
                  <a:srgbClr val="FFFFFF"/>
                </a:solidFill>
                <a:latin typeface="Tahoma" pitchFamily="34" charset="0"/>
                <a:cs typeface="Arial" charset="0"/>
                <a:sym typeface="Tahoma" pitchFamily="34" charset="0"/>
              </a:rPr>
              <a:t>Adults        26%</a:t>
            </a:r>
          </a:p>
        </p:txBody>
      </p:sp>
      <p:sp>
        <p:nvSpPr>
          <p:cNvPr id="40974" name="Text Box 14"/>
          <p:cNvSpPr txBox="1">
            <a:spLocks noChangeArrowheads="1"/>
          </p:cNvSpPr>
          <p:nvPr/>
        </p:nvSpPr>
        <p:spPr bwMode="auto">
          <a:xfrm>
            <a:off x="5153025" y="4038600"/>
            <a:ext cx="1066800" cy="9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buClr>
                <a:srgbClr val="FFFFFF"/>
              </a:buClr>
              <a:buFont typeface="Tahoma" pitchFamily="34" charset="0"/>
              <a:buNone/>
            </a:pPr>
            <a:r>
              <a:rPr lang="en-US" sz="1400" b="1">
                <a:solidFill>
                  <a:srgbClr val="FFFFFF"/>
                </a:solidFill>
                <a:latin typeface="Tahoma" pitchFamily="34" charset="0"/>
                <a:cs typeface="Arial" charset="0"/>
                <a:sym typeface="Tahoma" pitchFamily="34" charset="0"/>
              </a:rPr>
              <a:t>Children &amp; Adult Spending 34%</a:t>
            </a:r>
          </a:p>
        </p:txBody>
      </p:sp>
      <p:sp>
        <p:nvSpPr>
          <p:cNvPr id="40975" name="Text Box 15"/>
          <p:cNvSpPr txBox="1">
            <a:spLocks noChangeArrowheads="1"/>
          </p:cNvSpPr>
          <p:nvPr/>
        </p:nvSpPr>
        <p:spPr bwMode="auto">
          <a:xfrm>
            <a:off x="6677025" y="3895725"/>
            <a:ext cx="114300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buClr>
                <a:srgbClr val="000000"/>
              </a:buClr>
              <a:buFont typeface="Tahoma" pitchFamily="34" charset="0"/>
              <a:buNone/>
            </a:pPr>
            <a:r>
              <a:rPr lang="en-US" sz="1400" b="1">
                <a:solidFill>
                  <a:srgbClr val="000000"/>
                </a:solidFill>
                <a:latin typeface="Tahoma" pitchFamily="34" charset="0"/>
                <a:cs typeface="Arial" charset="0"/>
                <a:sym typeface="Tahoma" pitchFamily="34" charset="0"/>
              </a:rPr>
              <a:t>Long-Term Care  25%</a:t>
            </a:r>
          </a:p>
        </p:txBody>
      </p:sp>
      <p:sp>
        <p:nvSpPr>
          <p:cNvPr id="40976" name="Text Box 16"/>
          <p:cNvSpPr txBox="1">
            <a:spLocks noChangeArrowheads="1"/>
          </p:cNvSpPr>
          <p:nvPr/>
        </p:nvSpPr>
        <p:spPr bwMode="auto">
          <a:xfrm>
            <a:off x="6915150" y="5324475"/>
            <a:ext cx="14478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buClr>
                <a:srgbClr val="000000"/>
              </a:buClr>
              <a:buFont typeface="Tahoma" pitchFamily="34" charset="0"/>
              <a:buNone/>
            </a:pPr>
            <a:r>
              <a:rPr lang="en-US" sz="1400" b="1">
                <a:solidFill>
                  <a:srgbClr val="000000"/>
                </a:solidFill>
                <a:latin typeface="Tahoma" pitchFamily="34" charset="0"/>
                <a:cs typeface="Arial" charset="0"/>
                <a:sym typeface="Tahoma" pitchFamily="34" charset="0"/>
              </a:rPr>
              <a:t>Prescribed Drugs  0.4%</a:t>
            </a:r>
          </a:p>
        </p:txBody>
      </p:sp>
      <p:sp>
        <p:nvSpPr>
          <p:cNvPr id="40977" name="Text Box 17"/>
          <p:cNvSpPr txBox="1">
            <a:spLocks noChangeArrowheads="1"/>
          </p:cNvSpPr>
          <p:nvPr/>
        </p:nvSpPr>
        <p:spPr bwMode="auto">
          <a:xfrm>
            <a:off x="6600825" y="1905000"/>
            <a:ext cx="1295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buClr>
                <a:srgbClr val="000000"/>
              </a:buClr>
              <a:buFont typeface="Tahoma" pitchFamily="34" charset="0"/>
              <a:buNone/>
            </a:pPr>
            <a:r>
              <a:rPr lang="en-US" sz="1400" b="1">
                <a:solidFill>
                  <a:srgbClr val="000000"/>
                </a:solidFill>
                <a:latin typeface="Tahoma" pitchFamily="34" charset="0"/>
                <a:cs typeface="Arial" charset="0"/>
                <a:sym typeface="Tahoma" pitchFamily="34" charset="0"/>
              </a:rPr>
              <a:t>Premiums  3%</a:t>
            </a:r>
          </a:p>
        </p:txBody>
      </p:sp>
      <p:sp>
        <p:nvSpPr>
          <p:cNvPr id="40978" name="Text Box 18"/>
          <p:cNvSpPr txBox="1">
            <a:spLocks noChangeArrowheads="1"/>
          </p:cNvSpPr>
          <p:nvPr/>
        </p:nvSpPr>
        <p:spPr bwMode="auto">
          <a:xfrm>
            <a:off x="7058025" y="2209800"/>
            <a:ext cx="1371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buClr>
                <a:srgbClr val="000000"/>
              </a:buClr>
              <a:buFont typeface="Tahoma" pitchFamily="34" charset="0"/>
              <a:buNone/>
            </a:pPr>
            <a:r>
              <a:rPr lang="en-US" sz="1400" b="1">
                <a:solidFill>
                  <a:srgbClr val="000000"/>
                </a:solidFill>
                <a:latin typeface="Tahoma" pitchFamily="34" charset="0"/>
                <a:cs typeface="Arial" charset="0"/>
                <a:sym typeface="Tahoma" pitchFamily="34" charset="0"/>
              </a:rPr>
              <a:t>Medicare Acute  7%</a:t>
            </a:r>
          </a:p>
        </p:txBody>
      </p:sp>
      <p:sp>
        <p:nvSpPr>
          <p:cNvPr id="40979" name="Text Box 19"/>
          <p:cNvSpPr txBox="1">
            <a:spLocks noChangeArrowheads="1"/>
          </p:cNvSpPr>
          <p:nvPr/>
        </p:nvSpPr>
        <p:spPr bwMode="auto">
          <a:xfrm>
            <a:off x="7505700" y="2709863"/>
            <a:ext cx="15621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buClr>
                <a:srgbClr val="000000"/>
              </a:buClr>
              <a:buFont typeface="Tahoma" pitchFamily="34" charset="0"/>
              <a:buNone/>
            </a:pPr>
            <a:r>
              <a:rPr lang="en-US" sz="1400" b="1">
                <a:solidFill>
                  <a:srgbClr val="000000"/>
                </a:solidFill>
                <a:latin typeface="Tahoma" pitchFamily="34" charset="0"/>
                <a:cs typeface="Arial" charset="0"/>
                <a:sym typeface="Tahoma" pitchFamily="34" charset="0"/>
              </a:rPr>
              <a:t>Other Acute    2%</a:t>
            </a:r>
          </a:p>
        </p:txBody>
      </p:sp>
      <p:sp>
        <p:nvSpPr>
          <p:cNvPr id="40980" name="AutoShape 21"/>
          <p:cNvSpPr>
            <a:spLocks/>
          </p:cNvSpPr>
          <p:nvPr/>
        </p:nvSpPr>
        <p:spPr bwMode="auto">
          <a:xfrm>
            <a:off x="7991475" y="1981200"/>
            <a:ext cx="284163" cy="3810000"/>
          </a:xfrm>
          <a:prstGeom prst="rightBrace">
            <a:avLst>
              <a:gd name="adj1" fmla="val 97579"/>
              <a:gd name="adj2" fmla="val 53435"/>
            </a:avLst>
          </a:pr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buClr>
                <a:srgbClr val="000000"/>
              </a:buClr>
              <a:buFont typeface="Tahoma" pitchFamily="34" charset="0"/>
              <a:buNone/>
            </a:pPr>
            <a:endParaRPr lang="en-US" sz="1300">
              <a:solidFill>
                <a:srgbClr val="000000"/>
              </a:solidFill>
              <a:latin typeface="Tahoma" pitchFamily="34" charset="0"/>
              <a:cs typeface="Arial" charset="0"/>
              <a:sym typeface="Tahoma" pitchFamily="34" charset="0"/>
            </a:endParaRPr>
          </a:p>
        </p:txBody>
      </p:sp>
      <p:sp>
        <p:nvSpPr>
          <p:cNvPr id="40981" name="Text Box 22"/>
          <p:cNvSpPr txBox="1">
            <a:spLocks noChangeArrowheads="1"/>
          </p:cNvSpPr>
          <p:nvPr/>
        </p:nvSpPr>
        <p:spPr bwMode="auto">
          <a:xfrm>
            <a:off x="8215313" y="3629025"/>
            <a:ext cx="106680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buClr>
                <a:srgbClr val="000000"/>
              </a:buClr>
              <a:buFont typeface="Tahoma" pitchFamily="34" charset="0"/>
              <a:buNone/>
            </a:pPr>
            <a:r>
              <a:rPr lang="en-US" sz="1400" b="1">
                <a:solidFill>
                  <a:srgbClr val="000000"/>
                </a:solidFill>
                <a:latin typeface="Tahoma" pitchFamily="34" charset="0"/>
                <a:cs typeface="Arial" charset="0"/>
                <a:sym typeface="Tahoma" pitchFamily="34" charset="0"/>
              </a:rPr>
              <a:t>Duals Spending </a:t>
            </a:r>
          </a:p>
          <a:p>
            <a:pPr>
              <a:buClr>
                <a:srgbClr val="000000"/>
              </a:buClr>
              <a:buFont typeface="Tahoma" pitchFamily="34" charset="0"/>
              <a:buNone/>
            </a:pPr>
            <a:r>
              <a:rPr lang="en-US" sz="1400" b="1">
                <a:solidFill>
                  <a:srgbClr val="000000"/>
                </a:solidFill>
                <a:latin typeface="Tahoma" pitchFamily="34" charset="0"/>
                <a:cs typeface="Arial" charset="0"/>
                <a:sym typeface="Tahoma" pitchFamily="34" charset="0"/>
              </a:rPr>
              <a:t>38%</a:t>
            </a:r>
          </a:p>
        </p:txBody>
      </p:sp>
      <p:cxnSp>
        <p:nvCxnSpPr>
          <p:cNvPr id="40982" name="Straight Connector 44"/>
          <p:cNvCxnSpPr>
            <a:cxnSpLocks noChangeShapeType="1"/>
          </p:cNvCxnSpPr>
          <p:nvPr/>
        </p:nvCxnSpPr>
        <p:spPr bwMode="auto">
          <a:xfrm>
            <a:off x="6838950" y="5343525"/>
            <a:ext cx="152400" cy="152400"/>
          </a:xfrm>
          <a:prstGeom prst="line">
            <a:avLst/>
          </a:prstGeom>
          <a:noFill/>
          <a:ln w="12700">
            <a:solidFill>
              <a:srgbClr val="000000"/>
            </a:solidFill>
            <a:round/>
            <a:headEnd/>
            <a:tailEnd/>
          </a:ln>
        </p:spPr>
      </p:cxnSp>
      <p:sp>
        <p:nvSpPr>
          <p:cNvPr id="40983" name="Text Box 14"/>
          <p:cNvSpPr txBox="1">
            <a:spLocks noChangeArrowheads="1"/>
          </p:cNvSpPr>
          <p:nvPr/>
        </p:nvSpPr>
        <p:spPr bwMode="auto">
          <a:xfrm>
            <a:off x="5153025" y="2514600"/>
            <a:ext cx="1143000"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buClr>
                <a:srgbClr val="000000"/>
              </a:buClr>
              <a:buFont typeface="Tahoma" pitchFamily="34" charset="0"/>
              <a:buNone/>
            </a:pPr>
            <a:r>
              <a:rPr lang="en-US" sz="1400" b="1">
                <a:solidFill>
                  <a:srgbClr val="000000"/>
                </a:solidFill>
                <a:latin typeface="Tahoma" pitchFamily="34" charset="0"/>
                <a:cs typeface="Arial" charset="0"/>
                <a:sym typeface="Tahoma" pitchFamily="34" charset="0"/>
              </a:rPr>
              <a:t>Other Aged &amp; Disabled Spending 28%</a:t>
            </a:r>
          </a:p>
        </p:txBody>
      </p:sp>
      <p:pic>
        <p:nvPicPr>
          <p:cNvPr id="40984" name="Picture 7" descr="kfflogo-color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15363" y="6280150"/>
            <a:ext cx="4572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034" name="Content Placeholder 4"/>
          <p:cNvGraphicFramePr>
            <a:graphicFrameLocks noGrp="1"/>
          </p:cNvGraphicFramePr>
          <p:nvPr>
            <p:ph idx="4294967295"/>
          </p:nvPr>
        </p:nvGraphicFramePr>
        <p:xfrm>
          <a:off x="406400" y="1625600"/>
          <a:ext cx="8331200" cy="4627563"/>
        </p:xfrm>
        <a:graphic>
          <a:graphicData uri="http://schemas.openxmlformats.org/presentationml/2006/ole">
            <mc:AlternateContent xmlns:mc="http://schemas.openxmlformats.org/markup-compatibility/2006">
              <mc:Choice xmlns:v="urn:schemas-microsoft-com:vml" Requires="v">
                <p:oleObj spid="_x0000_s44039" name="Chart" r:id="rId3" imgW="8334375" imgH="4629302" progId="Excel.Chart.8">
                  <p:embed/>
                </p:oleObj>
              </mc:Choice>
              <mc:Fallback>
                <p:oleObj name="Chart" r:id="rId3" imgW="8334375" imgH="4629302" progId="Excel.Chart.8">
                  <p:embed/>
                  <p:pic>
                    <p:nvPicPr>
                      <p:cNvPr id="0" name="Content Placeholder 4"/>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0" y="1625600"/>
                        <a:ext cx="8331200" cy="4627563"/>
                      </a:xfrm>
                      <a:prstGeom prst="rect">
                        <a:avLst/>
                      </a:prstGeom>
                    </p:spPr>
                  </p:pic>
                </p:oleObj>
              </mc:Fallback>
            </mc:AlternateContent>
          </a:graphicData>
        </a:graphic>
      </p:graphicFrame>
      <p:sp>
        <p:nvSpPr>
          <p:cNvPr id="44035" name="TextBox 1"/>
          <p:cNvSpPr>
            <a:spLocks noGrp="1" noChangeArrowheads="1"/>
          </p:cNvSpPr>
          <p:nvPr>
            <p:ph type="body" sz="quarter" idx="4294967295"/>
          </p:nvPr>
        </p:nvSpPr>
        <p:spPr>
          <a:xfrm>
            <a:off x="0" y="6553200"/>
            <a:ext cx="8991600" cy="304800"/>
          </a:xfrm>
          <a:ln/>
        </p:spPr>
        <p:txBody>
          <a:bodyPr wrap="none"/>
          <a:lstStyle/>
          <a:p>
            <a:pPr marL="0" indent="0">
              <a:spcBef>
                <a:spcPct val="0"/>
              </a:spcBef>
              <a:buClr>
                <a:srgbClr val="010910"/>
              </a:buClr>
              <a:buFont typeface="Tahoma" pitchFamily="34" charset="0"/>
              <a:buNone/>
            </a:pPr>
            <a:r>
              <a:rPr lang="en-US" sz="1000">
                <a:solidFill>
                  <a:srgbClr val="010910"/>
                </a:solidFill>
                <a:cs typeface="Tahoma" pitchFamily="34" charset="0"/>
                <a:sym typeface="Tahoma" pitchFamily="34" charset="0"/>
              </a:rPr>
              <a:t>SOURCE: KCMU/ Urban Institute analysis of MSIS-MCBS 2007.</a:t>
            </a:r>
          </a:p>
        </p:txBody>
      </p:sp>
      <p:sp>
        <p:nvSpPr>
          <p:cNvPr id="44036" name="Title 1"/>
          <p:cNvSpPr>
            <a:spLocks noGrp="1"/>
          </p:cNvSpPr>
          <p:nvPr>
            <p:ph type="title" idx="4294967295"/>
          </p:nvPr>
        </p:nvSpPr>
        <p:spPr>
          <a:xfrm>
            <a:off x="0" y="215900"/>
            <a:ext cx="9144000" cy="1069975"/>
          </a:xfrm>
          <a:ln/>
        </p:spPr>
        <p:txBody>
          <a:bodyPr lIns="91392" tIns="45696" rIns="91392" bIns="45696"/>
          <a:lstStyle/>
          <a:p>
            <a:pPr>
              <a:lnSpc>
                <a:spcPct val="85000"/>
              </a:lnSpc>
              <a:buClr>
                <a:srgbClr val="000000"/>
              </a:buClr>
              <a:buFont typeface="Tahoma" pitchFamily="34" charset="0"/>
              <a:buNone/>
            </a:pPr>
            <a:r>
              <a:rPr lang="en-US" sz="2800" b="1">
                <a:solidFill>
                  <a:srgbClr val="000000"/>
                </a:solidFill>
                <a:cs typeface="Tahoma" pitchFamily="34" charset="0"/>
                <a:sym typeface="Tahoma" pitchFamily="34" charset="0"/>
              </a:rPr>
              <a:t>Few dual eligible beneficiaries are high spenders under both Medicare and Medicaid</a:t>
            </a:r>
          </a:p>
        </p:txBody>
      </p:sp>
      <p:sp>
        <p:nvSpPr>
          <p:cNvPr id="44037" name="Right Arrow 1"/>
          <p:cNvSpPr>
            <a:spLocks noChangeArrowheads="1"/>
          </p:cNvSpPr>
          <p:nvPr/>
        </p:nvSpPr>
        <p:spPr bwMode="auto">
          <a:xfrm>
            <a:off x="228600" y="2108200"/>
            <a:ext cx="762000" cy="228600"/>
          </a:xfrm>
          <a:prstGeom prst="rightArrow">
            <a:avLst>
              <a:gd name="adj1" fmla="val 50000"/>
              <a:gd name="adj2" fmla="val 50000"/>
            </a:avLst>
          </a:prstGeom>
          <a:solidFill>
            <a:srgbClr val="C0C0C0"/>
          </a:solidFill>
          <a:ln w="9525">
            <a:solidFill>
              <a:srgbClr val="000000"/>
            </a:solidFill>
            <a:miter lim="800000"/>
            <a:headEnd/>
            <a:tailEnd/>
          </a:ln>
        </p:spPr>
        <p:txBody>
          <a:bodyPr anchor="ctr"/>
          <a:lstStyle/>
          <a:p>
            <a:pPr algn="ctr">
              <a:buClr>
                <a:srgbClr val="FFFFFF"/>
              </a:buClr>
              <a:buFont typeface="Tahoma" pitchFamily="34" charset="0"/>
              <a:buNone/>
            </a:pPr>
            <a:endParaRPr lang="en-US">
              <a:solidFill>
                <a:srgbClr val="FFFFFF"/>
              </a:solidFill>
              <a:latin typeface="Tahoma" pitchFamily="34" charset="0"/>
              <a:cs typeface="Arial" charset="0"/>
              <a:sym typeface="Tahoma" pitchFamily="34" charset="0"/>
            </a:endParaRPr>
          </a:p>
        </p:txBody>
      </p:sp>
      <p:pic>
        <p:nvPicPr>
          <p:cNvPr id="44038" name="Picture 7" descr="kfflogo-colo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5363" y="6280150"/>
            <a:ext cx="4572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idx="4294967295"/>
          </p:nvPr>
        </p:nvSpPr>
        <p:spPr>
          <a:xfrm>
            <a:off x="0" y="15875"/>
            <a:ext cx="9144000" cy="1069975"/>
          </a:xfrm>
          <a:ln/>
        </p:spPr>
        <p:txBody>
          <a:bodyPr lIns="91392" tIns="45696" rIns="91392" bIns="45696"/>
          <a:lstStyle/>
          <a:p>
            <a:pPr>
              <a:lnSpc>
                <a:spcPct val="85000"/>
              </a:lnSpc>
              <a:buClr>
                <a:srgbClr val="000000"/>
              </a:buClr>
              <a:buFont typeface="Tahoma" pitchFamily="34" charset="0"/>
              <a:buNone/>
            </a:pPr>
            <a:r>
              <a:rPr lang="en-US" sz="2800" b="1">
                <a:solidFill>
                  <a:srgbClr val="000000"/>
                </a:solidFill>
                <a:cs typeface="Tahoma" pitchFamily="34" charset="0"/>
                <a:sym typeface="Tahoma" pitchFamily="34" charset="0"/>
              </a:rPr>
              <a:t>Spending by service varies among high-cost dual eligible beneficiaries by program</a:t>
            </a:r>
          </a:p>
        </p:txBody>
      </p:sp>
      <p:graphicFrame>
        <p:nvGraphicFramePr>
          <p:cNvPr id="46083" name="Content Placeholder 5"/>
          <p:cNvGraphicFramePr>
            <a:graphicFrameLocks noGrp="1"/>
          </p:cNvGraphicFramePr>
          <p:nvPr>
            <p:ph sz="half" idx="4294967295"/>
          </p:nvPr>
        </p:nvGraphicFramePr>
        <p:xfrm>
          <a:off x="4502150" y="1247775"/>
          <a:ext cx="4597400" cy="4806950"/>
        </p:xfrm>
        <a:graphic>
          <a:graphicData uri="http://schemas.openxmlformats.org/presentationml/2006/ole">
            <mc:AlternateContent xmlns:mc="http://schemas.openxmlformats.org/markup-compatibility/2006">
              <mc:Choice xmlns:v="urn:schemas-microsoft-com:vml" Requires="v">
                <p:oleObj spid="_x0000_s46089" name="Chart" r:id="rId3" imgW="4600575" imgH="4810150" progId="Excel.Chart.8">
                  <p:embed/>
                </p:oleObj>
              </mc:Choice>
              <mc:Fallback>
                <p:oleObj name="Chart" r:id="rId3" imgW="4600575" imgH="4810150" progId="Excel.Chart.8">
                  <p:embed/>
                  <p:pic>
                    <p:nvPicPr>
                      <p:cNvPr id="0" name="Content Placeholder 5"/>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1247775"/>
                        <a:ext cx="4597400" cy="4806950"/>
                      </a:xfrm>
                      <a:prstGeom prst="rect">
                        <a:avLst/>
                      </a:prstGeom>
                    </p:spPr>
                  </p:pic>
                </p:oleObj>
              </mc:Fallback>
            </mc:AlternateContent>
          </a:graphicData>
        </a:graphic>
      </p:graphicFrame>
      <p:graphicFrame>
        <p:nvGraphicFramePr>
          <p:cNvPr id="46084" name="Content Placeholder 5"/>
          <p:cNvGraphicFramePr>
            <a:graphicFrameLocks noGrp="1"/>
          </p:cNvGraphicFramePr>
          <p:nvPr>
            <p:ph sz="half" idx="4294967295"/>
          </p:nvPr>
        </p:nvGraphicFramePr>
        <p:xfrm>
          <a:off x="177800" y="1247775"/>
          <a:ext cx="4902200" cy="4768850"/>
        </p:xfrm>
        <a:graphic>
          <a:graphicData uri="http://schemas.openxmlformats.org/presentationml/2006/ole">
            <mc:AlternateContent xmlns:mc="http://schemas.openxmlformats.org/markup-compatibility/2006">
              <mc:Choice xmlns:v="urn:schemas-microsoft-com:vml" Requires="v">
                <p:oleObj spid="_x0000_s46090" name="Chart" r:id="rId5" imgW="4905375" imgH="4771949" progId="Excel.Chart.8">
                  <p:embed/>
                </p:oleObj>
              </mc:Choice>
              <mc:Fallback>
                <p:oleObj name="Chart" r:id="rId5" imgW="4905375" imgH="4771949" progId="Excel.Chart.8">
                  <p:embed/>
                  <p:pic>
                    <p:nvPicPr>
                      <p:cNvPr id="0" name="Content Placeholder 5"/>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800" y="1247775"/>
                        <a:ext cx="4902200" cy="4768850"/>
                      </a:xfrm>
                      <a:prstGeom prst="rect">
                        <a:avLst/>
                      </a:prstGeom>
                    </p:spPr>
                  </p:pic>
                </p:oleObj>
              </mc:Fallback>
            </mc:AlternateContent>
          </a:graphicData>
        </a:graphic>
      </p:graphicFrame>
      <p:sp>
        <p:nvSpPr>
          <p:cNvPr id="46085" name="TextBox 1"/>
          <p:cNvSpPr>
            <a:spLocks noGrp="1" noChangeArrowheads="1"/>
          </p:cNvSpPr>
          <p:nvPr>
            <p:ph type="body" sz="quarter" idx="4294967295"/>
          </p:nvPr>
        </p:nvSpPr>
        <p:spPr>
          <a:xfrm>
            <a:off x="0" y="6324600"/>
            <a:ext cx="9067800" cy="533400"/>
          </a:xfrm>
          <a:ln/>
        </p:spPr>
        <p:txBody>
          <a:bodyPr wrap="none"/>
          <a:lstStyle/>
          <a:p>
            <a:pPr marL="0" indent="0">
              <a:spcBef>
                <a:spcPct val="0"/>
              </a:spcBef>
              <a:buClr>
                <a:srgbClr val="010910"/>
              </a:buClr>
              <a:buFont typeface="Tahoma" pitchFamily="34" charset="0"/>
              <a:buNone/>
            </a:pPr>
            <a:r>
              <a:rPr lang="en-US" sz="1000">
                <a:solidFill>
                  <a:srgbClr val="010910"/>
                </a:solidFill>
                <a:cs typeface="Tahoma" pitchFamily="34" charset="0"/>
                <a:sym typeface="Tahoma" pitchFamily="34" charset="0"/>
              </a:rPr>
              <a:t>NOTE: Top 10% Medicare spenders  = Medicare spending greater than  $44,348, includes Medicaid spending on Medicare high-spenders.</a:t>
            </a:r>
          </a:p>
          <a:p>
            <a:pPr marL="0" indent="0">
              <a:spcBef>
                <a:spcPct val="0"/>
              </a:spcBef>
              <a:buClr>
                <a:srgbClr val="010910"/>
              </a:buClr>
              <a:buFont typeface="Tahoma" pitchFamily="34" charset="0"/>
              <a:buNone/>
            </a:pPr>
            <a:r>
              <a:rPr lang="en-US" sz="1000">
                <a:solidFill>
                  <a:srgbClr val="010910"/>
                </a:solidFill>
                <a:cs typeface="Tahoma" pitchFamily="34" charset="0"/>
                <a:sym typeface="Tahoma" pitchFamily="34" charset="0"/>
              </a:rPr>
              <a:t>Top 10% Medicaid  spenders  = Medicaid spending greater than $45,180, includes Medicare spending on Medicaid high-spenders.</a:t>
            </a:r>
          </a:p>
          <a:p>
            <a:pPr marL="0" indent="0">
              <a:spcBef>
                <a:spcPct val="0"/>
              </a:spcBef>
              <a:buClr>
                <a:srgbClr val="010910"/>
              </a:buClr>
              <a:buFont typeface="Tahoma" pitchFamily="34" charset="0"/>
              <a:buNone/>
            </a:pPr>
            <a:r>
              <a:rPr lang="en-US" sz="1000">
                <a:solidFill>
                  <a:srgbClr val="010910"/>
                </a:solidFill>
                <a:cs typeface="Tahoma" pitchFamily="34" charset="0"/>
                <a:sym typeface="Tahoma" pitchFamily="34" charset="0"/>
              </a:rPr>
              <a:t>SOURCE: KCMU/Urban Institute analysis of MSIS-MCBS 2007.</a:t>
            </a:r>
          </a:p>
        </p:txBody>
      </p:sp>
      <p:sp>
        <p:nvSpPr>
          <p:cNvPr id="46086" name="TextBox 9"/>
          <p:cNvSpPr txBox="1">
            <a:spLocks noChangeArrowheads="1"/>
          </p:cNvSpPr>
          <p:nvPr/>
        </p:nvSpPr>
        <p:spPr bwMode="auto">
          <a:xfrm>
            <a:off x="5295900" y="5791200"/>
            <a:ext cx="2971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buClr>
                <a:srgbClr val="010910"/>
              </a:buClr>
              <a:buFont typeface="Tahoma" pitchFamily="34" charset="0"/>
              <a:buNone/>
            </a:pPr>
            <a:r>
              <a:rPr lang="en-US" b="1">
                <a:solidFill>
                  <a:srgbClr val="010910"/>
                </a:solidFill>
                <a:latin typeface="Tahoma" pitchFamily="34" charset="0"/>
                <a:cs typeface="Arial" charset="0"/>
                <a:sym typeface="Tahoma" pitchFamily="34" charset="0"/>
              </a:rPr>
              <a:t>Total = $80.1 billion</a:t>
            </a:r>
          </a:p>
        </p:txBody>
      </p:sp>
      <p:sp>
        <p:nvSpPr>
          <p:cNvPr id="46087" name="TextBox 10"/>
          <p:cNvSpPr txBox="1">
            <a:spLocks noChangeArrowheads="1"/>
          </p:cNvSpPr>
          <p:nvPr/>
        </p:nvSpPr>
        <p:spPr bwMode="auto">
          <a:xfrm>
            <a:off x="1219200" y="5791200"/>
            <a:ext cx="2971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buClr>
                <a:srgbClr val="010910"/>
              </a:buClr>
              <a:buFont typeface="Tahoma" pitchFamily="34" charset="0"/>
              <a:buNone/>
            </a:pPr>
            <a:r>
              <a:rPr lang="en-US" b="1">
                <a:solidFill>
                  <a:srgbClr val="010910"/>
                </a:solidFill>
                <a:latin typeface="Tahoma" pitchFamily="34" charset="0"/>
                <a:cs typeface="Arial" charset="0"/>
                <a:sym typeface="Tahoma" pitchFamily="34" charset="0"/>
              </a:rPr>
              <a:t>Total = $93.1 billion</a:t>
            </a:r>
          </a:p>
        </p:txBody>
      </p:sp>
      <p:pic>
        <p:nvPicPr>
          <p:cNvPr id="46088" name="Picture 7" descr="kfflogo-color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15363" y="6280150"/>
            <a:ext cx="4572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idx="4294967295"/>
          </p:nvPr>
        </p:nvSpPr>
        <p:spPr>
          <a:xfrm>
            <a:off x="0" y="222250"/>
            <a:ext cx="9144000" cy="1036638"/>
          </a:xfrm>
        </p:spPr>
        <p:txBody>
          <a:bodyPr lIns="91392" tIns="45696" rIns="91392" bIns="45696"/>
          <a:lstStyle/>
          <a:p>
            <a:pPr>
              <a:buClr>
                <a:srgbClr val="000000"/>
              </a:buClr>
              <a:buFont typeface="Tahoma" pitchFamily="34" charset="0"/>
              <a:buNone/>
            </a:pPr>
            <a:r>
              <a:rPr lang="en-US" sz="2800" b="1">
                <a:cs typeface="Arial" charset="0"/>
                <a:sym typeface="Tahoma" pitchFamily="34" charset="0"/>
              </a:rPr>
              <a:t>Share of Dual Eligible Beneficiaries in Medicare Advantage and Medicaid Managed Care Plans, 2000-2008</a:t>
            </a:r>
          </a:p>
        </p:txBody>
      </p:sp>
      <p:sp>
        <p:nvSpPr>
          <p:cNvPr id="48131" name="Text Box 11"/>
          <p:cNvSpPr txBox="1">
            <a:spLocks noChangeArrowheads="1"/>
          </p:cNvSpPr>
          <p:nvPr/>
        </p:nvSpPr>
        <p:spPr bwMode="auto">
          <a:xfrm>
            <a:off x="0" y="5962650"/>
            <a:ext cx="84582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2" tIns="45701" rIns="91402" bIns="45701">
            <a:spAutoFit/>
          </a:bodyPr>
          <a:lstStyle>
            <a:lvl1pPr defTabSz="912813">
              <a:defRPr>
                <a:solidFill>
                  <a:schemeClr val="tx1"/>
                </a:solidFill>
                <a:latin typeface="Arial" charset="0"/>
              </a:defRPr>
            </a:lvl1pPr>
            <a:lvl2pPr marL="742950" indent="-285750" defTabSz="912813">
              <a:defRPr>
                <a:solidFill>
                  <a:schemeClr val="tx1"/>
                </a:solidFill>
                <a:latin typeface="Arial" charset="0"/>
              </a:defRPr>
            </a:lvl2pPr>
            <a:lvl3pPr marL="1143000" indent="-228600" defTabSz="912813">
              <a:defRPr>
                <a:solidFill>
                  <a:schemeClr val="tx1"/>
                </a:solidFill>
                <a:latin typeface="Arial" charset="0"/>
              </a:defRPr>
            </a:lvl3pPr>
            <a:lvl4pPr marL="1600200" indent="-228600" defTabSz="912813">
              <a:defRPr>
                <a:solidFill>
                  <a:schemeClr val="tx1"/>
                </a:solidFill>
                <a:latin typeface="Arial" charset="0"/>
              </a:defRPr>
            </a:lvl4pPr>
            <a:lvl5pPr marL="2057400" indent="-228600" defTabSz="912813">
              <a:defRPr>
                <a:solidFill>
                  <a:schemeClr val="tx1"/>
                </a:solidFill>
                <a:latin typeface="Arial" charset="0"/>
              </a:defRPr>
            </a:lvl5pPr>
            <a:lvl6pPr marL="2514600" indent="-228600" defTabSz="912813" fontAlgn="base">
              <a:spcBef>
                <a:spcPct val="0"/>
              </a:spcBef>
              <a:spcAft>
                <a:spcPct val="0"/>
              </a:spcAft>
              <a:defRPr>
                <a:solidFill>
                  <a:schemeClr val="tx1"/>
                </a:solidFill>
                <a:latin typeface="Arial" charset="0"/>
              </a:defRPr>
            </a:lvl6pPr>
            <a:lvl7pPr marL="2971800" indent="-228600" defTabSz="912813" fontAlgn="base">
              <a:spcBef>
                <a:spcPct val="0"/>
              </a:spcBef>
              <a:spcAft>
                <a:spcPct val="0"/>
              </a:spcAft>
              <a:defRPr>
                <a:solidFill>
                  <a:schemeClr val="tx1"/>
                </a:solidFill>
                <a:latin typeface="Arial" charset="0"/>
              </a:defRPr>
            </a:lvl7pPr>
            <a:lvl8pPr marL="3429000" indent="-228600" defTabSz="912813" fontAlgn="base">
              <a:spcBef>
                <a:spcPct val="0"/>
              </a:spcBef>
              <a:spcAft>
                <a:spcPct val="0"/>
              </a:spcAft>
              <a:defRPr>
                <a:solidFill>
                  <a:schemeClr val="tx1"/>
                </a:solidFill>
                <a:latin typeface="Arial" charset="0"/>
              </a:defRPr>
            </a:lvl8pPr>
            <a:lvl9pPr marL="3886200" indent="-228600" defTabSz="912813" fontAlgn="base">
              <a:spcBef>
                <a:spcPct val="0"/>
              </a:spcBef>
              <a:spcAft>
                <a:spcPct val="0"/>
              </a:spcAft>
              <a:defRPr>
                <a:solidFill>
                  <a:schemeClr val="tx1"/>
                </a:solidFill>
                <a:latin typeface="Arial" charset="0"/>
              </a:defRPr>
            </a:lvl9pPr>
          </a:lstStyle>
          <a:p>
            <a:pPr>
              <a:buClr>
                <a:srgbClr val="000000"/>
              </a:buClr>
              <a:buFont typeface="Tahoma" pitchFamily="34" charset="0"/>
              <a:buNone/>
            </a:pPr>
            <a:r>
              <a:rPr lang="en-US" sz="1000">
                <a:solidFill>
                  <a:srgbClr val="000000"/>
                </a:solidFill>
                <a:latin typeface="Tahoma" pitchFamily="34" charset="0"/>
                <a:cs typeface="Tahoma" pitchFamily="34" charset="0"/>
                <a:sym typeface="Tahoma" pitchFamily="34" charset="0"/>
              </a:rPr>
              <a:t>NOTES:  Data exclude dual eligibles living in Puerto Rico and other territories. Medicaid manage care data include duals in commercial and Medicaid managed care  organizations (comprehensive risk), health insuring organizations, and PACE plans.  Information on dual enrollment in Medicaid comprehensive managed care plans was not available at the time of publication for years prior to 2004.</a:t>
            </a:r>
          </a:p>
          <a:p>
            <a:pPr>
              <a:buClr>
                <a:srgbClr val="000000"/>
              </a:buClr>
              <a:buFont typeface="Tahoma" pitchFamily="34" charset="0"/>
              <a:buNone/>
            </a:pPr>
            <a:r>
              <a:rPr lang="en-US" sz="1000">
                <a:solidFill>
                  <a:srgbClr val="000000"/>
                </a:solidFill>
                <a:latin typeface="Tahoma" pitchFamily="34" charset="0"/>
                <a:cs typeface="Tahoma" pitchFamily="34" charset="0"/>
                <a:sym typeface="Tahoma" pitchFamily="34" charset="0"/>
              </a:rPr>
              <a:t>SOURCE: Gold M., Jacobson G, and Garfield R.  analysis of the CMS MCBS Cost and Use File, 2000-2008, CMS Medicaid Managed Care Enrollment reports, 2004-2008, and Medicaid Statistical Information System 2004-2008., Health Affairs 2012. </a:t>
            </a:r>
          </a:p>
        </p:txBody>
      </p:sp>
      <p:graphicFrame>
        <p:nvGraphicFramePr>
          <p:cNvPr id="48132" name="Chart 8"/>
          <p:cNvGraphicFramePr>
            <a:graphicFrameLocks/>
          </p:cNvGraphicFramePr>
          <p:nvPr/>
        </p:nvGraphicFramePr>
        <p:xfrm>
          <a:off x="457200" y="1371600"/>
          <a:ext cx="8229600" cy="4318000"/>
        </p:xfrm>
        <a:graphic>
          <a:graphicData uri="http://schemas.openxmlformats.org/presentationml/2006/ole">
            <mc:AlternateContent xmlns:mc="http://schemas.openxmlformats.org/markup-compatibility/2006">
              <mc:Choice xmlns:v="urn:schemas-microsoft-com:vml" Requires="v">
                <p:oleObj spid="_x0000_s48134" name="Chart" r:id="rId3" imgW="8229600" imgH="4314749" progId="Excel.Chart.8">
                  <p:embed/>
                </p:oleObj>
              </mc:Choice>
              <mc:Fallback>
                <p:oleObj name="Chart" r:id="rId3" imgW="8229600" imgH="4314749" progId="Excel.Chart.8">
                  <p:embed/>
                  <p:pic>
                    <p:nvPicPr>
                      <p:cNvPr id="0" name="Chart 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371600"/>
                        <a:ext cx="8229600" cy="431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8133" name="Picture 7" descr="kfflogo-colo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5363" y="6280150"/>
            <a:ext cx="4572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idx="4294967295"/>
          </p:nvPr>
        </p:nvSpPr>
        <p:spPr>
          <a:xfrm>
            <a:off x="685800" y="247650"/>
            <a:ext cx="7772400" cy="815975"/>
          </a:xfrm>
        </p:spPr>
        <p:txBody>
          <a:bodyPr lIns="91392" tIns="45696" rIns="91392" bIns="45696"/>
          <a:lstStyle/>
          <a:p>
            <a:pPr>
              <a:buClr>
                <a:srgbClr val="000000"/>
              </a:buClr>
              <a:buFont typeface="Tahoma" pitchFamily="34" charset="0"/>
              <a:buNone/>
            </a:pPr>
            <a:r>
              <a:rPr lang="en-US" sz="2800" b="1">
                <a:cs typeface="Tahoma" pitchFamily="34" charset="0"/>
                <a:sym typeface="Tahoma" pitchFamily="34" charset="0"/>
              </a:rPr>
              <a:t>Share of Dual Eligible Beneficiaries Enrolled in Managed Care, by State, 2010</a:t>
            </a:r>
          </a:p>
        </p:txBody>
      </p:sp>
      <p:sp>
        <p:nvSpPr>
          <p:cNvPr id="50179" name="Text Placeholder 3"/>
          <p:cNvSpPr txBox="1">
            <a:spLocks/>
          </p:cNvSpPr>
          <p:nvPr/>
        </p:nvSpPr>
        <p:spPr bwMode="auto">
          <a:xfrm>
            <a:off x="0" y="6096000"/>
            <a:ext cx="8610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20000"/>
              </a:spcBef>
              <a:buClr>
                <a:srgbClr val="000000"/>
              </a:buClr>
              <a:buFont typeface="Tahoma" pitchFamily="34" charset="0"/>
              <a:buNone/>
            </a:pPr>
            <a:r>
              <a:rPr lang="en-US" sz="1000">
                <a:solidFill>
                  <a:srgbClr val="000000"/>
                </a:solidFill>
                <a:latin typeface="Tahoma" pitchFamily="34" charset="0"/>
                <a:cs typeface="Arial" charset="0"/>
                <a:sym typeface="Tahoma" pitchFamily="34" charset="0"/>
              </a:rPr>
              <a:t>NOTE:  National average was 12.0% enrolled in  Medicare Dual-Special Needs Plan (DSNP )and 9.3% enrolled in comprehensive Medicaid managed care (MMC. )</a:t>
            </a:r>
          </a:p>
          <a:p>
            <a:pPr>
              <a:spcBef>
                <a:spcPct val="20000"/>
              </a:spcBef>
              <a:buClr>
                <a:srgbClr val="000000"/>
              </a:buClr>
              <a:buFont typeface="Tahoma" pitchFamily="34" charset="0"/>
              <a:buNone/>
            </a:pPr>
            <a:r>
              <a:rPr lang="en-US" sz="1000">
                <a:solidFill>
                  <a:srgbClr val="000000"/>
                </a:solidFill>
                <a:latin typeface="Tahoma" pitchFamily="34" charset="0"/>
                <a:cs typeface="Arial" charset="0"/>
                <a:sym typeface="Tahoma" pitchFamily="34" charset="0"/>
              </a:rPr>
              <a:t>SOURCE:  Gold M, Jacobson G, and Garfield R.  analysis of public Medicare and Medicaid data files from the Center for Medicare and Medicaid Services,  Health Affairs, 2012.</a:t>
            </a:r>
          </a:p>
        </p:txBody>
      </p:sp>
      <p:pic>
        <p:nvPicPr>
          <p:cNvPr id="50180" name="Picture 1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263" y="1314450"/>
            <a:ext cx="84645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7" descr="kfflogo-colo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5363" y="6280150"/>
            <a:ext cx="4572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124"/>
          <p:cNvSpPr txBox="1">
            <a:spLocks noChangeArrowheads="1"/>
          </p:cNvSpPr>
          <p:nvPr/>
        </p:nvSpPr>
        <p:spPr bwMode="auto">
          <a:xfrm>
            <a:off x="0" y="6286500"/>
            <a:ext cx="8991600"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buClr>
                <a:srgbClr val="000000"/>
              </a:buClr>
              <a:buFont typeface="Tahoma" pitchFamily="34" charset="0"/>
              <a:buNone/>
            </a:pPr>
            <a:r>
              <a:rPr lang="en-US" sz="1000">
                <a:solidFill>
                  <a:srgbClr val="000000"/>
                </a:solidFill>
                <a:latin typeface="Tahoma" pitchFamily="34" charset="0"/>
                <a:cs typeface="Arial" charset="0"/>
                <a:sym typeface="Tahoma" pitchFamily="34" charset="0"/>
              </a:rPr>
              <a:t>* CO, CT, IA, MO, NC, and OK are proposing managed FFS models. All others have proposed capitated models. </a:t>
            </a:r>
          </a:p>
          <a:p>
            <a:pPr>
              <a:buClr>
                <a:srgbClr val="000000"/>
              </a:buClr>
              <a:buFont typeface="Tahoma" pitchFamily="34" charset="0"/>
              <a:buNone/>
            </a:pPr>
            <a:r>
              <a:rPr lang="en-US" sz="1000">
                <a:solidFill>
                  <a:srgbClr val="000000"/>
                </a:solidFill>
                <a:latin typeface="Tahoma" pitchFamily="34" charset="0"/>
                <a:cs typeface="Arial" charset="0"/>
                <a:sym typeface="Tahoma" pitchFamily="34" charset="0"/>
              </a:rPr>
              <a:t>NOTE: MO has proposed a 2012 start date.</a:t>
            </a:r>
          </a:p>
          <a:p>
            <a:pPr>
              <a:buClr>
                <a:srgbClr val="000000"/>
              </a:buClr>
              <a:buFont typeface="Tahoma" pitchFamily="34" charset="0"/>
              <a:buNone/>
            </a:pPr>
            <a:r>
              <a:rPr lang="en-US" sz="1000">
                <a:solidFill>
                  <a:srgbClr val="000000"/>
                </a:solidFill>
                <a:latin typeface="Tahoma" pitchFamily="34" charset="0"/>
                <a:cs typeface="Arial" charset="0"/>
                <a:sym typeface="Tahoma" pitchFamily="34" charset="0"/>
              </a:rPr>
              <a:t>SOURCE: Correspondence with CMS Medicare-Medicaid Coordination Office, May 2012</a:t>
            </a:r>
          </a:p>
        </p:txBody>
      </p:sp>
      <p:sp>
        <p:nvSpPr>
          <p:cNvPr id="52227" name="Legend 1 text"/>
          <p:cNvSpPr txBox="1">
            <a:spLocks noChangeArrowheads="1"/>
          </p:cNvSpPr>
          <p:nvPr/>
        </p:nvSpPr>
        <p:spPr bwMode="auto">
          <a:xfrm>
            <a:off x="5459413" y="5257800"/>
            <a:ext cx="32067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buClr>
                <a:srgbClr val="000000"/>
              </a:buClr>
              <a:buFont typeface="Tahoma" pitchFamily="34" charset="0"/>
              <a:buNone/>
            </a:pPr>
            <a:r>
              <a:rPr lang="en-US" sz="1000" b="1">
                <a:solidFill>
                  <a:srgbClr val="000000"/>
                </a:solidFill>
                <a:latin typeface="Tahoma" pitchFamily="34" charset="0"/>
                <a:cs typeface="Times New Roman" pitchFamily="18" charset="0"/>
                <a:sym typeface="Tahoma" pitchFamily="34" charset="0"/>
              </a:rPr>
              <a:t>Proposed 2013 Start Date (14 states)</a:t>
            </a:r>
          </a:p>
        </p:txBody>
      </p:sp>
      <p:sp>
        <p:nvSpPr>
          <p:cNvPr id="52228" name="Legend 1 text"/>
          <p:cNvSpPr txBox="1">
            <a:spLocks noChangeArrowheads="1"/>
          </p:cNvSpPr>
          <p:nvPr/>
        </p:nvSpPr>
        <p:spPr bwMode="auto">
          <a:xfrm>
            <a:off x="5459413" y="5757863"/>
            <a:ext cx="3173412" cy="3968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buClr>
                <a:srgbClr val="000000"/>
              </a:buClr>
              <a:buFont typeface="Tahoma" pitchFamily="34" charset="0"/>
              <a:buNone/>
            </a:pPr>
            <a:r>
              <a:rPr lang="en-US" sz="1000" b="1">
                <a:solidFill>
                  <a:srgbClr val="000000"/>
                </a:solidFill>
                <a:latin typeface="Tahoma" pitchFamily="34" charset="0"/>
                <a:cs typeface="Times New Roman" pitchFamily="18" charset="0"/>
                <a:sym typeface="Tahoma" pitchFamily="34" charset="0"/>
              </a:rPr>
              <a:t>Not participating in demonstration (24 states and DC)</a:t>
            </a:r>
          </a:p>
        </p:txBody>
      </p:sp>
      <p:sp>
        <p:nvSpPr>
          <p:cNvPr id="52229" name="Title 1"/>
          <p:cNvSpPr>
            <a:spLocks noGrp="1"/>
          </p:cNvSpPr>
          <p:nvPr>
            <p:ph type="title" idx="4294967295"/>
          </p:nvPr>
        </p:nvSpPr>
        <p:spPr>
          <a:xfrm>
            <a:off x="0" y="38100"/>
            <a:ext cx="9144000" cy="1069975"/>
          </a:xfrm>
        </p:spPr>
        <p:txBody>
          <a:bodyPr/>
          <a:lstStyle/>
          <a:p>
            <a:pPr>
              <a:buClr>
                <a:srgbClr val="000000"/>
              </a:buClr>
              <a:buFont typeface="Tahoma" pitchFamily="34" charset="0"/>
              <a:buNone/>
            </a:pPr>
            <a:r>
              <a:rPr lang="en-US" sz="2800" b="1">
                <a:solidFill>
                  <a:srgbClr val="000000"/>
                </a:solidFill>
                <a:cs typeface="Tahoma" pitchFamily="34" charset="0"/>
                <a:sym typeface="Tahoma" pitchFamily="34" charset="0"/>
              </a:rPr>
              <a:t>26 states are moving forward with proposals to participate in demonstration projects, May 2012</a:t>
            </a:r>
          </a:p>
        </p:txBody>
      </p:sp>
      <p:sp>
        <p:nvSpPr>
          <p:cNvPr id="52230" name="Shape - Wyoming"/>
          <p:cNvSpPr>
            <a:spLocks noChangeAspect="1"/>
          </p:cNvSpPr>
          <p:nvPr/>
        </p:nvSpPr>
        <p:spPr bwMode="auto">
          <a:xfrm>
            <a:off x="2814638" y="2192338"/>
            <a:ext cx="896937" cy="720725"/>
          </a:xfrm>
          <a:custGeom>
            <a:avLst/>
            <a:gdLst>
              <a:gd name="T0" fmla="*/ 2147483647 w 567"/>
              <a:gd name="T1" fmla="*/ 0 h 463"/>
              <a:gd name="T2" fmla="*/ 2147483647 w 567"/>
              <a:gd name="T3" fmla="*/ 2147483647 h 463"/>
              <a:gd name="T4" fmla="*/ 0 w 567"/>
              <a:gd name="T5" fmla="*/ 2147483647 h 463"/>
              <a:gd name="T6" fmla="*/ 2147483647 w 567"/>
              <a:gd name="T7" fmla="*/ 2147483647 h 463"/>
              <a:gd name="T8" fmla="*/ 2147483647 w 567"/>
              <a:gd name="T9" fmla="*/ 2147483647 h 463"/>
              <a:gd name="T10" fmla="*/ 2147483647 w 567"/>
              <a:gd name="T11" fmla="*/ 2147483647 h 463"/>
              <a:gd name="T12" fmla="*/ 2147483647 w 567"/>
              <a:gd name="T13" fmla="*/ 0 h 463"/>
              <a:gd name="T14" fmla="*/ 0 60000 65536"/>
              <a:gd name="T15" fmla="*/ 0 60000 65536"/>
              <a:gd name="T16" fmla="*/ 0 60000 65536"/>
              <a:gd name="T17" fmla="*/ 0 60000 65536"/>
              <a:gd name="T18" fmla="*/ 0 60000 65536"/>
              <a:gd name="T19" fmla="*/ 0 60000 65536"/>
              <a:gd name="T20" fmla="*/ 0 60000 65536"/>
              <a:gd name="T21" fmla="*/ 0 w 567"/>
              <a:gd name="T22" fmla="*/ 0 h 463"/>
              <a:gd name="T23" fmla="*/ 567 w 567"/>
              <a:gd name="T24" fmla="*/ 463 h 4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7" h="463">
                <a:moveTo>
                  <a:pt x="55" y="0"/>
                </a:moveTo>
                <a:lnTo>
                  <a:pt x="35" y="172"/>
                </a:lnTo>
                <a:lnTo>
                  <a:pt x="0" y="420"/>
                </a:lnTo>
                <a:lnTo>
                  <a:pt x="164" y="433"/>
                </a:lnTo>
                <a:lnTo>
                  <a:pt x="547" y="463"/>
                </a:lnTo>
                <a:lnTo>
                  <a:pt x="567" y="47"/>
                </a:lnTo>
                <a:lnTo>
                  <a:pt x="55" y="0"/>
                </a:lnTo>
                <a:close/>
              </a:path>
            </a:pathLst>
          </a:custGeom>
          <a:solidFill>
            <a:schemeClr val="bg1"/>
          </a:solidFill>
          <a:ln w="9525">
            <a:solidFill>
              <a:schemeClr val="tx1"/>
            </a:solidFill>
            <a:prstDash val="solid"/>
            <a:round/>
            <a:headEnd/>
            <a:tailEnd/>
          </a:ln>
        </p:spPr>
        <p:txBody>
          <a:bodyPr/>
          <a:lstStyle/>
          <a:p>
            <a:endParaRPr lang="en-US"/>
          </a:p>
        </p:txBody>
      </p:sp>
      <p:sp>
        <p:nvSpPr>
          <p:cNvPr id="52231" name="Shape - Wisconsin"/>
          <p:cNvSpPr>
            <a:spLocks noChangeAspect="1"/>
          </p:cNvSpPr>
          <p:nvPr/>
        </p:nvSpPr>
        <p:spPr bwMode="auto">
          <a:xfrm>
            <a:off x="5002213" y="1881188"/>
            <a:ext cx="654050" cy="752475"/>
          </a:xfrm>
          <a:custGeom>
            <a:avLst/>
            <a:gdLst>
              <a:gd name="T0" fmla="*/ 74515995 w 415"/>
              <a:gd name="T1" fmla="*/ 79763905 h 484"/>
              <a:gd name="T2" fmla="*/ 151515805 w 415"/>
              <a:gd name="T3" fmla="*/ 67679218 h 484"/>
              <a:gd name="T4" fmla="*/ 223546410 w 415"/>
              <a:gd name="T5" fmla="*/ 67679218 h 484"/>
              <a:gd name="T6" fmla="*/ 265772823 w 415"/>
              <a:gd name="T7" fmla="*/ 0 h 484"/>
              <a:gd name="T8" fmla="*/ 300546219 w 415"/>
              <a:gd name="T9" fmla="*/ 87015027 h 484"/>
              <a:gd name="T10" fmla="*/ 412319424 w 415"/>
              <a:gd name="T11" fmla="*/ 87015027 h 484"/>
              <a:gd name="T12" fmla="*/ 469448722 w 415"/>
              <a:gd name="T13" fmla="*/ 164362928 h 484"/>
              <a:gd name="T14" fmla="*/ 586189554 w 415"/>
              <a:gd name="T15" fmla="*/ 142608005 h 484"/>
              <a:gd name="T16" fmla="*/ 663189364 w 415"/>
              <a:gd name="T17" fmla="*/ 193367419 h 484"/>
              <a:gd name="T18" fmla="*/ 807253726 w 415"/>
              <a:gd name="T19" fmla="*/ 229624587 h 484"/>
              <a:gd name="T20" fmla="*/ 834575680 w 415"/>
              <a:gd name="T21" fmla="*/ 292468687 h 484"/>
              <a:gd name="T22" fmla="*/ 906607861 w 415"/>
              <a:gd name="T23" fmla="*/ 294884691 h 484"/>
              <a:gd name="T24" fmla="*/ 884251960 w 415"/>
              <a:gd name="T25" fmla="*/ 355312787 h 484"/>
              <a:gd name="T26" fmla="*/ 911575489 w 415"/>
              <a:gd name="T27" fmla="*/ 425408010 h 484"/>
              <a:gd name="T28" fmla="*/ 861897634 w 415"/>
              <a:gd name="T29" fmla="*/ 510007033 h 484"/>
              <a:gd name="T30" fmla="*/ 896672606 w 415"/>
              <a:gd name="T31" fmla="*/ 529342842 h 484"/>
              <a:gd name="T32" fmla="*/ 978638467 w 415"/>
              <a:gd name="T33" fmla="*/ 435076692 h 484"/>
              <a:gd name="T34" fmla="*/ 973670839 w 415"/>
              <a:gd name="T35" fmla="*/ 403654642 h 484"/>
              <a:gd name="T36" fmla="*/ 1008445810 w 415"/>
              <a:gd name="T37" fmla="*/ 389152396 h 484"/>
              <a:gd name="T38" fmla="*/ 1030800136 w 415"/>
              <a:gd name="T39" fmla="*/ 435076692 h 484"/>
              <a:gd name="T40" fmla="*/ 966219397 w 415"/>
              <a:gd name="T41" fmla="*/ 500338351 h 484"/>
              <a:gd name="T42" fmla="*/ 941381257 w 415"/>
              <a:gd name="T43" fmla="*/ 647781474 h 484"/>
              <a:gd name="T44" fmla="*/ 941381257 w 415"/>
              <a:gd name="T45" fmla="*/ 896741870 h 484"/>
              <a:gd name="T46" fmla="*/ 978638467 w 415"/>
              <a:gd name="T47" fmla="*/ 940248607 h 484"/>
              <a:gd name="T48" fmla="*/ 963735583 w 415"/>
              <a:gd name="T49" fmla="*/ 1094942852 h 484"/>
              <a:gd name="T50" fmla="*/ 474416350 w 415"/>
              <a:gd name="T51" fmla="*/ 1169873193 h 484"/>
              <a:gd name="T52" fmla="*/ 352707889 w 415"/>
              <a:gd name="T53" fmla="*/ 1097360411 h 484"/>
              <a:gd name="T54" fmla="*/ 377546028 w 415"/>
              <a:gd name="T55" fmla="*/ 1005510266 h 484"/>
              <a:gd name="T56" fmla="*/ 317932917 w 415"/>
              <a:gd name="T57" fmla="*/ 903992993 h 484"/>
              <a:gd name="T58" fmla="*/ 265772823 w 415"/>
              <a:gd name="T59" fmla="*/ 778304793 h 484"/>
              <a:gd name="T60" fmla="*/ 129159903 w 415"/>
              <a:gd name="T61" fmla="*/ 652615038 h 484"/>
              <a:gd name="T62" fmla="*/ 44708652 w 415"/>
              <a:gd name="T63" fmla="*/ 652615038 h 484"/>
              <a:gd name="T64" fmla="*/ 44708652 w 415"/>
              <a:gd name="T65" fmla="*/ 478584983 h 484"/>
              <a:gd name="T66" fmla="*/ 0 w 415"/>
              <a:gd name="T67" fmla="*/ 413323324 h 484"/>
              <a:gd name="T68" fmla="*/ 96870321 w 415"/>
              <a:gd name="T69" fmla="*/ 314222055 h 484"/>
              <a:gd name="T70" fmla="*/ 74515995 w 415"/>
              <a:gd name="T71" fmla="*/ 79763905 h 4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5"/>
              <a:gd name="T109" fmla="*/ 0 h 484"/>
              <a:gd name="T110" fmla="*/ 415 w 415"/>
              <a:gd name="T111" fmla="*/ 484 h 4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5" h="484">
                <a:moveTo>
                  <a:pt x="30" y="33"/>
                </a:moveTo>
                <a:lnTo>
                  <a:pt x="61" y="28"/>
                </a:lnTo>
                <a:lnTo>
                  <a:pt x="90" y="28"/>
                </a:lnTo>
                <a:lnTo>
                  <a:pt x="107" y="0"/>
                </a:lnTo>
                <a:lnTo>
                  <a:pt x="121" y="36"/>
                </a:lnTo>
                <a:lnTo>
                  <a:pt x="166" y="36"/>
                </a:lnTo>
                <a:lnTo>
                  <a:pt x="189" y="68"/>
                </a:lnTo>
                <a:lnTo>
                  <a:pt x="236" y="59"/>
                </a:lnTo>
                <a:lnTo>
                  <a:pt x="267" y="80"/>
                </a:lnTo>
                <a:lnTo>
                  <a:pt x="325" y="95"/>
                </a:lnTo>
                <a:lnTo>
                  <a:pt x="336" y="121"/>
                </a:lnTo>
                <a:lnTo>
                  <a:pt x="365" y="122"/>
                </a:lnTo>
                <a:lnTo>
                  <a:pt x="356" y="147"/>
                </a:lnTo>
                <a:lnTo>
                  <a:pt x="367" y="176"/>
                </a:lnTo>
                <a:lnTo>
                  <a:pt x="347" y="211"/>
                </a:lnTo>
                <a:lnTo>
                  <a:pt x="361" y="219"/>
                </a:lnTo>
                <a:lnTo>
                  <a:pt x="394" y="180"/>
                </a:lnTo>
                <a:lnTo>
                  <a:pt x="392" y="167"/>
                </a:lnTo>
                <a:lnTo>
                  <a:pt x="406" y="161"/>
                </a:lnTo>
                <a:lnTo>
                  <a:pt x="415" y="180"/>
                </a:lnTo>
                <a:lnTo>
                  <a:pt x="389" y="207"/>
                </a:lnTo>
                <a:lnTo>
                  <a:pt x="379" y="268"/>
                </a:lnTo>
                <a:lnTo>
                  <a:pt x="379" y="371"/>
                </a:lnTo>
                <a:lnTo>
                  <a:pt x="394" y="389"/>
                </a:lnTo>
                <a:lnTo>
                  <a:pt x="388" y="453"/>
                </a:lnTo>
                <a:lnTo>
                  <a:pt x="191" y="484"/>
                </a:lnTo>
                <a:lnTo>
                  <a:pt x="142" y="454"/>
                </a:lnTo>
                <a:lnTo>
                  <a:pt x="152" y="416"/>
                </a:lnTo>
                <a:lnTo>
                  <a:pt x="128" y="374"/>
                </a:lnTo>
                <a:lnTo>
                  <a:pt x="107" y="322"/>
                </a:lnTo>
                <a:lnTo>
                  <a:pt x="52" y="270"/>
                </a:lnTo>
                <a:lnTo>
                  <a:pt x="18" y="270"/>
                </a:lnTo>
                <a:lnTo>
                  <a:pt x="18" y="198"/>
                </a:lnTo>
                <a:lnTo>
                  <a:pt x="0" y="171"/>
                </a:lnTo>
                <a:lnTo>
                  <a:pt x="39" y="130"/>
                </a:lnTo>
                <a:lnTo>
                  <a:pt x="30" y="33"/>
                </a:lnTo>
                <a:close/>
              </a:path>
            </a:pathLst>
          </a:custGeom>
          <a:solidFill>
            <a:srgbClr val="001B36"/>
          </a:solidFill>
          <a:ln w="9525">
            <a:solidFill>
              <a:schemeClr val="bg1"/>
            </a:solidFill>
            <a:miter lim="800000"/>
            <a:headEnd/>
            <a:tailEnd/>
          </a:ln>
        </p:spPr>
        <p:txBody>
          <a:bodyPr wrap="none" anchor="ctr"/>
          <a:lstStyle/>
          <a:p>
            <a:endParaRPr lang="en-US"/>
          </a:p>
        </p:txBody>
      </p:sp>
      <p:sp>
        <p:nvSpPr>
          <p:cNvPr id="52232" name="Shape - West Virginia"/>
          <p:cNvSpPr>
            <a:spLocks noChangeAspect="1"/>
          </p:cNvSpPr>
          <p:nvPr/>
        </p:nvSpPr>
        <p:spPr bwMode="auto">
          <a:xfrm>
            <a:off x="6372225" y="2733675"/>
            <a:ext cx="550863" cy="566738"/>
          </a:xfrm>
          <a:custGeom>
            <a:avLst/>
            <a:gdLst>
              <a:gd name="T0" fmla="*/ 2147483647 w 349"/>
              <a:gd name="T1" fmla="*/ 2147483647 h 365"/>
              <a:gd name="T2" fmla="*/ 2147483647 w 349"/>
              <a:gd name="T3" fmla="*/ 2147483647 h 365"/>
              <a:gd name="T4" fmla="*/ 0 w 349"/>
              <a:gd name="T5" fmla="*/ 2147483647 h 365"/>
              <a:gd name="T6" fmla="*/ 2147483647 w 349"/>
              <a:gd name="T7" fmla="*/ 2147483647 h 365"/>
              <a:gd name="T8" fmla="*/ 2147483647 w 349"/>
              <a:gd name="T9" fmla="*/ 2147483647 h 365"/>
              <a:gd name="T10" fmla="*/ 2147483647 w 349"/>
              <a:gd name="T11" fmla="*/ 2147483647 h 365"/>
              <a:gd name="T12" fmla="*/ 2147483647 w 349"/>
              <a:gd name="T13" fmla="*/ 2147483647 h 365"/>
              <a:gd name="T14" fmla="*/ 2147483647 w 349"/>
              <a:gd name="T15" fmla="*/ 2147483647 h 365"/>
              <a:gd name="T16" fmla="*/ 2147483647 w 349"/>
              <a:gd name="T17" fmla="*/ 2147483647 h 365"/>
              <a:gd name="T18" fmla="*/ 2147483647 w 349"/>
              <a:gd name="T19" fmla="*/ 2147483647 h 365"/>
              <a:gd name="T20" fmla="*/ 2147483647 w 349"/>
              <a:gd name="T21" fmla="*/ 2147483647 h 365"/>
              <a:gd name="T22" fmla="*/ 2147483647 w 349"/>
              <a:gd name="T23" fmla="*/ 2147483647 h 365"/>
              <a:gd name="T24" fmla="*/ 2147483647 w 349"/>
              <a:gd name="T25" fmla="*/ 2147483647 h 365"/>
              <a:gd name="T26" fmla="*/ 2147483647 w 349"/>
              <a:gd name="T27" fmla="*/ 2147483647 h 365"/>
              <a:gd name="T28" fmla="*/ 2147483647 w 349"/>
              <a:gd name="T29" fmla="*/ 2147483647 h 365"/>
              <a:gd name="T30" fmla="*/ 2147483647 w 349"/>
              <a:gd name="T31" fmla="*/ 2147483647 h 365"/>
              <a:gd name="T32" fmla="*/ 2147483647 w 349"/>
              <a:gd name="T33" fmla="*/ 0 h 365"/>
              <a:gd name="T34" fmla="*/ 2147483647 w 349"/>
              <a:gd name="T35" fmla="*/ 2147483647 h 365"/>
              <a:gd name="T36" fmla="*/ 2147483647 w 349"/>
              <a:gd name="T37" fmla="*/ 2147483647 h 365"/>
              <a:gd name="T38" fmla="*/ 2147483647 w 349"/>
              <a:gd name="T39" fmla="*/ 2147483647 h 365"/>
              <a:gd name="T40" fmla="*/ 2147483647 w 349"/>
              <a:gd name="T41" fmla="*/ 2147483647 h 3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9"/>
              <a:gd name="T64" fmla="*/ 0 h 365"/>
              <a:gd name="T65" fmla="*/ 349 w 349"/>
              <a:gd name="T66" fmla="*/ 365 h 3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9" h="365">
                <a:moveTo>
                  <a:pt x="35" y="191"/>
                </a:moveTo>
                <a:lnTo>
                  <a:pt x="9" y="184"/>
                </a:lnTo>
                <a:lnTo>
                  <a:pt x="0" y="242"/>
                </a:lnTo>
                <a:lnTo>
                  <a:pt x="9" y="303"/>
                </a:lnTo>
                <a:lnTo>
                  <a:pt x="59" y="344"/>
                </a:lnTo>
                <a:lnTo>
                  <a:pt x="71" y="365"/>
                </a:lnTo>
                <a:lnTo>
                  <a:pt x="135" y="344"/>
                </a:lnTo>
                <a:lnTo>
                  <a:pt x="211" y="295"/>
                </a:lnTo>
                <a:lnTo>
                  <a:pt x="234" y="188"/>
                </a:lnTo>
                <a:lnTo>
                  <a:pt x="283" y="160"/>
                </a:lnTo>
                <a:lnTo>
                  <a:pt x="310" y="94"/>
                </a:lnTo>
                <a:lnTo>
                  <a:pt x="349" y="76"/>
                </a:lnTo>
                <a:lnTo>
                  <a:pt x="298" y="67"/>
                </a:lnTo>
                <a:lnTo>
                  <a:pt x="210" y="115"/>
                </a:lnTo>
                <a:lnTo>
                  <a:pt x="196" y="69"/>
                </a:lnTo>
                <a:lnTo>
                  <a:pt x="120" y="73"/>
                </a:lnTo>
                <a:lnTo>
                  <a:pt x="103" y="0"/>
                </a:lnTo>
                <a:lnTo>
                  <a:pt x="83" y="20"/>
                </a:lnTo>
                <a:lnTo>
                  <a:pt x="89" y="124"/>
                </a:lnTo>
                <a:lnTo>
                  <a:pt x="55" y="133"/>
                </a:lnTo>
                <a:lnTo>
                  <a:pt x="35" y="191"/>
                </a:lnTo>
                <a:close/>
              </a:path>
            </a:pathLst>
          </a:custGeom>
          <a:solidFill>
            <a:schemeClr val="bg1"/>
          </a:solidFill>
          <a:ln w="9525">
            <a:solidFill>
              <a:schemeClr val="tx1"/>
            </a:solidFill>
            <a:prstDash val="solid"/>
            <a:round/>
            <a:headEnd/>
            <a:tailEnd/>
          </a:ln>
        </p:spPr>
        <p:txBody>
          <a:bodyPr/>
          <a:lstStyle/>
          <a:p>
            <a:endParaRPr lang="en-US"/>
          </a:p>
        </p:txBody>
      </p:sp>
      <p:sp>
        <p:nvSpPr>
          <p:cNvPr id="52233" name="Shape - Washington"/>
          <p:cNvSpPr>
            <a:spLocks noChangeAspect="1"/>
          </p:cNvSpPr>
          <p:nvPr/>
        </p:nvSpPr>
        <p:spPr bwMode="auto">
          <a:xfrm>
            <a:off x="1490663" y="1341438"/>
            <a:ext cx="835025" cy="603250"/>
          </a:xfrm>
          <a:custGeom>
            <a:avLst/>
            <a:gdLst>
              <a:gd name="T0" fmla="*/ 2147483647 w 530"/>
              <a:gd name="T1" fmla="*/ 0 h 389"/>
              <a:gd name="T2" fmla="*/ 2147483647 w 530"/>
              <a:gd name="T3" fmla="*/ 2147483647 h 389"/>
              <a:gd name="T4" fmla="*/ 2147483647 w 530"/>
              <a:gd name="T5" fmla="*/ 2147483647 h 389"/>
              <a:gd name="T6" fmla="*/ 2147483647 w 530"/>
              <a:gd name="T7" fmla="*/ 2147483647 h 389"/>
              <a:gd name="T8" fmla="*/ 2147483647 w 530"/>
              <a:gd name="T9" fmla="*/ 2147483647 h 389"/>
              <a:gd name="T10" fmla="*/ 2147483647 w 530"/>
              <a:gd name="T11" fmla="*/ 2147483647 h 389"/>
              <a:gd name="T12" fmla="*/ 2147483647 w 530"/>
              <a:gd name="T13" fmla="*/ 2147483647 h 389"/>
              <a:gd name="T14" fmla="*/ 2147483647 w 530"/>
              <a:gd name="T15" fmla="*/ 2147483647 h 389"/>
              <a:gd name="T16" fmla="*/ 2147483647 w 530"/>
              <a:gd name="T17" fmla="*/ 2147483647 h 389"/>
              <a:gd name="T18" fmla="*/ 2147483647 w 530"/>
              <a:gd name="T19" fmla="*/ 2147483647 h 389"/>
              <a:gd name="T20" fmla="*/ 2147483647 w 530"/>
              <a:gd name="T21" fmla="*/ 2147483647 h 389"/>
              <a:gd name="T22" fmla="*/ 2147483647 w 530"/>
              <a:gd name="T23" fmla="*/ 2147483647 h 389"/>
              <a:gd name="T24" fmla="*/ 2147483647 w 530"/>
              <a:gd name="T25" fmla="*/ 2147483647 h 389"/>
              <a:gd name="T26" fmla="*/ 2147483647 w 530"/>
              <a:gd name="T27" fmla="*/ 2147483647 h 389"/>
              <a:gd name="T28" fmla="*/ 2147483647 w 530"/>
              <a:gd name="T29" fmla="*/ 2147483647 h 389"/>
              <a:gd name="T30" fmla="*/ 2147483647 w 530"/>
              <a:gd name="T31" fmla="*/ 2147483647 h 389"/>
              <a:gd name="T32" fmla="*/ 2147483647 w 530"/>
              <a:gd name="T33" fmla="*/ 2147483647 h 389"/>
              <a:gd name="T34" fmla="*/ 2147483647 w 530"/>
              <a:gd name="T35" fmla="*/ 2147483647 h 389"/>
              <a:gd name="T36" fmla="*/ 2147483647 w 530"/>
              <a:gd name="T37" fmla="*/ 2147483647 h 389"/>
              <a:gd name="T38" fmla="*/ 2147483647 w 530"/>
              <a:gd name="T39" fmla="*/ 2147483647 h 389"/>
              <a:gd name="T40" fmla="*/ 0 w 530"/>
              <a:gd name="T41" fmla="*/ 2147483647 h 389"/>
              <a:gd name="T42" fmla="*/ 2147483647 w 530"/>
              <a:gd name="T43" fmla="*/ 2147483647 h 389"/>
              <a:gd name="T44" fmla="*/ 2147483647 w 530"/>
              <a:gd name="T45" fmla="*/ 2147483647 h 389"/>
              <a:gd name="T46" fmla="*/ 2147483647 w 530"/>
              <a:gd name="T47" fmla="*/ 2147483647 h 389"/>
              <a:gd name="T48" fmla="*/ 2147483647 w 530"/>
              <a:gd name="T49" fmla="*/ 2147483647 h 389"/>
              <a:gd name="T50" fmla="*/ 2147483647 w 530"/>
              <a:gd name="T51" fmla="*/ 2147483647 h 389"/>
              <a:gd name="T52" fmla="*/ 2147483647 w 530"/>
              <a:gd name="T53" fmla="*/ 2147483647 h 389"/>
              <a:gd name="T54" fmla="*/ 2147483647 w 530"/>
              <a:gd name="T55" fmla="*/ 2147483647 h 389"/>
              <a:gd name="T56" fmla="*/ 2147483647 w 530"/>
              <a:gd name="T57" fmla="*/ 2147483647 h 389"/>
              <a:gd name="T58" fmla="*/ 2147483647 w 530"/>
              <a:gd name="T59" fmla="*/ 2147483647 h 389"/>
              <a:gd name="T60" fmla="*/ 2147483647 w 530"/>
              <a:gd name="T61" fmla="*/ 2147483647 h 389"/>
              <a:gd name="T62" fmla="*/ 2147483647 w 530"/>
              <a:gd name="T63" fmla="*/ 2147483647 h 389"/>
              <a:gd name="T64" fmla="*/ 2147483647 w 530"/>
              <a:gd name="T65" fmla="*/ 2147483647 h 389"/>
              <a:gd name="T66" fmla="*/ 2147483647 w 530"/>
              <a:gd name="T67" fmla="*/ 2147483647 h 389"/>
              <a:gd name="T68" fmla="*/ 2147483647 w 530"/>
              <a:gd name="T69" fmla="*/ 2147483647 h 389"/>
              <a:gd name="T70" fmla="*/ 2147483647 w 530"/>
              <a:gd name="T71" fmla="*/ 2147483647 h 389"/>
              <a:gd name="T72" fmla="*/ 2147483647 w 530"/>
              <a:gd name="T73" fmla="*/ 2147483647 h 389"/>
              <a:gd name="T74" fmla="*/ 2147483647 w 530"/>
              <a:gd name="T75" fmla="*/ 0 h 3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30"/>
              <a:gd name="T115" fmla="*/ 0 h 389"/>
              <a:gd name="T116" fmla="*/ 530 w 530"/>
              <a:gd name="T117" fmla="*/ 389 h 3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30" h="389">
                <a:moveTo>
                  <a:pt x="134" y="0"/>
                </a:moveTo>
                <a:lnTo>
                  <a:pt x="243" y="30"/>
                </a:lnTo>
                <a:lnTo>
                  <a:pt x="326" y="49"/>
                </a:lnTo>
                <a:lnTo>
                  <a:pt x="366" y="58"/>
                </a:lnTo>
                <a:lnTo>
                  <a:pt x="408" y="64"/>
                </a:lnTo>
                <a:lnTo>
                  <a:pt x="463" y="74"/>
                </a:lnTo>
                <a:lnTo>
                  <a:pt x="530" y="86"/>
                </a:lnTo>
                <a:lnTo>
                  <a:pt x="487" y="389"/>
                </a:lnTo>
                <a:lnTo>
                  <a:pt x="281" y="345"/>
                </a:lnTo>
                <a:lnTo>
                  <a:pt x="253" y="365"/>
                </a:lnTo>
                <a:lnTo>
                  <a:pt x="216" y="335"/>
                </a:lnTo>
                <a:lnTo>
                  <a:pt x="183" y="365"/>
                </a:lnTo>
                <a:lnTo>
                  <a:pt x="153" y="339"/>
                </a:lnTo>
                <a:lnTo>
                  <a:pt x="68" y="335"/>
                </a:lnTo>
                <a:lnTo>
                  <a:pt x="80" y="286"/>
                </a:lnTo>
                <a:lnTo>
                  <a:pt x="19" y="281"/>
                </a:lnTo>
                <a:lnTo>
                  <a:pt x="13" y="253"/>
                </a:lnTo>
                <a:lnTo>
                  <a:pt x="25" y="223"/>
                </a:lnTo>
                <a:lnTo>
                  <a:pt x="10" y="196"/>
                </a:lnTo>
                <a:lnTo>
                  <a:pt x="11" y="120"/>
                </a:lnTo>
                <a:lnTo>
                  <a:pt x="0" y="62"/>
                </a:lnTo>
                <a:lnTo>
                  <a:pt x="7" y="40"/>
                </a:lnTo>
                <a:lnTo>
                  <a:pt x="34" y="49"/>
                </a:lnTo>
                <a:lnTo>
                  <a:pt x="62" y="83"/>
                </a:lnTo>
                <a:lnTo>
                  <a:pt x="114" y="91"/>
                </a:lnTo>
                <a:lnTo>
                  <a:pt x="128" y="119"/>
                </a:lnTo>
                <a:lnTo>
                  <a:pt x="102" y="119"/>
                </a:lnTo>
                <a:lnTo>
                  <a:pt x="99" y="143"/>
                </a:lnTo>
                <a:lnTo>
                  <a:pt x="114" y="146"/>
                </a:lnTo>
                <a:lnTo>
                  <a:pt x="120" y="170"/>
                </a:lnTo>
                <a:lnTo>
                  <a:pt x="89" y="187"/>
                </a:lnTo>
                <a:lnTo>
                  <a:pt x="89" y="204"/>
                </a:lnTo>
                <a:lnTo>
                  <a:pt x="125" y="204"/>
                </a:lnTo>
                <a:lnTo>
                  <a:pt x="134" y="162"/>
                </a:lnTo>
                <a:lnTo>
                  <a:pt x="161" y="137"/>
                </a:lnTo>
                <a:lnTo>
                  <a:pt x="128" y="71"/>
                </a:lnTo>
                <a:lnTo>
                  <a:pt x="149" y="50"/>
                </a:lnTo>
                <a:lnTo>
                  <a:pt x="134" y="0"/>
                </a:lnTo>
                <a:close/>
              </a:path>
            </a:pathLst>
          </a:custGeom>
          <a:solidFill>
            <a:srgbClr val="001B36"/>
          </a:solidFill>
          <a:ln w="9525">
            <a:solidFill>
              <a:srgbClr val="000000"/>
            </a:solidFill>
            <a:miter lim="800000"/>
            <a:headEnd/>
            <a:tailEnd/>
          </a:ln>
        </p:spPr>
        <p:txBody>
          <a:bodyPr wrap="none" anchor="ctr"/>
          <a:lstStyle/>
          <a:p>
            <a:endParaRPr lang="en-US"/>
          </a:p>
        </p:txBody>
      </p:sp>
      <p:grpSp>
        <p:nvGrpSpPr>
          <p:cNvPr id="260" name="Shape - Virginia"/>
          <p:cNvGrpSpPr>
            <a:grpSpLocks/>
          </p:cNvGrpSpPr>
          <p:nvPr/>
        </p:nvGrpSpPr>
        <p:grpSpPr bwMode="auto">
          <a:xfrm>
            <a:off x="6303961" y="2852737"/>
            <a:ext cx="1009651" cy="596900"/>
            <a:chOff x="3911" y="1540"/>
            <a:chExt cx="636" cy="376"/>
          </a:xfrm>
          <a:solidFill>
            <a:schemeClr val="accent1"/>
          </a:solidFill>
        </p:grpSpPr>
        <p:sp>
          <p:nvSpPr>
            <p:cNvPr id="261" name="Freeform 65"/>
            <p:cNvSpPr>
              <a:spLocks noChangeAspect="1"/>
            </p:cNvSpPr>
            <p:nvPr/>
          </p:nvSpPr>
          <p:spPr bwMode="auto">
            <a:xfrm>
              <a:off x="3911" y="1540"/>
              <a:ext cx="613" cy="376"/>
            </a:xfrm>
            <a:custGeom>
              <a:avLst/>
              <a:gdLst>
                <a:gd name="T0" fmla="*/ 102 w 616"/>
                <a:gd name="T1" fmla="*/ 253 h 383"/>
                <a:gd name="T2" fmla="*/ 84 w 616"/>
                <a:gd name="T3" fmla="*/ 290 h 383"/>
                <a:gd name="T4" fmla="*/ 59 w 616"/>
                <a:gd name="T5" fmla="*/ 300 h 383"/>
                <a:gd name="T6" fmla="*/ 57 w 616"/>
                <a:gd name="T7" fmla="*/ 325 h 383"/>
                <a:gd name="T8" fmla="*/ 3 w 616"/>
                <a:gd name="T9" fmla="*/ 343 h 383"/>
                <a:gd name="T10" fmla="*/ 0 w 616"/>
                <a:gd name="T11" fmla="*/ 362 h 383"/>
                <a:gd name="T12" fmla="*/ 144 w 616"/>
                <a:gd name="T13" fmla="*/ 339 h 383"/>
                <a:gd name="T14" fmla="*/ 406 w 616"/>
                <a:gd name="T15" fmla="*/ 287 h 383"/>
                <a:gd name="T16" fmla="*/ 607 w 616"/>
                <a:gd name="T17" fmla="*/ 240 h 383"/>
                <a:gd name="T18" fmla="*/ 607 w 616"/>
                <a:gd name="T19" fmla="*/ 203 h 383"/>
                <a:gd name="T20" fmla="*/ 585 w 616"/>
                <a:gd name="T21" fmla="*/ 191 h 383"/>
                <a:gd name="T22" fmla="*/ 567 w 616"/>
                <a:gd name="T23" fmla="*/ 210 h 383"/>
                <a:gd name="T24" fmla="*/ 556 w 616"/>
                <a:gd name="T25" fmla="*/ 161 h 383"/>
                <a:gd name="T26" fmla="*/ 567 w 616"/>
                <a:gd name="T27" fmla="*/ 118 h 383"/>
                <a:gd name="T28" fmla="*/ 494 w 616"/>
                <a:gd name="T29" fmla="*/ 84 h 383"/>
                <a:gd name="T30" fmla="*/ 442 w 616"/>
                <a:gd name="T31" fmla="*/ 93 h 383"/>
                <a:gd name="T32" fmla="*/ 440 w 616"/>
                <a:gd name="T33" fmla="*/ 27 h 383"/>
                <a:gd name="T34" fmla="*/ 387 w 616"/>
                <a:gd name="T35" fmla="*/ 0 h 383"/>
                <a:gd name="T36" fmla="*/ 346 w 616"/>
                <a:gd name="T37" fmla="*/ 17 h 383"/>
                <a:gd name="T38" fmla="*/ 319 w 616"/>
                <a:gd name="T39" fmla="*/ 80 h 383"/>
                <a:gd name="T40" fmla="*/ 275 w 616"/>
                <a:gd name="T41" fmla="*/ 105 h 383"/>
                <a:gd name="T42" fmla="*/ 255 w 616"/>
                <a:gd name="T43" fmla="*/ 204 h 383"/>
                <a:gd name="T44" fmla="*/ 178 w 616"/>
                <a:gd name="T45" fmla="*/ 253 h 383"/>
                <a:gd name="T46" fmla="*/ 115 w 616"/>
                <a:gd name="T47" fmla="*/ 274 h 383"/>
                <a:gd name="T48" fmla="*/ 102 w 616"/>
                <a:gd name="T49" fmla="*/ 253 h 38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16"/>
                <a:gd name="T76" fmla="*/ 0 h 383"/>
                <a:gd name="T77" fmla="*/ 616 w 616"/>
                <a:gd name="T78" fmla="*/ 383 h 38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16" h="383">
                  <a:moveTo>
                    <a:pt x="102" y="268"/>
                  </a:moveTo>
                  <a:lnTo>
                    <a:pt x="84" y="307"/>
                  </a:lnTo>
                  <a:lnTo>
                    <a:pt x="59" y="318"/>
                  </a:lnTo>
                  <a:lnTo>
                    <a:pt x="57" y="343"/>
                  </a:lnTo>
                  <a:lnTo>
                    <a:pt x="3" y="362"/>
                  </a:lnTo>
                  <a:lnTo>
                    <a:pt x="0" y="383"/>
                  </a:lnTo>
                  <a:lnTo>
                    <a:pt x="147" y="358"/>
                  </a:lnTo>
                  <a:lnTo>
                    <a:pt x="412" y="303"/>
                  </a:lnTo>
                  <a:lnTo>
                    <a:pt x="616" y="254"/>
                  </a:lnTo>
                  <a:lnTo>
                    <a:pt x="616" y="215"/>
                  </a:lnTo>
                  <a:lnTo>
                    <a:pt x="594" y="203"/>
                  </a:lnTo>
                  <a:lnTo>
                    <a:pt x="576" y="222"/>
                  </a:lnTo>
                  <a:lnTo>
                    <a:pt x="565" y="170"/>
                  </a:lnTo>
                  <a:lnTo>
                    <a:pt x="576" y="124"/>
                  </a:lnTo>
                  <a:lnTo>
                    <a:pt x="500" y="90"/>
                  </a:lnTo>
                  <a:lnTo>
                    <a:pt x="448" y="99"/>
                  </a:lnTo>
                  <a:lnTo>
                    <a:pt x="446" y="27"/>
                  </a:lnTo>
                  <a:lnTo>
                    <a:pt x="393" y="0"/>
                  </a:lnTo>
                  <a:lnTo>
                    <a:pt x="352" y="17"/>
                  </a:lnTo>
                  <a:lnTo>
                    <a:pt x="325" y="84"/>
                  </a:lnTo>
                  <a:lnTo>
                    <a:pt x="278" y="111"/>
                  </a:lnTo>
                  <a:lnTo>
                    <a:pt x="258" y="216"/>
                  </a:lnTo>
                  <a:lnTo>
                    <a:pt x="181" y="268"/>
                  </a:lnTo>
                  <a:lnTo>
                    <a:pt x="118" y="289"/>
                  </a:lnTo>
                  <a:lnTo>
                    <a:pt x="102" y="268"/>
                  </a:lnTo>
                  <a:close/>
                </a:path>
              </a:pathLst>
            </a:custGeom>
            <a:grpFill/>
            <a:ln w="9525">
              <a:solidFill>
                <a:srgbClr val="000000"/>
              </a:solidFill>
              <a:miter lim="800000"/>
              <a:headEnd/>
              <a:tailEnd/>
            </a:ln>
            <a:effectLst/>
          </p:spPr>
          <p:txBody>
            <a:bodyPr wrap="none" anchor="ctr"/>
            <a:lstStyle/>
            <a:p>
              <a:pPr algn="ctr" eaLnBrk="0" hangingPunct="0">
                <a:defRPr/>
              </a:pPr>
              <a:endParaRPr lang="en-US" sz="1100" b="1" dirty="0">
                <a:solidFill>
                  <a:srgbClr val="000040">
                    <a:lumMod val="50000"/>
                  </a:srgbClr>
                </a:solidFill>
                <a:latin typeface="+mn-lt"/>
                <a:cs typeface="Calibri" pitchFamily="34" charset="0"/>
              </a:endParaRPr>
            </a:p>
          </p:txBody>
        </p:sp>
        <p:sp>
          <p:nvSpPr>
            <p:cNvPr id="262" name="Freeform 66"/>
            <p:cNvSpPr>
              <a:spLocks noChangeAspect="1"/>
            </p:cNvSpPr>
            <p:nvPr/>
          </p:nvSpPr>
          <p:spPr bwMode="auto">
            <a:xfrm>
              <a:off x="4506" y="1634"/>
              <a:ext cx="41" cy="69"/>
            </a:xfrm>
            <a:custGeom>
              <a:avLst/>
              <a:gdLst>
                <a:gd name="T0" fmla="*/ 0 w 42"/>
                <a:gd name="T1" fmla="*/ 6 h 71"/>
                <a:gd name="T2" fmla="*/ 39 w 42"/>
                <a:gd name="T3" fmla="*/ 0 h 71"/>
                <a:gd name="T4" fmla="*/ 18 w 42"/>
                <a:gd name="T5" fmla="*/ 65 h 71"/>
                <a:gd name="T6" fmla="*/ 2 w 42"/>
                <a:gd name="T7" fmla="*/ 64 h 71"/>
                <a:gd name="T8" fmla="*/ 0 w 42"/>
                <a:gd name="T9" fmla="*/ 6 h 71"/>
                <a:gd name="T10" fmla="*/ 0 60000 65536"/>
                <a:gd name="T11" fmla="*/ 0 60000 65536"/>
                <a:gd name="T12" fmla="*/ 0 60000 65536"/>
                <a:gd name="T13" fmla="*/ 0 60000 65536"/>
                <a:gd name="T14" fmla="*/ 0 60000 65536"/>
                <a:gd name="T15" fmla="*/ 0 w 42"/>
                <a:gd name="T16" fmla="*/ 0 h 71"/>
                <a:gd name="T17" fmla="*/ 42 w 42"/>
                <a:gd name="T18" fmla="*/ 71 h 71"/>
              </a:gdLst>
              <a:ahLst/>
              <a:cxnLst>
                <a:cxn ang="T10">
                  <a:pos x="T0" y="T1"/>
                </a:cxn>
                <a:cxn ang="T11">
                  <a:pos x="T2" y="T3"/>
                </a:cxn>
                <a:cxn ang="T12">
                  <a:pos x="T4" y="T5"/>
                </a:cxn>
                <a:cxn ang="T13">
                  <a:pos x="T6" y="T7"/>
                </a:cxn>
                <a:cxn ang="T14">
                  <a:pos x="T8" y="T9"/>
                </a:cxn>
              </a:cxnLst>
              <a:rect l="T15" t="T16" r="T17" b="T18"/>
              <a:pathLst>
                <a:path w="42" h="71">
                  <a:moveTo>
                    <a:pt x="0" y="6"/>
                  </a:moveTo>
                  <a:lnTo>
                    <a:pt x="42" y="0"/>
                  </a:lnTo>
                  <a:lnTo>
                    <a:pt x="18" y="71"/>
                  </a:lnTo>
                  <a:lnTo>
                    <a:pt x="2" y="70"/>
                  </a:lnTo>
                  <a:lnTo>
                    <a:pt x="0" y="6"/>
                  </a:lnTo>
                  <a:close/>
                </a:path>
              </a:pathLst>
            </a:custGeom>
            <a:grpFill/>
            <a:ln w="9525">
              <a:solidFill>
                <a:srgbClr val="000000"/>
              </a:solidFill>
              <a:miter lim="800000"/>
              <a:headEnd/>
              <a:tailEnd/>
            </a:ln>
            <a:effectLst/>
          </p:spPr>
          <p:txBody>
            <a:bodyPr wrap="none" anchor="ctr"/>
            <a:lstStyle/>
            <a:p>
              <a:pPr algn="ctr" eaLnBrk="0" hangingPunct="0">
                <a:defRPr/>
              </a:pPr>
              <a:endParaRPr lang="en-US" sz="1100" b="1" dirty="0">
                <a:solidFill>
                  <a:srgbClr val="000040">
                    <a:lumMod val="50000"/>
                  </a:srgbClr>
                </a:solidFill>
                <a:latin typeface="+mn-lt"/>
                <a:cs typeface="Calibri" pitchFamily="34" charset="0"/>
              </a:endParaRPr>
            </a:p>
          </p:txBody>
        </p:sp>
      </p:grpSp>
      <p:sp>
        <p:nvSpPr>
          <p:cNvPr id="52235" name="Shape - Vermont"/>
          <p:cNvSpPr>
            <a:spLocks noChangeAspect="1"/>
          </p:cNvSpPr>
          <p:nvPr/>
        </p:nvSpPr>
        <p:spPr bwMode="auto">
          <a:xfrm>
            <a:off x="7199313" y="1787525"/>
            <a:ext cx="220662" cy="401638"/>
          </a:xfrm>
          <a:custGeom>
            <a:avLst/>
            <a:gdLst>
              <a:gd name="T0" fmla="*/ 0 w 139"/>
              <a:gd name="T1" fmla="*/ 2147483647 h 257"/>
              <a:gd name="T2" fmla="*/ 2147483647 w 139"/>
              <a:gd name="T3" fmla="*/ 0 h 257"/>
              <a:gd name="T4" fmla="*/ 2147483647 w 139"/>
              <a:gd name="T5" fmla="*/ 2147483647 h 257"/>
              <a:gd name="T6" fmla="*/ 2147483647 w 139"/>
              <a:gd name="T7" fmla="*/ 2147483647 h 257"/>
              <a:gd name="T8" fmla="*/ 2147483647 w 139"/>
              <a:gd name="T9" fmla="*/ 2147483647 h 257"/>
              <a:gd name="T10" fmla="*/ 2147483647 w 139"/>
              <a:gd name="T11" fmla="*/ 2147483647 h 257"/>
              <a:gd name="T12" fmla="*/ 2147483647 w 139"/>
              <a:gd name="T13" fmla="*/ 2147483647 h 257"/>
              <a:gd name="T14" fmla="*/ 2147483647 w 139"/>
              <a:gd name="T15" fmla="*/ 2147483647 h 257"/>
              <a:gd name="T16" fmla="*/ 2147483647 w 139"/>
              <a:gd name="T17" fmla="*/ 2147483647 h 257"/>
              <a:gd name="T18" fmla="*/ 0 w 139"/>
              <a:gd name="T19" fmla="*/ 2147483647 h 2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9"/>
              <a:gd name="T31" fmla="*/ 0 h 257"/>
              <a:gd name="T32" fmla="*/ 139 w 139"/>
              <a:gd name="T33" fmla="*/ 257 h 2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9" h="257">
                <a:moveTo>
                  <a:pt x="0" y="27"/>
                </a:moveTo>
                <a:lnTo>
                  <a:pt x="102" y="0"/>
                </a:lnTo>
                <a:lnTo>
                  <a:pt x="139" y="70"/>
                </a:lnTo>
                <a:lnTo>
                  <a:pt x="120" y="88"/>
                </a:lnTo>
                <a:lnTo>
                  <a:pt x="127" y="243"/>
                </a:lnTo>
                <a:lnTo>
                  <a:pt x="69" y="257"/>
                </a:lnTo>
                <a:lnTo>
                  <a:pt x="41" y="193"/>
                </a:lnTo>
                <a:lnTo>
                  <a:pt x="39" y="117"/>
                </a:lnTo>
                <a:lnTo>
                  <a:pt x="14" y="94"/>
                </a:lnTo>
                <a:lnTo>
                  <a:pt x="0" y="27"/>
                </a:lnTo>
                <a:close/>
              </a:path>
            </a:pathLst>
          </a:custGeom>
          <a:solidFill>
            <a:schemeClr val="accent1"/>
          </a:solidFill>
          <a:ln w="9525">
            <a:solidFill>
              <a:srgbClr val="000000"/>
            </a:solidFill>
            <a:miter lim="800000"/>
            <a:headEnd/>
            <a:tailEnd/>
          </a:ln>
        </p:spPr>
        <p:txBody>
          <a:bodyPr wrap="none" anchor="ctr"/>
          <a:lstStyle/>
          <a:p>
            <a:endParaRPr lang="en-US"/>
          </a:p>
        </p:txBody>
      </p:sp>
      <p:sp>
        <p:nvSpPr>
          <p:cNvPr id="52236" name="Shape - Utah"/>
          <p:cNvSpPr>
            <a:spLocks noChangeAspect="1"/>
          </p:cNvSpPr>
          <p:nvPr/>
        </p:nvSpPr>
        <p:spPr bwMode="auto">
          <a:xfrm>
            <a:off x="2378075" y="2625725"/>
            <a:ext cx="693738" cy="885825"/>
          </a:xfrm>
          <a:custGeom>
            <a:avLst/>
            <a:gdLst>
              <a:gd name="T0" fmla="*/ 2147483647 w 441"/>
              <a:gd name="T1" fmla="*/ 0 h 569"/>
              <a:gd name="T2" fmla="*/ 2147483647 w 441"/>
              <a:gd name="T3" fmla="*/ 2147483647 h 569"/>
              <a:gd name="T4" fmla="*/ 2147483647 w 441"/>
              <a:gd name="T5" fmla="*/ 2147483647 h 569"/>
              <a:gd name="T6" fmla="*/ 2147483647 w 441"/>
              <a:gd name="T7" fmla="*/ 2147483647 h 569"/>
              <a:gd name="T8" fmla="*/ 2147483647 w 441"/>
              <a:gd name="T9" fmla="*/ 2147483647 h 569"/>
              <a:gd name="T10" fmla="*/ 0 w 441"/>
              <a:gd name="T11" fmla="*/ 2147483647 h 569"/>
              <a:gd name="T12" fmla="*/ 2147483647 w 441"/>
              <a:gd name="T13" fmla="*/ 2147483647 h 569"/>
              <a:gd name="T14" fmla="*/ 2147483647 w 441"/>
              <a:gd name="T15" fmla="*/ 0 h 569"/>
              <a:gd name="T16" fmla="*/ 0 60000 65536"/>
              <a:gd name="T17" fmla="*/ 0 60000 65536"/>
              <a:gd name="T18" fmla="*/ 0 60000 65536"/>
              <a:gd name="T19" fmla="*/ 0 60000 65536"/>
              <a:gd name="T20" fmla="*/ 0 60000 65536"/>
              <a:gd name="T21" fmla="*/ 0 60000 65536"/>
              <a:gd name="T22" fmla="*/ 0 60000 65536"/>
              <a:gd name="T23" fmla="*/ 0 60000 65536"/>
              <a:gd name="T24" fmla="*/ 0 w 441"/>
              <a:gd name="T25" fmla="*/ 0 h 569"/>
              <a:gd name="T26" fmla="*/ 441 w 441"/>
              <a:gd name="T27" fmla="*/ 569 h 56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1" h="569">
                <a:moveTo>
                  <a:pt x="82" y="0"/>
                </a:moveTo>
                <a:lnTo>
                  <a:pt x="298" y="30"/>
                </a:lnTo>
                <a:lnTo>
                  <a:pt x="283" y="139"/>
                </a:lnTo>
                <a:lnTo>
                  <a:pt x="441" y="154"/>
                </a:lnTo>
                <a:lnTo>
                  <a:pt x="398" y="569"/>
                </a:lnTo>
                <a:lnTo>
                  <a:pt x="0" y="526"/>
                </a:lnTo>
                <a:lnTo>
                  <a:pt x="40" y="261"/>
                </a:lnTo>
                <a:lnTo>
                  <a:pt x="82" y="0"/>
                </a:lnTo>
                <a:close/>
              </a:path>
            </a:pathLst>
          </a:custGeom>
          <a:solidFill>
            <a:schemeClr val="bg1"/>
          </a:solidFill>
          <a:ln w="9525">
            <a:solidFill>
              <a:schemeClr val="tx1"/>
            </a:solidFill>
            <a:prstDash val="solid"/>
            <a:round/>
            <a:headEnd/>
            <a:tailEnd/>
          </a:ln>
        </p:spPr>
        <p:txBody>
          <a:bodyPr/>
          <a:lstStyle/>
          <a:p>
            <a:endParaRPr lang="en-US"/>
          </a:p>
        </p:txBody>
      </p:sp>
      <p:sp>
        <p:nvSpPr>
          <p:cNvPr id="52237" name="Shape - Texas"/>
          <p:cNvSpPr>
            <a:spLocks noChangeAspect="1"/>
          </p:cNvSpPr>
          <p:nvPr/>
        </p:nvSpPr>
        <p:spPr bwMode="auto">
          <a:xfrm>
            <a:off x="3252788" y="3632200"/>
            <a:ext cx="1816100" cy="1662113"/>
          </a:xfrm>
          <a:custGeom>
            <a:avLst/>
            <a:gdLst>
              <a:gd name="T0" fmla="*/ 2147483647 w 1152"/>
              <a:gd name="T1" fmla="*/ 0 h 1067"/>
              <a:gd name="T2" fmla="*/ 2147483647 w 1152"/>
              <a:gd name="T3" fmla="*/ 2147483647 h 1067"/>
              <a:gd name="T4" fmla="*/ 2147483647 w 1152"/>
              <a:gd name="T5" fmla="*/ 2147483647 h 1067"/>
              <a:gd name="T6" fmla="*/ 2147483647 w 1152"/>
              <a:gd name="T7" fmla="*/ 2147483647 h 1067"/>
              <a:gd name="T8" fmla="*/ 2147483647 w 1152"/>
              <a:gd name="T9" fmla="*/ 2147483647 h 1067"/>
              <a:gd name="T10" fmla="*/ 2147483647 w 1152"/>
              <a:gd name="T11" fmla="*/ 2147483647 h 1067"/>
              <a:gd name="T12" fmla="*/ 2147483647 w 1152"/>
              <a:gd name="T13" fmla="*/ 2147483647 h 1067"/>
              <a:gd name="T14" fmla="*/ 2147483647 w 1152"/>
              <a:gd name="T15" fmla="*/ 2147483647 h 1067"/>
              <a:gd name="T16" fmla="*/ 2147483647 w 1152"/>
              <a:gd name="T17" fmla="*/ 2147483647 h 1067"/>
              <a:gd name="T18" fmla="*/ 2147483647 w 1152"/>
              <a:gd name="T19" fmla="*/ 2147483647 h 1067"/>
              <a:gd name="T20" fmla="*/ 2147483647 w 1152"/>
              <a:gd name="T21" fmla="*/ 2147483647 h 1067"/>
              <a:gd name="T22" fmla="*/ 2147483647 w 1152"/>
              <a:gd name="T23" fmla="*/ 2147483647 h 1067"/>
              <a:gd name="T24" fmla="*/ 2147483647 w 1152"/>
              <a:gd name="T25" fmla="*/ 2147483647 h 1067"/>
              <a:gd name="T26" fmla="*/ 2147483647 w 1152"/>
              <a:gd name="T27" fmla="*/ 2147483647 h 1067"/>
              <a:gd name="T28" fmla="*/ 2147483647 w 1152"/>
              <a:gd name="T29" fmla="*/ 2147483647 h 1067"/>
              <a:gd name="T30" fmla="*/ 2147483647 w 1152"/>
              <a:gd name="T31" fmla="*/ 2147483647 h 1067"/>
              <a:gd name="T32" fmla="*/ 2147483647 w 1152"/>
              <a:gd name="T33" fmla="*/ 2147483647 h 1067"/>
              <a:gd name="T34" fmla="*/ 2147483647 w 1152"/>
              <a:gd name="T35" fmla="*/ 2147483647 h 1067"/>
              <a:gd name="T36" fmla="*/ 2147483647 w 1152"/>
              <a:gd name="T37" fmla="*/ 2147483647 h 1067"/>
              <a:gd name="T38" fmla="*/ 2147483647 w 1152"/>
              <a:gd name="T39" fmla="*/ 2147483647 h 1067"/>
              <a:gd name="T40" fmla="*/ 2147483647 w 1152"/>
              <a:gd name="T41" fmla="*/ 2147483647 h 1067"/>
              <a:gd name="T42" fmla="*/ 2147483647 w 1152"/>
              <a:gd name="T43" fmla="*/ 2147483647 h 1067"/>
              <a:gd name="T44" fmla="*/ 2147483647 w 1152"/>
              <a:gd name="T45" fmla="*/ 2147483647 h 1067"/>
              <a:gd name="T46" fmla="*/ 2147483647 w 1152"/>
              <a:gd name="T47" fmla="*/ 2147483647 h 1067"/>
              <a:gd name="T48" fmla="*/ 2147483647 w 1152"/>
              <a:gd name="T49" fmla="*/ 2147483647 h 1067"/>
              <a:gd name="T50" fmla="*/ 2147483647 w 1152"/>
              <a:gd name="T51" fmla="*/ 2147483647 h 1067"/>
              <a:gd name="T52" fmla="*/ 2147483647 w 1152"/>
              <a:gd name="T53" fmla="*/ 2147483647 h 1067"/>
              <a:gd name="T54" fmla="*/ 2147483647 w 1152"/>
              <a:gd name="T55" fmla="*/ 2147483647 h 1067"/>
              <a:gd name="T56" fmla="*/ 2147483647 w 1152"/>
              <a:gd name="T57" fmla="*/ 2147483647 h 1067"/>
              <a:gd name="T58" fmla="*/ 2147483647 w 1152"/>
              <a:gd name="T59" fmla="*/ 2147483647 h 1067"/>
              <a:gd name="T60" fmla="*/ 2147483647 w 1152"/>
              <a:gd name="T61" fmla="*/ 2147483647 h 1067"/>
              <a:gd name="T62" fmla="*/ 2147483647 w 1152"/>
              <a:gd name="T63" fmla="*/ 2147483647 h 1067"/>
              <a:gd name="T64" fmla="*/ 2147483647 w 1152"/>
              <a:gd name="T65" fmla="*/ 2147483647 h 1067"/>
              <a:gd name="T66" fmla="*/ 2147483647 w 1152"/>
              <a:gd name="T67" fmla="*/ 2147483647 h 1067"/>
              <a:gd name="T68" fmla="*/ 2147483647 w 1152"/>
              <a:gd name="T69" fmla="*/ 2147483647 h 1067"/>
              <a:gd name="T70" fmla="*/ 2147483647 w 1152"/>
              <a:gd name="T71" fmla="*/ 2147483647 h 1067"/>
              <a:gd name="T72" fmla="*/ 2147483647 w 1152"/>
              <a:gd name="T73" fmla="*/ 2147483647 h 1067"/>
              <a:gd name="T74" fmla="*/ 2147483647 w 1152"/>
              <a:gd name="T75" fmla="*/ 2147483647 h 1067"/>
              <a:gd name="T76" fmla="*/ 2147483647 w 1152"/>
              <a:gd name="T77" fmla="*/ 2147483647 h 1067"/>
              <a:gd name="T78" fmla="*/ 2147483647 w 1152"/>
              <a:gd name="T79" fmla="*/ 2147483647 h 1067"/>
              <a:gd name="T80" fmla="*/ 2147483647 w 1152"/>
              <a:gd name="T81" fmla="*/ 2147483647 h 1067"/>
              <a:gd name="T82" fmla="*/ 2147483647 w 1152"/>
              <a:gd name="T83" fmla="*/ 2147483647 h 1067"/>
              <a:gd name="T84" fmla="*/ 2147483647 w 1152"/>
              <a:gd name="T85" fmla="*/ 2147483647 h 1067"/>
              <a:gd name="T86" fmla="*/ 2147483647 w 1152"/>
              <a:gd name="T87" fmla="*/ 2147483647 h 1067"/>
              <a:gd name="T88" fmla="*/ 2147483647 w 1152"/>
              <a:gd name="T89" fmla="*/ 2147483647 h 1067"/>
              <a:gd name="T90" fmla="*/ 2147483647 w 1152"/>
              <a:gd name="T91" fmla="*/ 2147483647 h 1067"/>
              <a:gd name="T92" fmla="*/ 0 w 1152"/>
              <a:gd name="T93" fmla="*/ 2147483647 h 1067"/>
              <a:gd name="T94" fmla="*/ 0 w 1152"/>
              <a:gd name="T95" fmla="*/ 2147483647 h 1067"/>
              <a:gd name="T96" fmla="*/ 2147483647 w 1152"/>
              <a:gd name="T97" fmla="*/ 2147483647 h 1067"/>
              <a:gd name="T98" fmla="*/ 2147483647 w 1152"/>
              <a:gd name="T99" fmla="*/ 2147483647 h 1067"/>
              <a:gd name="T100" fmla="*/ 2147483647 w 1152"/>
              <a:gd name="T101" fmla="*/ 0 h 10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52"/>
              <a:gd name="T154" fmla="*/ 0 h 1067"/>
              <a:gd name="T155" fmla="*/ 1152 w 1152"/>
              <a:gd name="T156" fmla="*/ 1067 h 106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52" h="1067">
                <a:moveTo>
                  <a:pt x="334" y="0"/>
                </a:moveTo>
                <a:lnTo>
                  <a:pt x="589" y="9"/>
                </a:lnTo>
                <a:lnTo>
                  <a:pt x="589" y="203"/>
                </a:lnTo>
                <a:lnTo>
                  <a:pt x="719" y="257"/>
                </a:lnTo>
                <a:lnTo>
                  <a:pt x="754" y="239"/>
                </a:lnTo>
                <a:lnTo>
                  <a:pt x="839" y="281"/>
                </a:lnTo>
                <a:lnTo>
                  <a:pt x="890" y="278"/>
                </a:lnTo>
                <a:lnTo>
                  <a:pt x="988" y="236"/>
                </a:lnTo>
                <a:lnTo>
                  <a:pt x="1045" y="276"/>
                </a:lnTo>
                <a:lnTo>
                  <a:pt x="1094" y="287"/>
                </a:lnTo>
                <a:lnTo>
                  <a:pt x="1094" y="444"/>
                </a:lnTo>
                <a:lnTo>
                  <a:pt x="1152" y="543"/>
                </a:lnTo>
                <a:lnTo>
                  <a:pt x="1139" y="677"/>
                </a:lnTo>
                <a:lnTo>
                  <a:pt x="1076" y="731"/>
                </a:lnTo>
                <a:lnTo>
                  <a:pt x="1063" y="681"/>
                </a:lnTo>
                <a:lnTo>
                  <a:pt x="1045" y="704"/>
                </a:lnTo>
                <a:lnTo>
                  <a:pt x="1058" y="735"/>
                </a:lnTo>
                <a:lnTo>
                  <a:pt x="947" y="815"/>
                </a:lnTo>
                <a:lnTo>
                  <a:pt x="920" y="820"/>
                </a:lnTo>
                <a:lnTo>
                  <a:pt x="862" y="860"/>
                </a:lnTo>
                <a:lnTo>
                  <a:pt x="862" y="883"/>
                </a:lnTo>
                <a:lnTo>
                  <a:pt x="844" y="887"/>
                </a:lnTo>
                <a:lnTo>
                  <a:pt x="857" y="914"/>
                </a:lnTo>
                <a:lnTo>
                  <a:pt x="826" y="954"/>
                </a:lnTo>
                <a:lnTo>
                  <a:pt x="844" y="1012"/>
                </a:lnTo>
                <a:lnTo>
                  <a:pt x="862" y="1032"/>
                </a:lnTo>
                <a:lnTo>
                  <a:pt x="857" y="1067"/>
                </a:lnTo>
                <a:lnTo>
                  <a:pt x="812" y="1067"/>
                </a:lnTo>
                <a:lnTo>
                  <a:pt x="772" y="1049"/>
                </a:lnTo>
                <a:lnTo>
                  <a:pt x="745" y="1054"/>
                </a:lnTo>
                <a:lnTo>
                  <a:pt x="656" y="1023"/>
                </a:lnTo>
                <a:lnTo>
                  <a:pt x="616" y="900"/>
                </a:lnTo>
                <a:lnTo>
                  <a:pt x="553" y="842"/>
                </a:lnTo>
                <a:lnTo>
                  <a:pt x="498" y="735"/>
                </a:lnTo>
                <a:lnTo>
                  <a:pt x="473" y="725"/>
                </a:lnTo>
                <a:lnTo>
                  <a:pt x="443" y="698"/>
                </a:lnTo>
                <a:lnTo>
                  <a:pt x="414" y="698"/>
                </a:lnTo>
                <a:lnTo>
                  <a:pt x="371" y="689"/>
                </a:lnTo>
                <a:lnTo>
                  <a:pt x="338" y="698"/>
                </a:lnTo>
                <a:lnTo>
                  <a:pt x="316" y="751"/>
                </a:lnTo>
                <a:lnTo>
                  <a:pt x="282" y="760"/>
                </a:lnTo>
                <a:lnTo>
                  <a:pt x="209" y="719"/>
                </a:lnTo>
                <a:lnTo>
                  <a:pt x="166" y="668"/>
                </a:lnTo>
                <a:lnTo>
                  <a:pt x="158" y="607"/>
                </a:lnTo>
                <a:lnTo>
                  <a:pt x="127" y="565"/>
                </a:lnTo>
                <a:lnTo>
                  <a:pt x="54" y="507"/>
                </a:lnTo>
                <a:lnTo>
                  <a:pt x="0" y="446"/>
                </a:lnTo>
                <a:lnTo>
                  <a:pt x="0" y="421"/>
                </a:lnTo>
                <a:lnTo>
                  <a:pt x="174" y="422"/>
                </a:lnTo>
                <a:lnTo>
                  <a:pt x="316" y="434"/>
                </a:lnTo>
                <a:lnTo>
                  <a:pt x="334" y="0"/>
                </a:lnTo>
                <a:close/>
              </a:path>
            </a:pathLst>
          </a:custGeom>
          <a:solidFill>
            <a:schemeClr val="accent1"/>
          </a:solidFill>
          <a:ln w="9525">
            <a:solidFill>
              <a:srgbClr val="000000"/>
            </a:solidFill>
            <a:miter lim="800000"/>
            <a:headEnd/>
            <a:tailEnd/>
          </a:ln>
        </p:spPr>
        <p:txBody>
          <a:bodyPr wrap="none" anchor="ctr"/>
          <a:lstStyle/>
          <a:p>
            <a:endParaRPr lang="en-US"/>
          </a:p>
        </p:txBody>
      </p:sp>
      <p:sp>
        <p:nvSpPr>
          <p:cNvPr id="52238" name="Shape - Tennessee"/>
          <p:cNvSpPr>
            <a:spLocks noChangeAspect="1"/>
          </p:cNvSpPr>
          <p:nvPr/>
        </p:nvSpPr>
        <p:spPr bwMode="auto">
          <a:xfrm>
            <a:off x="5445125" y="3402013"/>
            <a:ext cx="1100138" cy="396875"/>
          </a:xfrm>
          <a:custGeom>
            <a:avLst/>
            <a:gdLst>
              <a:gd name="T0" fmla="*/ 2147483647 w 699"/>
              <a:gd name="T1" fmla="*/ 2147483647 h 255"/>
              <a:gd name="T2" fmla="*/ 2147483647 w 699"/>
              <a:gd name="T3" fmla="*/ 2147483647 h 255"/>
              <a:gd name="T4" fmla="*/ 2147483647 w 699"/>
              <a:gd name="T5" fmla="*/ 2147483647 h 255"/>
              <a:gd name="T6" fmla="*/ 2147483647 w 699"/>
              <a:gd name="T7" fmla="*/ 2147483647 h 255"/>
              <a:gd name="T8" fmla="*/ 0 w 699"/>
              <a:gd name="T9" fmla="*/ 2147483647 h 255"/>
              <a:gd name="T10" fmla="*/ 2147483647 w 699"/>
              <a:gd name="T11" fmla="*/ 2147483647 h 255"/>
              <a:gd name="T12" fmla="*/ 2147483647 w 699"/>
              <a:gd name="T13" fmla="*/ 2147483647 h 255"/>
              <a:gd name="T14" fmla="*/ 2147483647 w 699"/>
              <a:gd name="T15" fmla="*/ 2147483647 h 255"/>
              <a:gd name="T16" fmla="*/ 2147483647 w 699"/>
              <a:gd name="T17" fmla="*/ 2147483647 h 255"/>
              <a:gd name="T18" fmla="*/ 2147483647 w 699"/>
              <a:gd name="T19" fmla="*/ 2147483647 h 255"/>
              <a:gd name="T20" fmla="*/ 2147483647 w 699"/>
              <a:gd name="T21" fmla="*/ 2147483647 h 255"/>
              <a:gd name="T22" fmla="*/ 2147483647 w 699"/>
              <a:gd name="T23" fmla="*/ 0 h 255"/>
              <a:gd name="T24" fmla="*/ 2147483647 w 699"/>
              <a:gd name="T25" fmla="*/ 2147483647 h 255"/>
              <a:gd name="T26" fmla="*/ 2147483647 w 699"/>
              <a:gd name="T27" fmla="*/ 2147483647 h 255"/>
              <a:gd name="T28" fmla="*/ 2147483647 w 699"/>
              <a:gd name="T29" fmla="*/ 2147483647 h 255"/>
              <a:gd name="T30" fmla="*/ 2147483647 w 699"/>
              <a:gd name="T31" fmla="*/ 2147483647 h 2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99"/>
              <a:gd name="T49" fmla="*/ 0 h 255"/>
              <a:gd name="T50" fmla="*/ 699 w 699"/>
              <a:gd name="T51" fmla="*/ 255 h 25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99" h="255">
                <a:moveTo>
                  <a:pt x="42" y="117"/>
                </a:moveTo>
                <a:lnTo>
                  <a:pt x="42" y="121"/>
                </a:lnTo>
                <a:lnTo>
                  <a:pt x="30" y="145"/>
                </a:lnTo>
                <a:lnTo>
                  <a:pt x="43" y="178"/>
                </a:lnTo>
                <a:lnTo>
                  <a:pt x="0" y="206"/>
                </a:lnTo>
                <a:lnTo>
                  <a:pt x="9" y="255"/>
                </a:lnTo>
                <a:lnTo>
                  <a:pt x="192" y="240"/>
                </a:lnTo>
                <a:lnTo>
                  <a:pt x="410" y="215"/>
                </a:lnTo>
                <a:lnTo>
                  <a:pt x="519" y="196"/>
                </a:lnTo>
                <a:lnTo>
                  <a:pt x="541" y="130"/>
                </a:lnTo>
                <a:lnTo>
                  <a:pt x="580" y="127"/>
                </a:lnTo>
                <a:lnTo>
                  <a:pt x="699" y="0"/>
                </a:lnTo>
                <a:lnTo>
                  <a:pt x="544" y="32"/>
                </a:lnTo>
                <a:lnTo>
                  <a:pt x="183" y="84"/>
                </a:lnTo>
                <a:lnTo>
                  <a:pt x="186" y="99"/>
                </a:lnTo>
                <a:lnTo>
                  <a:pt x="42" y="117"/>
                </a:lnTo>
                <a:close/>
              </a:path>
            </a:pathLst>
          </a:custGeom>
          <a:solidFill>
            <a:schemeClr val="accent1"/>
          </a:solidFill>
          <a:ln w="9525">
            <a:solidFill>
              <a:srgbClr val="000000"/>
            </a:solidFill>
            <a:miter lim="800000"/>
            <a:headEnd/>
            <a:tailEnd/>
          </a:ln>
        </p:spPr>
        <p:txBody>
          <a:bodyPr wrap="none" anchor="ctr"/>
          <a:lstStyle/>
          <a:p>
            <a:endParaRPr lang="en-US"/>
          </a:p>
        </p:txBody>
      </p:sp>
      <p:sp>
        <p:nvSpPr>
          <p:cNvPr id="52239" name="Shape - South Dakota"/>
          <p:cNvSpPr>
            <a:spLocks noChangeAspect="1"/>
          </p:cNvSpPr>
          <p:nvPr/>
        </p:nvSpPr>
        <p:spPr bwMode="auto">
          <a:xfrm>
            <a:off x="3683000" y="2097088"/>
            <a:ext cx="920750" cy="593725"/>
          </a:xfrm>
          <a:custGeom>
            <a:avLst/>
            <a:gdLst>
              <a:gd name="T0" fmla="*/ 2147483647 w 583"/>
              <a:gd name="T1" fmla="*/ 0 h 380"/>
              <a:gd name="T2" fmla="*/ 2147483647 w 583"/>
              <a:gd name="T3" fmla="*/ 2147483647 h 380"/>
              <a:gd name="T4" fmla="*/ 0 w 583"/>
              <a:gd name="T5" fmla="*/ 2147483647 h 380"/>
              <a:gd name="T6" fmla="*/ 2147483647 w 583"/>
              <a:gd name="T7" fmla="*/ 2147483647 h 380"/>
              <a:gd name="T8" fmla="*/ 2147483647 w 583"/>
              <a:gd name="T9" fmla="*/ 2147483647 h 380"/>
              <a:gd name="T10" fmla="*/ 2147483647 w 583"/>
              <a:gd name="T11" fmla="*/ 2147483647 h 380"/>
              <a:gd name="T12" fmla="*/ 2147483647 w 583"/>
              <a:gd name="T13" fmla="*/ 2147483647 h 380"/>
              <a:gd name="T14" fmla="*/ 2147483647 w 583"/>
              <a:gd name="T15" fmla="*/ 2147483647 h 380"/>
              <a:gd name="T16" fmla="*/ 2147483647 w 583"/>
              <a:gd name="T17" fmla="*/ 2147483647 h 380"/>
              <a:gd name="T18" fmla="*/ 2147483647 w 583"/>
              <a:gd name="T19" fmla="*/ 2147483647 h 380"/>
              <a:gd name="T20" fmla="*/ 2147483647 w 583"/>
              <a:gd name="T21" fmla="*/ 2147483647 h 380"/>
              <a:gd name="T22" fmla="*/ 2147483647 w 583"/>
              <a:gd name="T23" fmla="*/ 2147483647 h 380"/>
              <a:gd name="T24" fmla="*/ 2147483647 w 583"/>
              <a:gd name="T25" fmla="*/ 2147483647 h 380"/>
              <a:gd name="T26" fmla="*/ 2147483647 w 583"/>
              <a:gd name="T27" fmla="*/ 0 h 3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83"/>
              <a:gd name="T43" fmla="*/ 0 h 380"/>
              <a:gd name="T44" fmla="*/ 583 w 583"/>
              <a:gd name="T45" fmla="*/ 380 h 3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83" h="380">
                <a:moveTo>
                  <a:pt x="11" y="0"/>
                </a:moveTo>
                <a:lnTo>
                  <a:pt x="9" y="147"/>
                </a:lnTo>
                <a:lnTo>
                  <a:pt x="0" y="320"/>
                </a:lnTo>
                <a:lnTo>
                  <a:pt x="424" y="326"/>
                </a:lnTo>
                <a:lnTo>
                  <a:pt x="468" y="350"/>
                </a:lnTo>
                <a:lnTo>
                  <a:pt x="500" y="317"/>
                </a:lnTo>
                <a:lnTo>
                  <a:pt x="583" y="380"/>
                </a:lnTo>
                <a:lnTo>
                  <a:pt x="571" y="314"/>
                </a:lnTo>
                <a:lnTo>
                  <a:pt x="579" y="264"/>
                </a:lnTo>
                <a:lnTo>
                  <a:pt x="583" y="91"/>
                </a:lnTo>
                <a:lnTo>
                  <a:pt x="546" y="54"/>
                </a:lnTo>
                <a:lnTo>
                  <a:pt x="561" y="6"/>
                </a:lnTo>
                <a:lnTo>
                  <a:pt x="284" y="4"/>
                </a:lnTo>
                <a:lnTo>
                  <a:pt x="11" y="0"/>
                </a:lnTo>
                <a:close/>
              </a:path>
            </a:pathLst>
          </a:custGeom>
          <a:solidFill>
            <a:schemeClr val="bg1"/>
          </a:solidFill>
          <a:ln w="9525">
            <a:solidFill>
              <a:schemeClr val="tx1"/>
            </a:solidFill>
            <a:prstDash val="solid"/>
            <a:round/>
            <a:headEnd/>
            <a:tailEnd/>
          </a:ln>
        </p:spPr>
        <p:txBody>
          <a:bodyPr/>
          <a:lstStyle/>
          <a:p>
            <a:endParaRPr lang="en-US"/>
          </a:p>
        </p:txBody>
      </p:sp>
      <p:sp>
        <p:nvSpPr>
          <p:cNvPr id="52240" name="Shape - South Carolina"/>
          <p:cNvSpPr>
            <a:spLocks noChangeAspect="1"/>
          </p:cNvSpPr>
          <p:nvPr/>
        </p:nvSpPr>
        <p:spPr bwMode="auto">
          <a:xfrm>
            <a:off x="6386513" y="3594100"/>
            <a:ext cx="646112" cy="503238"/>
          </a:xfrm>
          <a:custGeom>
            <a:avLst/>
            <a:gdLst>
              <a:gd name="T0" fmla="*/ 2147483647 w 408"/>
              <a:gd name="T1" fmla="*/ 2147483647 h 323"/>
              <a:gd name="T2" fmla="*/ 2147483647 w 408"/>
              <a:gd name="T3" fmla="*/ 2147483647 h 323"/>
              <a:gd name="T4" fmla="*/ 2147483647 w 408"/>
              <a:gd name="T5" fmla="*/ 0 h 323"/>
              <a:gd name="T6" fmla="*/ 2147483647 w 408"/>
              <a:gd name="T7" fmla="*/ 2147483647 h 323"/>
              <a:gd name="T8" fmla="*/ 2147483647 w 408"/>
              <a:gd name="T9" fmla="*/ 2147483647 h 323"/>
              <a:gd name="T10" fmla="*/ 2147483647 w 408"/>
              <a:gd name="T11" fmla="*/ 2147483647 h 323"/>
              <a:gd name="T12" fmla="*/ 2147483647 w 408"/>
              <a:gd name="T13" fmla="*/ 2147483647 h 323"/>
              <a:gd name="T14" fmla="*/ 2147483647 w 408"/>
              <a:gd name="T15" fmla="*/ 2147483647 h 323"/>
              <a:gd name="T16" fmla="*/ 2147483647 w 408"/>
              <a:gd name="T17" fmla="*/ 2147483647 h 323"/>
              <a:gd name="T18" fmla="*/ 2147483647 w 408"/>
              <a:gd name="T19" fmla="*/ 2147483647 h 323"/>
              <a:gd name="T20" fmla="*/ 2147483647 w 408"/>
              <a:gd name="T21" fmla="*/ 2147483647 h 323"/>
              <a:gd name="T22" fmla="*/ 2147483647 w 408"/>
              <a:gd name="T23" fmla="*/ 2147483647 h 323"/>
              <a:gd name="T24" fmla="*/ 2147483647 w 408"/>
              <a:gd name="T25" fmla="*/ 2147483647 h 323"/>
              <a:gd name="T26" fmla="*/ 2147483647 w 408"/>
              <a:gd name="T27" fmla="*/ 2147483647 h 323"/>
              <a:gd name="T28" fmla="*/ 0 w 408"/>
              <a:gd name="T29" fmla="*/ 2147483647 h 323"/>
              <a:gd name="T30" fmla="*/ 2147483647 w 408"/>
              <a:gd name="T31" fmla="*/ 2147483647 h 32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8"/>
              <a:gd name="T49" fmla="*/ 0 h 323"/>
              <a:gd name="T50" fmla="*/ 408 w 408"/>
              <a:gd name="T51" fmla="*/ 323 h 32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8" h="323">
                <a:moveTo>
                  <a:pt x="15" y="58"/>
                </a:moveTo>
                <a:lnTo>
                  <a:pt x="47" y="27"/>
                </a:lnTo>
                <a:lnTo>
                  <a:pt x="170" y="0"/>
                </a:lnTo>
                <a:lnTo>
                  <a:pt x="207" y="18"/>
                </a:lnTo>
                <a:lnTo>
                  <a:pt x="286" y="5"/>
                </a:lnTo>
                <a:lnTo>
                  <a:pt x="350" y="51"/>
                </a:lnTo>
                <a:lnTo>
                  <a:pt x="408" y="86"/>
                </a:lnTo>
                <a:lnTo>
                  <a:pt x="375" y="183"/>
                </a:lnTo>
                <a:lnTo>
                  <a:pt x="326" y="233"/>
                </a:lnTo>
                <a:lnTo>
                  <a:pt x="272" y="247"/>
                </a:lnTo>
                <a:lnTo>
                  <a:pt x="283" y="286"/>
                </a:lnTo>
                <a:lnTo>
                  <a:pt x="250" y="323"/>
                </a:lnTo>
                <a:lnTo>
                  <a:pt x="187" y="233"/>
                </a:lnTo>
                <a:lnTo>
                  <a:pt x="26" y="86"/>
                </a:lnTo>
                <a:lnTo>
                  <a:pt x="0" y="86"/>
                </a:lnTo>
                <a:lnTo>
                  <a:pt x="15" y="58"/>
                </a:lnTo>
                <a:close/>
              </a:path>
            </a:pathLst>
          </a:custGeom>
          <a:solidFill>
            <a:schemeClr val="accent1"/>
          </a:solidFill>
          <a:ln w="9525">
            <a:solidFill>
              <a:srgbClr val="000000"/>
            </a:solidFill>
            <a:miter lim="800000"/>
            <a:headEnd/>
            <a:tailEnd/>
          </a:ln>
        </p:spPr>
        <p:txBody>
          <a:bodyPr wrap="none" anchor="ctr"/>
          <a:lstStyle/>
          <a:p>
            <a:endParaRPr lang="en-US"/>
          </a:p>
        </p:txBody>
      </p:sp>
      <p:sp>
        <p:nvSpPr>
          <p:cNvPr id="52241" name="Shape - Rhode Island"/>
          <p:cNvSpPr>
            <a:spLocks noChangeAspect="1"/>
          </p:cNvSpPr>
          <p:nvPr/>
        </p:nvSpPr>
        <p:spPr bwMode="auto">
          <a:xfrm>
            <a:off x="7510463" y="2239963"/>
            <a:ext cx="120650" cy="101600"/>
          </a:xfrm>
          <a:custGeom>
            <a:avLst/>
            <a:gdLst>
              <a:gd name="T0" fmla="*/ 0 w 77"/>
              <a:gd name="T1" fmla="*/ 2147483647 h 64"/>
              <a:gd name="T2" fmla="*/ 2147483647 w 77"/>
              <a:gd name="T3" fmla="*/ 0 h 64"/>
              <a:gd name="T4" fmla="*/ 2147483647 w 77"/>
              <a:gd name="T5" fmla="*/ 2147483647 h 64"/>
              <a:gd name="T6" fmla="*/ 2147483647 w 77"/>
              <a:gd name="T7" fmla="*/ 2147483647 h 64"/>
              <a:gd name="T8" fmla="*/ 2147483647 w 77"/>
              <a:gd name="T9" fmla="*/ 2147483647 h 64"/>
              <a:gd name="T10" fmla="*/ 2147483647 w 77"/>
              <a:gd name="T11" fmla="*/ 2147483647 h 64"/>
              <a:gd name="T12" fmla="*/ 0 w 77"/>
              <a:gd name="T13" fmla="*/ 2147483647 h 64"/>
              <a:gd name="T14" fmla="*/ 0 60000 65536"/>
              <a:gd name="T15" fmla="*/ 0 60000 65536"/>
              <a:gd name="T16" fmla="*/ 0 60000 65536"/>
              <a:gd name="T17" fmla="*/ 0 60000 65536"/>
              <a:gd name="T18" fmla="*/ 0 60000 65536"/>
              <a:gd name="T19" fmla="*/ 0 60000 65536"/>
              <a:gd name="T20" fmla="*/ 0 60000 65536"/>
              <a:gd name="T21" fmla="*/ 0 w 77"/>
              <a:gd name="T22" fmla="*/ 0 h 64"/>
              <a:gd name="T23" fmla="*/ 77 w 77"/>
              <a:gd name="T24" fmla="*/ 64 h 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7" h="64">
                <a:moveTo>
                  <a:pt x="0" y="10"/>
                </a:moveTo>
                <a:lnTo>
                  <a:pt x="32" y="0"/>
                </a:lnTo>
                <a:lnTo>
                  <a:pt x="77" y="33"/>
                </a:lnTo>
                <a:lnTo>
                  <a:pt x="68" y="42"/>
                </a:lnTo>
                <a:lnTo>
                  <a:pt x="46" y="42"/>
                </a:lnTo>
                <a:lnTo>
                  <a:pt x="35" y="64"/>
                </a:lnTo>
                <a:lnTo>
                  <a:pt x="0" y="10"/>
                </a:lnTo>
                <a:close/>
              </a:path>
            </a:pathLst>
          </a:custGeom>
          <a:solidFill>
            <a:schemeClr val="accent1"/>
          </a:solidFill>
          <a:ln w="9525">
            <a:solidFill>
              <a:srgbClr val="000000"/>
            </a:solidFill>
            <a:miter lim="800000"/>
            <a:headEnd/>
            <a:tailEnd/>
          </a:ln>
        </p:spPr>
        <p:txBody>
          <a:bodyPr wrap="none" anchor="ctr"/>
          <a:lstStyle/>
          <a:p>
            <a:endParaRPr lang="en-US"/>
          </a:p>
        </p:txBody>
      </p:sp>
      <p:sp>
        <p:nvSpPr>
          <p:cNvPr id="52242" name="Shape - Pennsylvania"/>
          <p:cNvSpPr>
            <a:spLocks noChangeAspect="1"/>
          </p:cNvSpPr>
          <p:nvPr/>
        </p:nvSpPr>
        <p:spPr bwMode="auto">
          <a:xfrm>
            <a:off x="6494463" y="2370138"/>
            <a:ext cx="746125" cy="482600"/>
          </a:xfrm>
          <a:custGeom>
            <a:avLst/>
            <a:gdLst>
              <a:gd name="T0" fmla="*/ 106997164 w 473"/>
              <a:gd name="T1" fmla="*/ 109059816 h 310"/>
              <a:gd name="T2" fmla="*/ 0 w 473"/>
              <a:gd name="T3" fmla="*/ 210847940 h 310"/>
              <a:gd name="T4" fmla="*/ 59718394 w 473"/>
              <a:gd name="T5" fmla="*/ 574379623 h 310"/>
              <a:gd name="T6" fmla="*/ 106997164 w 473"/>
              <a:gd name="T7" fmla="*/ 751299226 h 310"/>
              <a:gd name="T8" fmla="*/ 308547138 w 473"/>
              <a:gd name="T9" fmla="*/ 736757398 h 310"/>
              <a:gd name="T10" fmla="*/ 1050058151 w 473"/>
              <a:gd name="T11" fmla="*/ 601039381 h 310"/>
              <a:gd name="T12" fmla="*/ 1102312140 w 473"/>
              <a:gd name="T13" fmla="*/ 579227417 h 310"/>
              <a:gd name="T14" fmla="*/ 1176960921 w 473"/>
              <a:gd name="T15" fmla="*/ 409579506 h 310"/>
              <a:gd name="T16" fmla="*/ 1064988538 w 473"/>
              <a:gd name="T17" fmla="*/ 315061518 h 310"/>
              <a:gd name="T18" fmla="*/ 1124706932 w 473"/>
              <a:gd name="T19" fmla="*/ 99365783 h 310"/>
              <a:gd name="T20" fmla="*/ 1040104560 w 473"/>
              <a:gd name="T21" fmla="*/ 77553820 h 310"/>
              <a:gd name="T22" fmla="*/ 1040104560 w 473"/>
              <a:gd name="T23" fmla="*/ 21811963 h 310"/>
              <a:gd name="T24" fmla="*/ 1002780958 w 473"/>
              <a:gd name="T25" fmla="*/ 0 h 310"/>
              <a:gd name="T26" fmla="*/ 141833157 w 473"/>
              <a:gd name="T27" fmla="*/ 155107640 h 310"/>
              <a:gd name="T28" fmla="*/ 106997164 w 473"/>
              <a:gd name="T29" fmla="*/ 109059816 h 3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3"/>
              <a:gd name="T46" fmla="*/ 0 h 310"/>
              <a:gd name="T47" fmla="*/ 473 w 473"/>
              <a:gd name="T48" fmla="*/ 310 h 3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3" h="310">
                <a:moveTo>
                  <a:pt x="43" y="45"/>
                </a:moveTo>
                <a:lnTo>
                  <a:pt x="0" y="87"/>
                </a:lnTo>
                <a:lnTo>
                  <a:pt x="24" y="237"/>
                </a:lnTo>
                <a:lnTo>
                  <a:pt x="43" y="310"/>
                </a:lnTo>
                <a:lnTo>
                  <a:pt x="124" y="304"/>
                </a:lnTo>
                <a:lnTo>
                  <a:pt x="422" y="248"/>
                </a:lnTo>
                <a:lnTo>
                  <a:pt x="443" y="239"/>
                </a:lnTo>
                <a:lnTo>
                  <a:pt x="473" y="169"/>
                </a:lnTo>
                <a:lnTo>
                  <a:pt x="428" y="130"/>
                </a:lnTo>
                <a:lnTo>
                  <a:pt x="452" y="41"/>
                </a:lnTo>
                <a:lnTo>
                  <a:pt x="418" y="32"/>
                </a:lnTo>
                <a:lnTo>
                  <a:pt x="418" y="9"/>
                </a:lnTo>
                <a:lnTo>
                  <a:pt x="403" y="0"/>
                </a:lnTo>
                <a:lnTo>
                  <a:pt x="57" y="64"/>
                </a:lnTo>
                <a:lnTo>
                  <a:pt x="43" y="45"/>
                </a:lnTo>
                <a:close/>
              </a:path>
            </a:pathLst>
          </a:custGeom>
          <a:solidFill>
            <a:schemeClr val="bg1"/>
          </a:solidFill>
          <a:ln w="9525">
            <a:solidFill>
              <a:schemeClr val="tx1"/>
            </a:solidFill>
            <a:prstDash val="solid"/>
            <a:round/>
            <a:headEnd/>
            <a:tailEnd/>
          </a:ln>
        </p:spPr>
        <p:txBody>
          <a:bodyPr/>
          <a:lstStyle/>
          <a:p>
            <a:endParaRPr lang="en-US"/>
          </a:p>
        </p:txBody>
      </p:sp>
      <p:sp>
        <p:nvSpPr>
          <p:cNvPr id="52243" name="Shape - Oregon"/>
          <p:cNvSpPr>
            <a:spLocks noChangeAspect="1"/>
          </p:cNvSpPr>
          <p:nvPr/>
        </p:nvSpPr>
        <p:spPr bwMode="auto">
          <a:xfrm>
            <a:off x="1290638" y="1778000"/>
            <a:ext cx="1044575" cy="784225"/>
          </a:xfrm>
          <a:custGeom>
            <a:avLst/>
            <a:gdLst>
              <a:gd name="T0" fmla="*/ 228797 w 662"/>
              <a:gd name="T1" fmla="*/ 0 h 505"/>
              <a:gd name="T2" fmla="*/ 198816 w 662"/>
              <a:gd name="T3" fmla="*/ 17082 h 505"/>
              <a:gd name="T4" fmla="*/ 179881 w 662"/>
              <a:gd name="T5" fmla="*/ 85411 h 505"/>
              <a:gd name="T6" fmla="*/ 160947 w 662"/>
              <a:gd name="T7" fmla="*/ 144422 h 505"/>
              <a:gd name="T8" fmla="*/ 146745 w 662"/>
              <a:gd name="T9" fmla="*/ 191009 h 505"/>
              <a:gd name="T10" fmla="*/ 127811 w 662"/>
              <a:gd name="T11" fmla="*/ 240703 h 505"/>
              <a:gd name="T12" fmla="*/ 105720 w 662"/>
              <a:gd name="T13" fmla="*/ 291949 h 505"/>
              <a:gd name="T14" fmla="*/ 78895 w 662"/>
              <a:gd name="T15" fmla="*/ 347854 h 505"/>
              <a:gd name="T16" fmla="*/ 41026 w 662"/>
              <a:gd name="T17" fmla="*/ 413077 h 505"/>
              <a:gd name="T18" fmla="*/ 0 w 662"/>
              <a:gd name="T19" fmla="*/ 475194 h 505"/>
              <a:gd name="T20" fmla="*/ 0 w 662"/>
              <a:gd name="T21" fmla="*/ 611851 h 505"/>
              <a:gd name="T22" fmla="*/ 585404 w 662"/>
              <a:gd name="T23" fmla="*/ 729873 h 505"/>
              <a:gd name="T24" fmla="*/ 856804 w 662"/>
              <a:gd name="T25" fmla="*/ 784225 h 505"/>
              <a:gd name="T26" fmla="*/ 913609 w 662"/>
              <a:gd name="T27" fmla="*/ 512464 h 505"/>
              <a:gd name="T28" fmla="*/ 948323 w 662"/>
              <a:gd name="T29" fmla="*/ 489170 h 505"/>
              <a:gd name="T30" fmla="*/ 915187 w 662"/>
              <a:gd name="T31" fmla="*/ 428606 h 505"/>
              <a:gd name="T32" fmla="*/ 932544 w 662"/>
              <a:gd name="T33" fmla="*/ 366489 h 505"/>
              <a:gd name="T34" fmla="*/ 1044575 w 662"/>
              <a:gd name="T35" fmla="*/ 262444 h 505"/>
              <a:gd name="T36" fmla="*/ 967258 w 662"/>
              <a:gd name="T37" fmla="*/ 167715 h 505"/>
              <a:gd name="T38" fmla="*/ 642208 w 662"/>
              <a:gd name="T39" fmla="*/ 99387 h 505"/>
              <a:gd name="T40" fmla="*/ 598027 w 662"/>
              <a:gd name="T41" fmla="*/ 127340 h 505"/>
              <a:gd name="T42" fmla="*/ 539644 w 662"/>
              <a:gd name="T43" fmla="*/ 80752 h 505"/>
              <a:gd name="T44" fmla="*/ 487574 w 662"/>
              <a:gd name="T45" fmla="*/ 130445 h 505"/>
              <a:gd name="T46" fmla="*/ 438658 w 662"/>
              <a:gd name="T47" fmla="*/ 80752 h 505"/>
              <a:gd name="T48" fmla="*/ 309270 w 662"/>
              <a:gd name="T49" fmla="*/ 83858 h 505"/>
              <a:gd name="T50" fmla="*/ 325049 w 662"/>
              <a:gd name="T51" fmla="*/ 7765 h 505"/>
              <a:gd name="T52" fmla="*/ 228797 w 662"/>
              <a:gd name="T53" fmla="*/ 0 h 5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62"/>
              <a:gd name="T82" fmla="*/ 0 h 505"/>
              <a:gd name="T83" fmla="*/ 662 w 662"/>
              <a:gd name="T84" fmla="*/ 505 h 5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62" h="505">
                <a:moveTo>
                  <a:pt x="145" y="0"/>
                </a:moveTo>
                <a:lnTo>
                  <a:pt x="126" y="11"/>
                </a:lnTo>
                <a:lnTo>
                  <a:pt x="114" y="55"/>
                </a:lnTo>
                <a:lnTo>
                  <a:pt x="102" y="93"/>
                </a:lnTo>
                <a:lnTo>
                  <a:pt x="93" y="123"/>
                </a:lnTo>
                <a:lnTo>
                  <a:pt x="81" y="155"/>
                </a:lnTo>
                <a:lnTo>
                  <a:pt x="67" y="188"/>
                </a:lnTo>
                <a:lnTo>
                  <a:pt x="50" y="224"/>
                </a:lnTo>
                <a:lnTo>
                  <a:pt x="26" y="266"/>
                </a:lnTo>
                <a:lnTo>
                  <a:pt x="0" y="306"/>
                </a:lnTo>
                <a:lnTo>
                  <a:pt x="0" y="394"/>
                </a:lnTo>
                <a:lnTo>
                  <a:pt x="371" y="470"/>
                </a:lnTo>
                <a:lnTo>
                  <a:pt x="543" y="505"/>
                </a:lnTo>
                <a:lnTo>
                  <a:pt x="579" y="330"/>
                </a:lnTo>
                <a:lnTo>
                  <a:pt x="601" y="315"/>
                </a:lnTo>
                <a:lnTo>
                  <a:pt x="580" y="276"/>
                </a:lnTo>
                <a:lnTo>
                  <a:pt x="591" y="236"/>
                </a:lnTo>
                <a:lnTo>
                  <a:pt x="662" y="169"/>
                </a:lnTo>
                <a:lnTo>
                  <a:pt x="613" y="108"/>
                </a:lnTo>
                <a:lnTo>
                  <a:pt x="407" y="64"/>
                </a:lnTo>
                <a:lnTo>
                  <a:pt x="379" y="82"/>
                </a:lnTo>
                <a:lnTo>
                  <a:pt x="342" y="52"/>
                </a:lnTo>
                <a:lnTo>
                  <a:pt x="309" y="84"/>
                </a:lnTo>
                <a:lnTo>
                  <a:pt x="278" y="52"/>
                </a:lnTo>
                <a:lnTo>
                  <a:pt x="196" y="54"/>
                </a:lnTo>
                <a:lnTo>
                  <a:pt x="206" y="5"/>
                </a:lnTo>
                <a:lnTo>
                  <a:pt x="145" y="0"/>
                </a:lnTo>
                <a:close/>
              </a:path>
            </a:pathLst>
          </a:custGeom>
          <a:solidFill>
            <a:schemeClr val="accent1"/>
          </a:solidFill>
          <a:ln w="9525">
            <a:solidFill>
              <a:srgbClr val="000000"/>
            </a:solidFill>
            <a:miter lim="800000"/>
            <a:headEnd/>
            <a:tailEnd/>
          </a:ln>
        </p:spPr>
        <p:txBody>
          <a:bodyPr wrap="none" anchor="ctr"/>
          <a:lstStyle/>
          <a:p>
            <a:endParaRPr lang="en-US"/>
          </a:p>
        </p:txBody>
      </p:sp>
      <p:sp>
        <p:nvSpPr>
          <p:cNvPr id="52244" name="Shape - Oklahoma"/>
          <p:cNvSpPr>
            <a:spLocks noChangeAspect="1"/>
          </p:cNvSpPr>
          <p:nvPr/>
        </p:nvSpPr>
        <p:spPr bwMode="auto">
          <a:xfrm>
            <a:off x="3779838" y="3536950"/>
            <a:ext cx="1125537" cy="534988"/>
          </a:xfrm>
          <a:custGeom>
            <a:avLst/>
            <a:gdLst>
              <a:gd name="T0" fmla="*/ 2147483647 w 713"/>
              <a:gd name="T1" fmla="*/ 0 h 343"/>
              <a:gd name="T2" fmla="*/ 0 w 713"/>
              <a:gd name="T3" fmla="*/ 2147483647 h 343"/>
              <a:gd name="T4" fmla="*/ 2147483647 w 713"/>
              <a:gd name="T5" fmla="*/ 2147483647 h 343"/>
              <a:gd name="T6" fmla="*/ 2147483647 w 713"/>
              <a:gd name="T7" fmla="*/ 2147483647 h 343"/>
              <a:gd name="T8" fmla="*/ 2147483647 w 713"/>
              <a:gd name="T9" fmla="*/ 2147483647 h 343"/>
              <a:gd name="T10" fmla="*/ 2147483647 w 713"/>
              <a:gd name="T11" fmla="*/ 2147483647 h 343"/>
              <a:gd name="T12" fmla="*/ 2147483647 w 713"/>
              <a:gd name="T13" fmla="*/ 2147483647 h 343"/>
              <a:gd name="T14" fmla="*/ 2147483647 w 713"/>
              <a:gd name="T15" fmla="*/ 2147483647 h 343"/>
              <a:gd name="T16" fmla="*/ 2147483647 w 713"/>
              <a:gd name="T17" fmla="*/ 2147483647 h 343"/>
              <a:gd name="T18" fmla="*/ 2147483647 w 713"/>
              <a:gd name="T19" fmla="*/ 2147483647 h 343"/>
              <a:gd name="T20" fmla="*/ 2147483647 w 713"/>
              <a:gd name="T21" fmla="*/ 2147483647 h 343"/>
              <a:gd name="T22" fmla="*/ 2147483647 w 713"/>
              <a:gd name="T23" fmla="*/ 2147483647 h 343"/>
              <a:gd name="T24" fmla="*/ 2147483647 w 713"/>
              <a:gd name="T25" fmla="*/ 0 h 3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13"/>
              <a:gd name="T40" fmla="*/ 0 h 343"/>
              <a:gd name="T41" fmla="*/ 713 w 713"/>
              <a:gd name="T42" fmla="*/ 343 h 34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13" h="343">
                <a:moveTo>
                  <a:pt x="4" y="0"/>
                </a:moveTo>
                <a:lnTo>
                  <a:pt x="0" y="61"/>
                </a:lnTo>
                <a:lnTo>
                  <a:pt x="253" y="70"/>
                </a:lnTo>
                <a:lnTo>
                  <a:pt x="255" y="266"/>
                </a:lnTo>
                <a:lnTo>
                  <a:pt x="385" y="319"/>
                </a:lnTo>
                <a:lnTo>
                  <a:pt x="420" y="300"/>
                </a:lnTo>
                <a:lnTo>
                  <a:pt x="502" y="343"/>
                </a:lnTo>
                <a:lnTo>
                  <a:pt x="556" y="342"/>
                </a:lnTo>
                <a:lnTo>
                  <a:pt x="654" y="300"/>
                </a:lnTo>
                <a:lnTo>
                  <a:pt x="713" y="340"/>
                </a:lnTo>
                <a:lnTo>
                  <a:pt x="713" y="128"/>
                </a:lnTo>
                <a:lnTo>
                  <a:pt x="695" y="5"/>
                </a:lnTo>
                <a:lnTo>
                  <a:pt x="4" y="0"/>
                </a:lnTo>
                <a:close/>
              </a:path>
            </a:pathLst>
          </a:custGeom>
          <a:solidFill>
            <a:srgbClr val="001B36"/>
          </a:solidFill>
          <a:ln w="9525">
            <a:solidFill>
              <a:srgbClr val="000000"/>
            </a:solidFill>
            <a:miter lim="800000"/>
            <a:headEnd/>
            <a:tailEnd/>
          </a:ln>
        </p:spPr>
        <p:txBody>
          <a:bodyPr wrap="none" anchor="ctr"/>
          <a:lstStyle/>
          <a:p>
            <a:endParaRPr lang="en-US"/>
          </a:p>
        </p:txBody>
      </p:sp>
      <p:sp>
        <p:nvSpPr>
          <p:cNvPr id="52245" name="Shape - Ohio"/>
          <p:cNvSpPr>
            <a:spLocks noChangeAspect="1"/>
          </p:cNvSpPr>
          <p:nvPr/>
        </p:nvSpPr>
        <p:spPr bwMode="auto">
          <a:xfrm>
            <a:off x="5989638" y="2503488"/>
            <a:ext cx="547687" cy="619125"/>
          </a:xfrm>
          <a:custGeom>
            <a:avLst/>
            <a:gdLst>
              <a:gd name="T0" fmla="*/ 0 w 345"/>
              <a:gd name="T1" fmla="*/ 215368387 h 398"/>
              <a:gd name="T2" fmla="*/ 390624656 w 345"/>
              <a:gd name="T3" fmla="*/ 179070239 h 398"/>
              <a:gd name="T4" fmla="*/ 473788942 w 345"/>
              <a:gd name="T5" fmla="*/ 193588565 h 398"/>
              <a:gd name="T6" fmla="*/ 657760975 w 345"/>
              <a:gd name="T7" fmla="*/ 111313386 h 398"/>
              <a:gd name="T8" fmla="*/ 698083438 w 345"/>
              <a:gd name="T9" fmla="*/ 36298148 h 398"/>
              <a:gd name="T10" fmla="*/ 808970211 w 345"/>
              <a:gd name="T11" fmla="*/ 0 h 398"/>
              <a:gd name="T12" fmla="*/ 869453906 w 345"/>
              <a:gd name="T13" fmla="*/ 362979921 h 398"/>
              <a:gd name="T14" fmla="*/ 824091135 w 345"/>
              <a:gd name="T15" fmla="*/ 404117510 h 398"/>
              <a:gd name="T16" fmla="*/ 834171751 w 345"/>
              <a:gd name="T17" fmla="*/ 655782489 h 398"/>
              <a:gd name="T18" fmla="*/ 748486517 w 345"/>
              <a:gd name="T19" fmla="*/ 677560755 h 398"/>
              <a:gd name="T20" fmla="*/ 698083438 w 345"/>
              <a:gd name="T21" fmla="*/ 817913904 h 398"/>
              <a:gd name="T22" fmla="*/ 632559435 w 345"/>
              <a:gd name="T23" fmla="*/ 800973524 h 398"/>
              <a:gd name="T24" fmla="*/ 609877256 w 345"/>
              <a:gd name="T25" fmla="*/ 963104939 h 398"/>
              <a:gd name="T26" fmla="*/ 511592045 w 345"/>
              <a:gd name="T27" fmla="*/ 892929142 h 398"/>
              <a:gd name="T28" fmla="*/ 320060345 w 345"/>
              <a:gd name="T29" fmla="*/ 936487231 h 398"/>
              <a:gd name="T30" fmla="*/ 236894471 w 345"/>
              <a:gd name="T31" fmla="*/ 875990318 h 398"/>
              <a:gd name="T32" fmla="*/ 128528645 w 345"/>
              <a:gd name="T33" fmla="*/ 871150876 h 398"/>
              <a:gd name="T34" fmla="*/ 73085258 w 345"/>
              <a:gd name="T35" fmla="*/ 602545517 h 398"/>
              <a:gd name="T36" fmla="*/ 0 w 345"/>
              <a:gd name="T37" fmla="*/ 215368387 h 3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5"/>
              <a:gd name="T58" fmla="*/ 0 h 398"/>
              <a:gd name="T59" fmla="*/ 345 w 345"/>
              <a:gd name="T60" fmla="*/ 398 h 39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5" h="398">
                <a:moveTo>
                  <a:pt x="0" y="89"/>
                </a:moveTo>
                <a:lnTo>
                  <a:pt x="155" y="74"/>
                </a:lnTo>
                <a:lnTo>
                  <a:pt x="188" y="80"/>
                </a:lnTo>
                <a:lnTo>
                  <a:pt x="261" y="46"/>
                </a:lnTo>
                <a:lnTo>
                  <a:pt x="277" y="15"/>
                </a:lnTo>
                <a:lnTo>
                  <a:pt x="321" y="0"/>
                </a:lnTo>
                <a:lnTo>
                  <a:pt x="345" y="150"/>
                </a:lnTo>
                <a:lnTo>
                  <a:pt x="327" y="167"/>
                </a:lnTo>
                <a:lnTo>
                  <a:pt x="331" y="271"/>
                </a:lnTo>
                <a:lnTo>
                  <a:pt x="297" y="280"/>
                </a:lnTo>
                <a:lnTo>
                  <a:pt x="277" y="338"/>
                </a:lnTo>
                <a:lnTo>
                  <a:pt x="251" y="331"/>
                </a:lnTo>
                <a:lnTo>
                  <a:pt x="242" y="398"/>
                </a:lnTo>
                <a:lnTo>
                  <a:pt x="203" y="369"/>
                </a:lnTo>
                <a:lnTo>
                  <a:pt x="127" y="387"/>
                </a:lnTo>
                <a:lnTo>
                  <a:pt x="94" y="362"/>
                </a:lnTo>
                <a:lnTo>
                  <a:pt x="51" y="360"/>
                </a:lnTo>
                <a:lnTo>
                  <a:pt x="29" y="249"/>
                </a:lnTo>
                <a:lnTo>
                  <a:pt x="0" y="89"/>
                </a:lnTo>
                <a:close/>
              </a:path>
            </a:pathLst>
          </a:custGeom>
          <a:solidFill>
            <a:srgbClr val="001B36"/>
          </a:solidFill>
          <a:ln w="9525">
            <a:solidFill>
              <a:srgbClr val="000000"/>
            </a:solidFill>
            <a:miter lim="800000"/>
            <a:headEnd/>
            <a:tailEnd/>
          </a:ln>
        </p:spPr>
        <p:txBody>
          <a:bodyPr wrap="none" anchor="ctr"/>
          <a:lstStyle/>
          <a:p>
            <a:endParaRPr lang="en-US"/>
          </a:p>
        </p:txBody>
      </p:sp>
      <p:sp>
        <p:nvSpPr>
          <p:cNvPr id="52246" name="Shape - North Dakota"/>
          <p:cNvSpPr>
            <a:spLocks noChangeAspect="1"/>
          </p:cNvSpPr>
          <p:nvPr/>
        </p:nvSpPr>
        <p:spPr bwMode="auto">
          <a:xfrm>
            <a:off x="3713163" y="1611313"/>
            <a:ext cx="876300" cy="506412"/>
          </a:xfrm>
          <a:custGeom>
            <a:avLst/>
            <a:gdLst>
              <a:gd name="T0" fmla="*/ 2147483647 w 555"/>
              <a:gd name="T1" fmla="*/ 0 h 325"/>
              <a:gd name="T2" fmla="*/ 2147483647 w 555"/>
              <a:gd name="T3" fmla="*/ 2147483647 h 325"/>
              <a:gd name="T4" fmla="*/ 2147483647 w 555"/>
              <a:gd name="T5" fmla="*/ 2147483647 h 325"/>
              <a:gd name="T6" fmla="*/ 2147483647 w 555"/>
              <a:gd name="T7" fmla="*/ 2147483647 h 325"/>
              <a:gd name="T8" fmla="*/ 2147483647 w 555"/>
              <a:gd name="T9" fmla="*/ 2147483647 h 325"/>
              <a:gd name="T10" fmla="*/ 2147483647 w 555"/>
              <a:gd name="T11" fmla="*/ 2147483647 h 325"/>
              <a:gd name="T12" fmla="*/ 2147483647 w 555"/>
              <a:gd name="T13" fmla="*/ 2147483647 h 325"/>
              <a:gd name="T14" fmla="*/ 0 w 555"/>
              <a:gd name="T15" fmla="*/ 2147483647 h 325"/>
              <a:gd name="T16" fmla="*/ 2147483647 w 555"/>
              <a:gd name="T17" fmla="*/ 0 h 3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5"/>
              <a:gd name="T28" fmla="*/ 0 h 325"/>
              <a:gd name="T29" fmla="*/ 555 w 555"/>
              <a:gd name="T30" fmla="*/ 325 h 3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5" h="325">
                <a:moveTo>
                  <a:pt x="2" y="0"/>
                </a:moveTo>
                <a:lnTo>
                  <a:pt x="465" y="10"/>
                </a:lnTo>
                <a:lnTo>
                  <a:pt x="500" y="106"/>
                </a:lnTo>
                <a:lnTo>
                  <a:pt x="532" y="179"/>
                </a:lnTo>
                <a:lnTo>
                  <a:pt x="555" y="298"/>
                </a:lnTo>
                <a:lnTo>
                  <a:pt x="541" y="325"/>
                </a:lnTo>
                <a:lnTo>
                  <a:pt x="370" y="320"/>
                </a:lnTo>
                <a:lnTo>
                  <a:pt x="0" y="314"/>
                </a:lnTo>
                <a:lnTo>
                  <a:pt x="2" y="0"/>
                </a:lnTo>
                <a:close/>
              </a:path>
            </a:pathLst>
          </a:custGeom>
          <a:solidFill>
            <a:schemeClr val="bg1"/>
          </a:solidFill>
          <a:ln w="9525">
            <a:solidFill>
              <a:schemeClr val="tx1"/>
            </a:solidFill>
            <a:prstDash val="solid"/>
            <a:round/>
            <a:headEnd/>
            <a:tailEnd/>
          </a:ln>
        </p:spPr>
        <p:txBody>
          <a:bodyPr/>
          <a:lstStyle/>
          <a:p>
            <a:endParaRPr lang="en-US"/>
          </a:p>
        </p:txBody>
      </p:sp>
      <p:sp>
        <p:nvSpPr>
          <p:cNvPr id="52247" name="Shape - North Carolina"/>
          <p:cNvSpPr>
            <a:spLocks noChangeAspect="1"/>
          </p:cNvSpPr>
          <p:nvPr/>
        </p:nvSpPr>
        <p:spPr bwMode="auto">
          <a:xfrm>
            <a:off x="6257925" y="3248025"/>
            <a:ext cx="1112838" cy="479425"/>
          </a:xfrm>
          <a:custGeom>
            <a:avLst/>
            <a:gdLst>
              <a:gd name="T0" fmla="*/ 2147483647 w 704"/>
              <a:gd name="T1" fmla="*/ 2147483647 h 308"/>
              <a:gd name="T2" fmla="*/ 0 w 704"/>
              <a:gd name="T3" fmla="*/ 2147483647 h 308"/>
              <a:gd name="T4" fmla="*/ 2147483647 w 704"/>
              <a:gd name="T5" fmla="*/ 2147483647 h 308"/>
              <a:gd name="T6" fmla="*/ 2147483647 w 704"/>
              <a:gd name="T7" fmla="*/ 2147483647 h 308"/>
              <a:gd name="T8" fmla="*/ 2147483647 w 704"/>
              <a:gd name="T9" fmla="*/ 2147483647 h 308"/>
              <a:gd name="T10" fmla="*/ 2147483647 w 704"/>
              <a:gd name="T11" fmla="*/ 2147483647 h 308"/>
              <a:gd name="T12" fmla="*/ 2147483647 w 704"/>
              <a:gd name="T13" fmla="*/ 2147483647 h 308"/>
              <a:gd name="T14" fmla="*/ 2147483647 w 704"/>
              <a:gd name="T15" fmla="*/ 2147483647 h 308"/>
              <a:gd name="T16" fmla="*/ 2147483647 w 704"/>
              <a:gd name="T17" fmla="*/ 2147483647 h 308"/>
              <a:gd name="T18" fmla="*/ 2147483647 w 704"/>
              <a:gd name="T19" fmla="*/ 2147483647 h 308"/>
              <a:gd name="T20" fmla="*/ 2147483647 w 704"/>
              <a:gd name="T21" fmla="*/ 2147483647 h 308"/>
              <a:gd name="T22" fmla="*/ 2147483647 w 704"/>
              <a:gd name="T23" fmla="*/ 2147483647 h 308"/>
              <a:gd name="T24" fmla="*/ 2147483647 w 704"/>
              <a:gd name="T25" fmla="*/ 2147483647 h 308"/>
              <a:gd name="T26" fmla="*/ 2147483647 w 704"/>
              <a:gd name="T27" fmla="*/ 2147483647 h 308"/>
              <a:gd name="T28" fmla="*/ 2147483647 w 704"/>
              <a:gd name="T29" fmla="*/ 2147483647 h 308"/>
              <a:gd name="T30" fmla="*/ 2147483647 w 704"/>
              <a:gd name="T31" fmla="*/ 2147483647 h 308"/>
              <a:gd name="T32" fmla="*/ 2147483647 w 704"/>
              <a:gd name="T33" fmla="*/ 2147483647 h 308"/>
              <a:gd name="T34" fmla="*/ 2147483647 w 704"/>
              <a:gd name="T35" fmla="*/ 2147483647 h 308"/>
              <a:gd name="T36" fmla="*/ 2147483647 w 704"/>
              <a:gd name="T37" fmla="*/ 2147483647 h 308"/>
              <a:gd name="T38" fmla="*/ 2147483647 w 704"/>
              <a:gd name="T39" fmla="*/ 2147483647 h 308"/>
              <a:gd name="T40" fmla="*/ 2147483647 w 704"/>
              <a:gd name="T41" fmla="*/ 2147483647 h 308"/>
              <a:gd name="T42" fmla="*/ 2147483647 w 704"/>
              <a:gd name="T43" fmla="*/ 2147483647 h 308"/>
              <a:gd name="T44" fmla="*/ 2147483647 w 704"/>
              <a:gd name="T45" fmla="*/ 2147483647 h 308"/>
              <a:gd name="T46" fmla="*/ 2147483647 w 704"/>
              <a:gd name="T47" fmla="*/ 2147483647 h 308"/>
              <a:gd name="T48" fmla="*/ 2147483647 w 704"/>
              <a:gd name="T49" fmla="*/ 2147483647 h 308"/>
              <a:gd name="T50" fmla="*/ 2147483647 w 704"/>
              <a:gd name="T51" fmla="*/ 2147483647 h 308"/>
              <a:gd name="T52" fmla="*/ 2147483647 w 704"/>
              <a:gd name="T53" fmla="*/ 2147483647 h 308"/>
              <a:gd name="T54" fmla="*/ 2147483647 w 704"/>
              <a:gd name="T55" fmla="*/ 2147483647 h 308"/>
              <a:gd name="T56" fmla="*/ 2147483647 w 704"/>
              <a:gd name="T57" fmla="*/ 2147483647 h 308"/>
              <a:gd name="T58" fmla="*/ 2147483647 w 704"/>
              <a:gd name="T59" fmla="*/ 0 h 308"/>
              <a:gd name="T60" fmla="*/ 2147483647 w 704"/>
              <a:gd name="T61" fmla="*/ 2147483647 h 308"/>
              <a:gd name="T62" fmla="*/ 2147483647 w 704"/>
              <a:gd name="T63" fmla="*/ 2147483647 h 308"/>
              <a:gd name="T64" fmla="*/ 2147483647 w 704"/>
              <a:gd name="T65" fmla="*/ 2147483647 h 308"/>
              <a:gd name="T66" fmla="*/ 2147483647 w 704"/>
              <a:gd name="T67" fmla="*/ 2147483647 h 3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04"/>
              <a:gd name="T103" fmla="*/ 0 h 308"/>
              <a:gd name="T104" fmla="*/ 704 w 704"/>
              <a:gd name="T105" fmla="*/ 308 h 3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04" h="308">
                <a:moveTo>
                  <a:pt x="24" y="228"/>
                </a:moveTo>
                <a:lnTo>
                  <a:pt x="0" y="294"/>
                </a:lnTo>
                <a:lnTo>
                  <a:pt x="91" y="285"/>
                </a:lnTo>
                <a:lnTo>
                  <a:pt x="127" y="255"/>
                </a:lnTo>
                <a:lnTo>
                  <a:pt x="251" y="222"/>
                </a:lnTo>
                <a:lnTo>
                  <a:pt x="285" y="240"/>
                </a:lnTo>
                <a:lnTo>
                  <a:pt x="367" y="228"/>
                </a:lnTo>
                <a:lnTo>
                  <a:pt x="367" y="233"/>
                </a:lnTo>
                <a:lnTo>
                  <a:pt x="489" y="308"/>
                </a:lnTo>
                <a:lnTo>
                  <a:pt x="561" y="286"/>
                </a:lnTo>
                <a:lnTo>
                  <a:pt x="601" y="201"/>
                </a:lnTo>
                <a:lnTo>
                  <a:pt x="671" y="177"/>
                </a:lnTo>
                <a:lnTo>
                  <a:pt x="704" y="115"/>
                </a:lnTo>
                <a:lnTo>
                  <a:pt x="702" y="39"/>
                </a:lnTo>
                <a:lnTo>
                  <a:pt x="693" y="101"/>
                </a:lnTo>
                <a:lnTo>
                  <a:pt x="655" y="155"/>
                </a:lnTo>
                <a:lnTo>
                  <a:pt x="640" y="151"/>
                </a:lnTo>
                <a:lnTo>
                  <a:pt x="587" y="165"/>
                </a:lnTo>
                <a:lnTo>
                  <a:pt x="587" y="148"/>
                </a:lnTo>
                <a:lnTo>
                  <a:pt x="640" y="130"/>
                </a:lnTo>
                <a:lnTo>
                  <a:pt x="592" y="124"/>
                </a:lnTo>
                <a:lnTo>
                  <a:pt x="646" y="107"/>
                </a:lnTo>
                <a:lnTo>
                  <a:pt x="666" y="116"/>
                </a:lnTo>
                <a:lnTo>
                  <a:pt x="677" y="57"/>
                </a:lnTo>
                <a:lnTo>
                  <a:pt x="663" y="43"/>
                </a:lnTo>
                <a:lnTo>
                  <a:pt x="599" y="67"/>
                </a:lnTo>
                <a:lnTo>
                  <a:pt x="601" y="31"/>
                </a:lnTo>
                <a:lnTo>
                  <a:pt x="628" y="40"/>
                </a:lnTo>
                <a:lnTo>
                  <a:pt x="663" y="13"/>
                </a:lnTo>
                <a:lnTo>
                  <a:pt x="644" y="0"/>
                </a:lnTo>
                <a:lnTo>
                  <a:pt x="434" y="48"/>
                </a:lnTo>
                <a:lnTo>
                  <a:pt x="176" y="100"/>
                </a:lnTo>
                <a:lnTo>
                  <a:pt x="58" y="227"/>
                </a:lnTo>
                <a:lnTo>
                  <a:pt x="24" y="228"/>
                </a:lnTo>
                <a:close/>
              </a:path>
            </a:pathLst>
          </a:custGeom>
          <a:solidFill>
            <a:srgbClr val="001B36"/>
          </a:solidFill>
          <a:ln w="9525">
            <a:solidFill>
              <a:srgbClr val="000000"/>
            </a:solidFill>
            <a:miter lim="800000"/>
            <a:headEnd/>
            <a:tailEnd/>
          </a:ln>
        </p:spPr>
        <p:txBody>
          <a:bodyPr wrap="none" anchor="ctr"/>
          <a:lstStyle/>
          <a:p>
            <a:endParaRPr lang="en-US"/>
          </a:p>
        </p:txBody>
      </p:sp>
      <p:grpSp>
        <p:nvGrpSpPr>
          <p:cNvPr id="276" name="Shape - New York"/>
          <p:cNvGrpSpPr>
            <a:grpSpLocks/>
          </p:cNvGrpSpPr>
          <p:nvPr/>
        </p:nvGrpSpPr>
        <p:grpSpPr bwMode="auto">
          <a:xfrm>
            <a:off x="6557965" y="1824039"/>
            <a:ext cx="1044575" cy="700087"/>
            <a:chOff x="4071" y="893"/>
            <a:chExt cx="658" cy="440"/>
          </a:xfrm>
          <a:solidFill>
            <a:schemeClr val="accent1"/>
          </a:solidFill>
        </p:grpSpPr>
        <p:sp>
          <p:nvSpPr>
            <p:cNvPr id="277" name="Shape -"/>
            <p:cNvSpPr>
              <a:spLocks noChangeAspect="1"/>
            </p:cNvSpPr>
            <p:nvPr/>
          </p:nvSpPr>
          <p:spPr bwMode="auto">
            <a:xfrm>
              <a:off x="4071" y="893"/>
              <a:ext cx="521" cy="417"/>
            </a:xfrm>
            <a:custGeom>
              <a:avLst/>
              <a:gdLst>
                <a:gd name="T0" fmla="*/ 41 w 524"/>
                <a:gd name="T1" fmla="*/ 286 h 426"/>
                <a:gd name="T2" fmla="*/ 90 w 524"/>
                <a:gd name="T3" fmla="*/ 261 h 426"/>
                <a:gd name="T4" fmla="*/ 157 w 524"/>
                <a:gd name="T5" fmla="*/ 255 h 426"/>
                <a:gd name="T6" fmla="*/ 173 w 524"/>
                <a:gd name="T7" fmla="*/ 233 h 426"/>
                <a:gd name="T8" fmla="*/ 197 w 524"/>
                <a:gd name="T9" fmla="*/ 230 h 426"/>
                <a:gd name="T10" fmla="*/ 211 w 524"/>
                <a:gd name="T11" fmla="*/ 206 h 426"/>
                <a:gd name="T12" fmla="*/ 233 w 524"/>
                <a:gd name="T13" fmla="*/ 197 h 426"/>
                <a:gd name="T14" fmla="*/ 223 w 524"/>
                <a:gd name="T15" fmla="*/ 152 h 426"/>
                <a:gd name="T16" fmla="*/ 209 w 524"/>
                <a:gd name="T17" fmla="*/ 140 h 426"/>
                <a:gd name="T18" fmla="*/ 237 w 524"/>
                <a:gd name="T19" fmla="*/ 104 h 426"/>
                <a:gd name="T20" fmla="*/ 255 w 524"/>
                <a:gd name="T21" fmla="*/ 104 h 426"/>
                <a:gd name="T22" fmla="*/ 316 w 524"/>
                <a:gd name="T23" fmla="*/ 28 h 426"/>
                <a:gd name="T24" fmla="*/ 410 w 524"/>
                <a:gd name="T25" fmla="*/ 0 h 426"/>
                <a:gd name="T26" fmla="*/ 421 w 524"/>
                <a:gd name="T27" fmla="*/ 72 h 426"/>
                <a:gd name="T28" fmla="*/ 425 w 524"/>
                <a:gd name="T29" fmla="*/ 69 h 426"/>
                <a:gd name="T30" fmla="*/ 448 w 524"/>
                <a:gd name="T31" fmla="*/ 94 h 426"/>
                <a:gd name="T32" fmla="*/ 449 w 524"/>
                <a:gd name="T33" fmla="*/ 167 h 426"/>
                <a:gd name="T34" fmla="*/ 477 w 524"/>
                <a:gd name="T35" fmla="*/ 227 h 426"/>
                <a:gd name="T36" fmla="*/ 488 w 524"/>
                <a:gd name="T37" fmla="*/ 304 h 426"/>
                <a:gd name="T38" fmla="*/ 491 w 524"/>
                <a:gd name="T39" fmla="*/ 371 h 426"/>
                <a:gd name="T40" fmla="*/ 524 w 524"/>
                <a:gd name="T41" fmla="*/ 394 h 426"/>
                <a:gd name="T42" fmla="*/ 500 w 524"/>
                <a:gd name="T43" fmla="*/ 426 h 426"/>
                <a:gd name="T44" fmla="*/ 439 w 524"/>
                <a:gd name="T45" fmla="*/ 388 h 426"/>
                <a:gd name="T46" fmla="*/ 407 w 524"/>
                <a:gd name="T47" fmla="*/ 391 h 426"/>
                <a:gd name="T48" fmla="*/ 376 w 524"/>
                <a:gd name="T49" fmla="*/ 382 h 426"/>
                <a:gd name="T50" fmla="*/ 378 w 524"/>
                <a:gd name="T51" fmla="*/ 359 h 426"/>
                <a:gd name="T52" fmla="*/ 358 w 524"/>
                <a:gd name="T53" fmla="*/ 352 h 426"/>
                <a:gd name="T54" fmla="*/ 15 w 524"/>
                <a:gd name="T55" fmla="*/ 417 h 426"/>
                <a:gd name="T56" fmla="*/ 0 w 524"/>
                <a:gd name="T57" fmla="*/ 398 h 426"/>
                <a:gd name="T58" fmla="*/ 53 w 524"/>
                <a:gd name="T59" fmla="*/ 322 h 426"/>
                <a:gd name="T60" fmla="*/ 41 w 524"/>
                <a:gd name="T61" fmla="*/ 286 h 42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24"/>
                <a:gd name="T94" fmla="*/ 0 h 426"/>
                <a:gd name="T95" fmla="*/ 524 w 524"/>
                <a:gd name="T96" fmla="*/ 426 h 42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24" h="426">
                  <a:moveTo>
                    <a:pt x="41" y="286"/>
                  </a:moveTo>
                  <a:lnTo>
                    <a:pt x="90" y="261"/>
                  </a:lnTo>
                  <a:lnTo>
                    <a:pt x="157" y="255"/>
                  </a:lnTo>
                  <a:lnTo>
                    <a:pt x="173" y="233"/>
                  </a:lnTo>
                  <a:lnTo>
                    <a:pt x="197" y="230"/>
                  </a:lnTo>
                  <a:lnTo>
                    <a:pt x="211" y="206"/>
                  </a:lnTo>
                  <a:lnTo>
                    <a:pt x="233" y="197"/>
                  </a:lnTo>
                  <a:lnTo>
                    <a:pt x="223" y="152"/>
                  </a:lnTo>
                  <a:lnTo>
                    <a:pt x="209" y="140"/>
                  </a:lnTo>
                  <a:lnTo>
                    <a:pt x="237" y="104"/>
                  </a:lnTo>
                  <a:lnTo>
                    <a:pt x="255" y="104"/>
                  </a:lnTo>
                  <a:lnTo>
                    <a:pt x="316" y="28"/>
                  </a:lnTo>
                  <a:lnTo>
                    <a:pt x="410" y="0"/>
                  </a:lnTo>
                  <a:lnTo>
                    <a:pt x="421" y="72"/>
                  </a:lnTo>
                  <a:lnTo>
                    <a:pt x="425" y="69"/>
                  </a:lnTo>
                  <a:lnTo>
                    <a:pt x="448" y="94"/>
                  </a:lnTo>
                  <a:lnTo>
                    <a:pt x="449" y="167"/>
                  </a:lnTo>
                  <a:lnTo>
                    <a:pt x="477" y="227"/>
                  </a:lnTo>
                  <a:lnTo>
                    <a:pt x="488" y="304"/>
                  </a:lnTo>
                  <a:lnTo>
                    <a:pt x="491" y="371"/>
                  </a:lnTo>
                  <a:lnTo>
                    <a:pt x="524" y="394"/>
                  </a:lnTo>
                  <a:lnTo>
                    <a:pt x="500" y="426"/>
                  </a:lnTo>
                  <a:lnTo>
                    <a:pt x="439" y="388"/>
                  </a:lnTo>
                  <a:lnTo>
                    <a:pt x="407" y="391"/>
                  </a:lnTo>
                  <a:lnTo>
                    <a:pt x="376" y="382"/>
                  </a:lnTo>
                  <a:lnTo>
                    <a:pt x="378" y="359"/>
                  </a:lnTo>
                  <a:lnTo>
                    <a:pt x="358" y="352"/>
                  </a:lnTo>
                  <a:lnTo>
                    <a:pt x="15" y="417"/>
                  </a:lnTo>
                  <a:lnTo>
                    <a:pt x="0" y="398"/>
                  </a:lnTo>
                  <a:lnTo>
                    <a:pt x="53" y="322"/>
                  </a:lnTo>
                  <a:lnTo>
                    <a:pt x="41" y="286"/>
                  </a:lnTo>
                  <a:close/>
                </a:path>
              </a:pathLst>
            </a:custGeom>
            <a:grpFill/>
            <a:ln w="9525">
              <a:solidFill>
                <a:srgbClr val="000000"/>
              </a:solidFill>
              <a:miter lim="800000"/>
              <a:headEnd/>
              <a:tailEnd/>
            </a:ln>
            <a:effectLst/>
          </p:spPr>
          <p:txBody>
            <a:bodyPr wrap="none" anchor="ctr"/>
            <a:lstStyle/>
            <a:p>
              <a:pPr algn="ctr" eaLnBrk="0" hangingPunct="0">
                <a:defRPr/>
              </a:pPr>
              <a:endParaRPr lang="en-US" sz="1100" b="1" dirty="0">
                <a:solidFill>
                  <a:srgbClr val="000040">
                    <a:lumMod val="50000"/>
                  </a:srgbClr>
                </a:solidFill>
                <a:latin typeface="+mn-lt"/>
                <a:cs typeface="Calibri" pitchFamily="34" charset="0"/>
              </a:endParaRPr>
            </a:p>
          </p:txBody>
        </p:sp>
        <p:sp>
          <p:nvSpPr>
            <p:cNvPr id="278" name="Shape -"/>
            <p:cNvSpPr>
              <a:spLocks noChangeAspect="1"/>
            </p:cNvSpPr>
            <p:nvPr/>
          </p:nvSpPr>
          <p:spPr bwMode="auto">
            <a:xfrm>
              <a:off x="4578" y="1244"/>
              <a:ext cx="151" cy="89"/>
            </a:xfrm>
            <a:custGeom>
              <a:avLst/>
              <a:gdLst>
                <a:gd name="T0" fmla="*/ 0 w 152"/>
                <a:gd name="T1" fmla="*/ 67 h 91"/>
                <a:gd name="T2" fmla="*/ 63 w 152"/>
                <a:gd name="T3" fmla="*/ 37 h 91"/>
                <a:gd name="T4" fmla="*/ 124 w 152"/>
                <a:gd name="T5" fmla="*/ 0 h 91"/>
                <a:gd name="T6" fmla="*/ 134 w 152"/>
                <a:gd name="T7" fmla="*/ 1 h 91"/>
                <a:gd name="T8" fmla="*/ 152 w 152"/>
                <a:gd name="T9" fmla="*/ 3 h 91"/>
                <a:gd name="T10" fmla="*/ 93 w 152"/>
                <a:gd name="T11" fmla="*/ 50 h 91"/>
                <a:gd name="T12" fmla="*/ 18 w 152"/>
                <a:gd name="T13" fmla="*/ 91 h 91"/>
                <a:gd name="T14" fmla="*/ 0 w 152"/>
                <a:gd name="T15" fmla="*/ 67 h 91"/>
                <a:gd name="T16" fmla="*/ 0 60000 65536"/>
                <a:gd name="T17" fmla="*/ 0 60000 65536"/>
                <a:gd name="T18" fmla="*/ 0 60000 65536"/>
                <a:gd name="T19" fmla="*/ 0 60000 65536"/>
                <a:gd name="T20" fmla="*/ 0 60000 65536"/>
                <a:gd name="T21" fmla="*/ 0 60000 65536"/>
                <a:gd name="T22" fmla="*/ 0 60000 65536"/>
                <a:gd name="T23" fmla="*/ 0 60000 65536"/>
                <a:gd name="T24" fmla="*/ 0 w 152"/>
                <a:gd name="T25" fmla="*/ 0 h 91"/>
                <a:gd name="T26" fmla="*/ 152 w 152"/>
                <a:gd name="T27" fmla="*/ 91 h 9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2" h="91">
                  <a:moveTo>
                    <a:pt x="0" y="67"/>
                  </a:moveTo>
                  <a:lnTo>
                    <a:pt x="63" y="37"/>
                  </a:lnTo>
                  <a:lnTo>
                    <a:pt x="124" y="0"/>
                  </a:lnTo>
                  <a:lnTo>
                    <a:pt x="134" y="1"/>
                  </a:lnTo>
                  <a:lnTo>
                    <a:pt x="152" y="3"/>
                  </a:lnTo>
                  <a:lnTo>
                    <a:pt x="93" y="50"/>
                  </a:lnTo>
                  <a:lnTo>
                    <a:pt x="18" y="91"/>
                  </a:lnTo>
                  <a:lnTo>
                    <a:pt x="0" y="67"/>
                  </a:lnTo>
                  <a:close/>
                </a:path>
              </a:pathLst>
            </a:custGeom>
            <a:grpFill/>
            <a:ln w="9525">
              <a:solidFill>
                <a:srgbClr val="000000"/>
              </a:solidFill>
              <a:miter lim="800000"/>
              <a:headEnd/>
              <a:tailEnd/>
            </a:ln>
            <a:effectLst/>
          </p:spPr>
          <p:txBody>
            <a:bodyPr wrap="none" anchor="ctr"/>
            <a:lstStyle/>
            <a:p>
              <a:pPr algn="ctr" eaLnBrk="0" hangingPunct="0">
                <a:defRPr/>
              </a:pPr>
              <a:endParaRPr lang="en-US" sz="1100" b="1" dirty="0">
                <a:solidFill>
                  <a:srgbClr val="000040">
                    <a:lumMod val="50000"/>
                  </a:srgbClr>
                </a:solidFill>
                <a:latin typeface="+mn-lt"/>
                <a:cs typeface="Calibri" pitchFamily="34" charset="0"/>
              </a:endParaRPr>
            </a:p>
          </p:txBody>
        </p:sp>
      </p:grpSp>
      <p:sp>
        <p:nvSpPr>
          <p:cNvPr id="52249" name="Shape - New Mexico"/>
          <p:cNvSpPr>
            <a:spLocks noChangeAspect="1"/>
          </p:cNvSpPr>
          <p:nvPr/>
        </p:nvSpPr>
        <p:spPr bwMode="auto">
          <a:xfrm>
            <a:off x="2895600" y="3503613"/>
            <a:ext cx="898525" cy="877887"/>
          </a:xfrm>
          <a:custGeom>
            <a:avLst/>
            <a:gdLst>
              <a:gd name="T0" fmla="*/ 2147483647 w 568"/>
              <a:gd name="T1" fmla="*/ 0 h 563"/>
              <a:gd name="T2" fmla="*/ 2147483647 w 568"/>
              <a:gd name="T3" fmla="*/ 2147483647 h 563"/>
              <a:gd name="T4" fmla="*/ 2147483647 w 568"/>
              <a:gd name="T5" fmla="*/ 2147483647 h 563"/>
              <a:gd name="T6" fmla="*/ 2147483647 w 568"/>
              <a:gd name="T7" fmla="*/ 2147483647 h 563"/>
              <a:gd name="T8" fmla="*/ 2147483647 w 568"/>
              <a:gd name="T9" fmla="*/ 2147483647 h 563"/>
              <a:gd name="T10" fmla="*/ 2147483647 w 568"/>
              <a:gd name="T11" fmla="*/ 2147483647 h 563"/>
              <a:gd name="T12" fmla="*/ 2147483647 w 568"/>
              <a:gd name="T13" fmla="*/ 2147483647 h 563"/>
              <a:gd name="T14" fmla="*/ 2147483647 w 568"/>
              <a:gd name="T15" fmla="*/ 2147483647 h 563"/>
              <a:gd name="T16" fmla="*/ 0 w 568"/>
              <a:gd name="T17" fmla="*/ 2147483647 h 563"/>
              <a:gd name="T18" fmla="*/ 2147483647 w 568"/>
              <a:gd name="T19" fmla="*/ 2147483647 h 563"/>
              <a:gd name="T20" fmla="*/ 2147483647 w 568"/>
              <a:gd name="T21" fmla="*/ 0 h 56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68"/>
              <a:gd name="T34" fmla="*/ 0 h 563"/>
              <a:gd name="T35" fmla="*/ 568 w 568"/>
              <a:gd name="T36" fmla="*/ 563 h 56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68" h="563">
                <a:moveTo>
                  <a:pt x="69" y="0"/>
                </a:moveTo>
                <a:lnTo>
                  <a:pt x="568" y="22"/>
                </a:lnTo>
                <a:lnTo>
                  <a:pt x="544" y="520"/>
                </a:lnTo>
                <a:lnTo>
                  <a:pt x="382" y="511"/>
                </a:lnTo>
                <a:lnTo>
                  <a:pt x="230" y="507"/>
                </a:lnTo>
                <a:lnTo>
                  <a:pt x="230" y="526"/>
                </a:lnTo>
                <a:lnTo>
                  <a:pt x="103" y="526"/>
                </a:lnTo>
                <a:lnTo>
                  <a:pt x="95" y="563"/>
                </a:lnTo>
                <a:lnTo>
                  <a:pt x="0" y="551"/>
                </a:lnTo>
                <a:lnTo>
                  <a:pt x="54" y="130"/>
                </a:lnTo>
                <a:lnTo>
                  <a:pt x="69" y="0"/>
                </a:lnTo>
                <a:close/>
              </a:path>
            </a:pathLst>
          </a:custGeom>
          <a:solidFill>
            <a:schemeClr val="accent1"/>
          </a:solidFill>
          <a:ln w="9525">
            <a:solidFill>
              <a:srgbClr val="000000"/>
            </a:solidFill>
            <a:miter lim="800000"/>
            <a:headEnd/>
            <a:tailEnd/>
          </a:ln>
        </p:spPr>
        <p:txBody>
          <a:bodyPr wrap="none" anchor="ctr"/>
          <a:lstStyle/>
          <a:p>
            <a:endParaRPr lang="en-US"/>
          </a:p>
        </p:txBody>
      </p:sp>
      <p:sp>
        <p:nvSpPr>
          <p:cNvPr id="52250" name="Shape - New Jersey"/>
          <p:cNvSpPr>
            <a:spLocks noChangeAspect="1"/>
          </p:cNvSpPr>
          <p:nvPr/>
        </p:nvSpPr>
        <p:spPr bwMode="auto">
          <a:xfrm>
            <a:off x="7170738" y="2425700"/>
            <a:ext cx="196850" cy="385763"/>
          </a:xfrm>
          <a:custGeom>
            <a:avLst/>
            <a:gdLst>
              <a:gd name="T0" fmla="*/ 2147483647 w 125"/>
              <a:gd name="T1" fmla="*/ 2147483647 h 247"/>
              <a:gd name="T2" fmla="*/ 2147483647 w 125"/>
              <a:gd name="T3" fmla="*/ 0 h 247"/>
              <a:gd name="T4" fmla="*/ 2147483647 w 125"/>
              <a:gd name="T5" fmla="*/ 2147483647 h 247"/>
              <a:gd name="T6" fmla="*/ 2147483647 w 125"/>
              <a:gd name="T7" fmla="*/ 2147483647 h 247"/>
              <a:gd name="T8" fmla="*/ 2147483647 w 125"/>
              <a:gd name="T9" fmla="*/ 2147483647 h 247"/>
              <a:gd name="T10" fmla="*/ 2147483647 w 125"/>
              <a:gd name="T11" fmla="*/ 2147483647 h 247"/>
              <a:gd name="T12" fmla="*/ 2147483647 w 125"/>
              <a:gd name="T13" fmla="*/ 2147483647 h 247"/>
              <a:gd name="T14" fmla="*/ 2147483647 w 125"/>
              <a:gd name="T15" fmla="*/ 2147483647 h 247"/>
              <a:gd name="T16" fmla="*/ 2147483647 w 125"/>
              <a:gd name="T17" fmla="*/ 2147483647 h 247"/>
              <a:gd name="T18" fmla="*/ 2147483647 w 125"/>
              <a:gd name="T19" fmla="*/ 2147483647 h 247"/>
              <a:gd name="T20" fmla="*/ 2147483647 w 125"/>
              <a:gd name="T21" fmla="*/ 2147483647 h 247"/>
              <a:gd name="T22" fmla="*/ 0 w 125"/>
              <a:gd name="T23" fmla="*/ 2147483647 h 247"/>
              <a:gd name="T24" fmla="*/ 2147483647 w 125"/>
              <a:gd name="T25" fmla="*/ 2147483647 h 24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5"/>
              <a:gd name="T40" fmla="*/ 0 h 247"/>
              <a:gd name="T41" fmla="*/ 125 w 125"/>
              <a:gd name="T42" fmla="*/ 247 h 24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5" h="247">
                <a:moveTo>
                  <a:pt x="22" y="2"/>
                </a:moveTo>
                <a:lnTo>
                  <a:pt x="52" y="0"/>
                </a:lnTo>
                <a:lnTo>
                  <a:pt x="112" y="37"/>
                </a:lnTo>
                <a:lnTo>
                  <a:pt x="103" y="67"/>
                </a:lnTo>
                <a:lnTo>
                  <a:pt x="124" y="86"/>
                </a:lnTo>
                <a:lnTo>
                  <a:pt x="125" y="203"/>
                </a:lnTo>
                <a:lnTo>
                  <a:pt x="104" y="247"/>
                </a:lnTo>
                <a:lnTo>
                  <a:pt x="81" y="231"/>
                </a:lnTo>
                <a:lnTo>
                  <a:pt x="55" y="230"/>
                </a:lnTo>
                <a:lnTo>
                  <a:pt x="12" y="206"/>
                </a:lnTo>
                <a:lnTo>
                  <a:pt x="45" y="133"/>
                </a:lnTo>
                <a:lnTo>
                  <a:pt x="0" y="94"/>
                </a:lnTo>
                <a:lnTo>
                  <a:pt x="22" y="2"/>
                </a:lnTo>
                <a:close/>
              </a:path>
            </a:pathLst>
          </a:custGeom>
          <a:solidFill>
            <a:schemeClr val="bg1"/>
          </a:solidFill>
          <a:ln w="9525">
            <a:solidFill>
              <a:schemeClr val="tx1"/>
            </a:solidFill>
            <a:prstDash val="solid"/>
            <a:round/>
            <a:headEnd/>
            <a:tailEnd/>
          </a:ln>
        </p:spPr>
        <p:txBody>
          <a:bodyPr/>
          <a:lstStyle/>
          <a:p>
            <a:endParaRPr lang="en-US"/>
          </a:p>
        </p:txBody>
      </p:sp>
      <p:sp>
        <p:nvSpPr>
          <p:cNvPr id="52251" name="Shape - New Hampshire"/>
          <p:cNvSpPr>
            <a:spLocks noChangeAspect="1"/>
          </p:cNvSpPr>
          <p:nvPr/>
        </p:nvSpPr>
        <p:spPr bwMode="auto">
          <a:xfrm>
            <a:off x="7361238" y="1711325"/>
            <a:ext cx="257175" cy="447675"/>
          </a:xfrm>
          <a:custGeom>
            <a:avLst/>
            <a:gdLst>
              <a:gd name="T0" fmla="*/ 2147483647 w 162"/>
              <a:gd name="T1" fmla="*/ 0 h 289"/>
              <a:gd name="T2" fmla="*/ 0 w 162"/>
              <a:gd name="T3" fmla="*/ 2147483647 h 289"/>
              <a:gd name="T4" fmla="*/ 2147483647 w 162"/>
              <a:gd name="T5" fmla="*/ 2147483647 h 289"/>
              <a:gd name="T6" fmla="*/ 2147483647 w 162"/>
              <a:gd name="T7" fmla="*/ 2147483647 h 289"/>
              <a:gd name="T8" fmla="*/ 2147483647 w 162"/>
              <a:gd name="T9" fmla="*/ 2147483647 h 289"/>
              <a:gd name="T10" fmla="*/ 2147483647 w 162"/>
              <a:gd name="T11" fmla="*/ 2147483647 h 289"/>
              <a:gd name="T12" fmla="*/ 2147483647 w 162"/>
              <a:gd name="T13" fmla="*/ 2147483647 h 289"/>
              <a:gd name="T14" fmla="*/ 2147483647 w 162"/>
              <a:gd name="T15" fmla="*/ 2147483647 h 289"/>
              <a:gd name="T16" fmla="*/ 2147483647 w 162"/>
              <a:gd name="T17" fmla="*/ 2147483647 h 289"/>
              <a:gd name="T18" fmla="*/ 2147483647 w 162"/>
              <a:gd name="T19" fmla="*/ 2147483647 h 289"/>
              <a:gd name="T20" fmla="*/ 2147483647 w 162"/>
              <a:gd name="T21" fmla="*/ 2147483647 h 289"/>
              <a:gd name="T22" fmla="*/ 2147483647 w 162"/>
              <a:gd name="T23" fmla="*/ 2147483647 h 289"/>
              <a:gd name="T24" fmla="*/ 2147483647 w 162"/>
              <a:gd name="T25" fmla="*/ 0 h 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2"/>
              <a:gd name="T40" fmla="*/ 0 h 289"/>
              <a:gd name="T41" fmla="*/ 162 w 162"/>
              <a:gd name="T42" fmla="*/ 289 h 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2" h="289">
                <a:moveTo>
                  <a:pt x="34" y="0"/>
                </a:moveTo>
                <a:lnTo>
                  <a:pt x="0" y="51"/>
                </a:lnTo>
                <a:lnTo>
                  <a:pt x="37" y="118"/>
                </a:lnTo>
                <a:lnTo>
                  <a:pt x="15" y="136"/>
                </a:lnTo>
                <a:lnTo>
                  <a:pt x="24" y="289"/>
                </a:lnTo>
                <a:lnTo>
                  <a:pt x="115" y="267"/>
                </a:lnTo>
                <a:lnTo>
                  <a:pt x="138" y="267"/>
                </a:lnTo>
                <a:lnTo>
                  <a:pt x="152" y="250"/>
                </a:lnTo>
                <a:lnTo>
                  <a:pt x="152" y="222"/>
                </a:lnTo>
                <a:lnTo>
                  <a:pt x="162" y="204"/>
                </a:lnTo>
                <a:lnTo>
                  <a:pt x="112" y="182"/>
                </a:lnTo>
                <a:lnTo>
                  <a:pt x="46" y="14"/>
                </a:lnTo>
                <a:lnTo>
                  <a:pt x="34" y="0"/>
                </a:lnTo>
                <a:close/>
              </a:path>
            </a:pathLst>
          </a:custGeom>
          <a:solidFill>
            <a:schemeClr val="bg1"/>
          </a:solidFill>
          <a:ln w="9525">
            <a:solidFill>
              <a:schemeClr val="tx1"/>
            </a:solidFill>
            <a:prstDash val="solid"/>
            <a:round/>
            <a:headEnd/>
            <a:tailEnd/>
          </a:ln>
        </p:spPr>
        <p:txBody>
          <a:bodyPr/>
          <a:lstStyle/>
          <a:p>
            <a:endParaRPr lang="en-US"/>
          </a:p>
        </p:txBody>
      </p:sp>
      <p:sp>
        <p:nvSpPr>
          <p:cNvPr id="52252" name="Shape - Nevada"/>
          <p:cNvSpPr>
            <a:spLocks noChangeAspect="1"/>
          </p:cNvSpPr>
          <p:nvPr/>
        </p:nvSpPr>
        <p:spPr bwMode="auto">
          <a:xfrm>
            <a:off x="1687513" y="2489200"/>
            <a:ext cx="831850" cy="1239838"/>
          </a:xfrm>
          <a:custGeom>
            <a:avLst/>
            <a:gdLst>
              <a:gd name="T0" fmla="*/ 2147483647 w 527"/>
              <a:gd name="T1" fmla="*/ 0 h 797"/>
              <a:gd name="T2" fmla="*/ 0 w 527"/>
              <a:gd name="T3" fmla="*/ 2147483647 h 797"/>
              <a:gd name="T4" fmla="*/ 2147483647 w 527"/>
              <a:gd name="T5" fmla="*/ 2147483647 h 797"/>
              <a:gd name="T6" fmla="*/ 2147483647 w 527"/>
              <a:gd name="T7" fmla="*/ 2147483647 h 797"/>
              <a:gd name="T8" fmla="*/ 2147483647 w 527"/>
              <a:gd name="T9" fmla="*/ 2147483647 h 797"/>
              <a:gd name="T10" fmla="*/ 2147483647 w 527"/>
              <a:gd name="T11" fmla="*/ 2147483647 h 797"/>
              <a:gd name="T12" fmla="*/ 2147483647 w 527"/>
              <a:gd name="T13" fmla="*/ 2147483647 h 797"/>
              <a:gd name="T14" fmla="*/ 2147483647 w 527"/>
              <a:gd name="T15" fmla="*/ 2147483647 h 797"/>
              <a:gd name="T16" fmla="*/ 2147483647 w 527"/>
              <a:gd name="T17" fmla="*/ 2147483647 h 797"/>
              <a:gd name="T18" fmla="*/ 2147483647 w 527"/>
              <a:gd name="T19" fmla="*/ 2147483647 h 797"/>
              <a:gd name="T20" fmla="*/ 2147483647 w 527"/>
              <a:gd name="T21" fmla="*/ 2147483647 h 797"/>
              <a:gd name="T22" fmla="*/ 2147483647 w 527"/>
              <a:gd name="T23" fmla="*/ 0 h 7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27"/>
              <a:gd name="T37" fmla="*/ 0 h 797"/>
              <a:gd name="T38" fmla="*/ 527 w 527"/>
              <a:gd name="T39" fmla="*/ 797 h 7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27" h="797">
                <a:moveTo>
                  <a:pt x="67" y="0"/>
                </a:moveTo>
                <a:lnTo>
                  <a:pt x="0" y="316"/>
                </a:lnTo>
                <a:lnTo>
                  <a:pt x="359" y="797"/>
                </a:lnTo>
                <a:lnTo>
                  <a:pt x="381" y="776"/>
                </a:lnTo>
                <a:lnTo>
                  <a:pt x="380" y="681"/>
                </a:lnTo>
                <a:lnTo>
                  <a:pt x="425" y="688"/>
                </a:lnTo>
                <a:lnTo>
                  <a:pt x="471" y="396"/>
                </a:lnTo>
                <a:lnTo>
                  <a:pt x="502" y="198"/>
                </a:lnTo>
                <a:lnTo>
                  <a:pt x="511" y="138"/>
                </a:lnTo>
                <a:lnTo>
                  <a:pt x="527" y="85"/>
                </a:lnTo>
                <a:lnTo>
                  <a:pt x="290" y="47"/>
                </a:lnTo>
                <a:lnTo>
                  <a:pt x="67" y="0"/>
                </a:lnTo>
                <a:close/>
              </a:path>
            </a:pathLst>
          </a:custGeom>
          <a:solidFill>
            <a:schemeClr val="bg1"/>
          </a:solidFill>
          <a:ln w="9525">
            <a:solidFill>
              <a:schemeClr val="tx1"/>
            </a:solidFill>
            <a:prstDash val="solid"/>
            <a:round/>
            <a:headEnd/>
            <a:tailEnd/>
          </a:ln>
        </p:spPr>
        <p:txBody>
          <a:bodyPr/>
          <a:lstStyle/>
          <a:p>
            <a:endParaRPr lang="en-US"/>
          </a:p>
        </p:txBody>
      </p:sp>
      <p:sp>
        <p:nvSpPr>
          <p:cNvPr id="52253" name="Shape - Nebraska"/>
          <p:cNvSpPr>
            <a:spLocks noChangeAspect="1"/>
          </p:cNvSpPr>
          <p:nvPr/>
        </p:nvSpPr>
        <p:spPr bwMode="auto">
          <a:xfrm>
            <a:off x="3675063" y="2590800"/>
            <a:ext cx="1095375" cy="487363"/>
          </a:xfrm>
          <a:custGeom>
            <a:avLst/>
            <a:gdLst>
              <a:gd name="T0" fmla="*/ 2147483647 w 695"/>
              <a:gd name="T1" fmla="*/ 0 h 313"/>
              <a:gd name="T2" fmla="*/ 0 w 695"/>
              <a:gd name="T3" fmla="*/ 2147483647 h 313"/>
              <a:gd name="T4" fmla="*/ 2147483647 w 695"/>
              <a:gd name="T5" fmla="*/ 2147483647 h 313"/>
              <a:gd name="T6" fmla="*/ 2147483647 w 695"/>
              <a:gd name="T7" fmla="*/ 2147483647 h 313"/>
              <a:gd name="T8" fmla="*/ 2147483647 w 695"/>
              <a:gd name="T9" fmla="*/ 2147483647 h 313"/>
              <a:gd name="T10" fmla="*/ 2147483647 w 695"/>
              <a:gd name="T11" fmla="*/ 2147483647 h 313"/>
              <a:gd name="T12" fmla="*/ 2147483647 w 695"/>
              <a:gd name="T13" fmla="*/ 2147483647 h 313"/>
              <a:gd name="T14" fmla="*/ 2147483647 w 695"/>
              <a:gd name="T15" fmla="*/ 2147483647 h 313"/>
              <a:gd name="T16" fmla="*/ 2147483647 w 695"/>
              <a:gd name="T17" fmla="*/ 2147483647 h 313"/>
              <a:gd name="T18" fmla="*/ 2147483647 w 695"/>
              <a:gd name="T19" fmla="*/ 2147483647 h 313"/>
              <a:gd name="T20" fmla="*/ 2147483647 w 695"/>
              <a:gd name="T21" fmla="*/ 2147483647 h 313"/>
              <a:gd name="T22" fmla="*/ 2147483647 w 695"/>
              <a:gd name="T23" fmla="*/ 2147483647 h 313"/>
              <a:gd name="T24" fmla="*/ 2147483647 w 695"/>
              <a:gd name="T25" fmla="*/ 2147483647 h 313"/>
              <a:gd name="T26" fmla="*/ 2147483647 w 695"/>
              <a:gd name="T27" fmla="*/ 2147483647 h 313"/>
              <a:gd name="T28" fmla="*/ 2147483647 w 695"/>
              <a:gd name="T29" fmla="*/ 0 h 3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95"/>
              <a:gd name="T46" fmla="*/ 0 h 313"/>
              <a:gd name="T47" fmla="*/ 695 w 695"/>
              <a:gd name="T48" fmla="*/ 313 h 3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95" h="313">
                <a:moveTo>
                  <a:pt x="8" y="0"/>
                </a:moveTo>
                <a:lnTo>
                  <a:pt x="0" y="207"/>
                </a:lnTo>
                <a:lnTo>
                  <a:pt x="157" y="211"/>
                </a:lnTo>
                <a:lnTo>
                  <a:pt x="155" y="313"/>
                </a:lnTo>
                <a:lnTo>
                  <a:pt x="367" y="310"/>
                </a:lnTo>
                <a:lnTo>
                  <a:pt x="556" y="307"/>
                </a:lnTo>
                <a:lnTo>
                  <a:pt x="695" y="310"/>
                </a:lnTo>
                <a:lnTo>
                  <a:pt x="652" y="222"/>
                </a:lnTo>
                <a:lnTo>
                  <a:pt x="622" y="140"/>
                </a:lnTo>
                <a:lnTo>
                  <a:pt x="589" y="55"/>
                </a:lnTo>
                <a:lnTo>
                  <a:pt x="510" y="1"/>
                </a:lnTo>
                <a:lnTo>
                  <a:pt x="474" y="33"/>
                </a:lnTo>
                <a:lnTo>
                  <a:pt x="431" y="10"/>
                </a:lnTo>
                <a:lnTo>
                  <a:pt x="242" y="4"/>
                </a:lnTo>
                <a:lnTo>
                  <a:pt x="8" y="0"/>
                </a:lnTo>
                <a:close/>
              </a:path>
            </a:pathLst>
          </a:custGeom>
          <a:solidFill>
            <a:schemeClr val="bg1"/>
          </a:solidFill>
          <a:ln w="9525">
            <a:solidFill>
              <a:schemeClr val="tx1"/>
            </a:solidFill>
            <a:prstDash val="solid"/>
            <a:round/>
            <a:headEnd/>
            <a:tailEnd/>
          </a:ln>
        </p:spPr>
        <p:txBody>
          <a:bodyPr/>
          <a:lstStyle/>
          <a:p>
            <a:endParaRPr lang="en-US"/>
          </a:p>
        </p:txBody>
      </p:sp>
      <p:sp>
        <p:nvSpPr>
          <p:cNvPr id="52254" name="Shape - Montana"/>
          <p:cNvSpPr>
            <a:spLocks noChangeAspect="1"/>
          </p:cNvSpPr>
          <p:nvPr/>
        </p:nvSpPr>
        <p:spPr bwMode="auto">
          <a:xfrm>
            <a:off x="2400300" y="1484313"/>
            <a:ext cx="1306513" cy="803275"/>
          </a:xfrm>
          <a:custGeom>
            <a:avLst/>
            <a:gdLst>
              <a:gd name="T0" fmla="*/ 2147483647 w 828"/>
              <a:gd name="T1" fmla="*/ 0 h 516"/>
              <a:gd name="T2" fmla="*/ 2147483647 w 828"/>
              <a:gd name="T3" fmla="*/ 2147483647 h 516"/>
              <a:gd name="T4" fmla="*/ 2147483647 w 828"/>
              <a:gd name="T5" fmla="*/ 2147483647 h 516"/>
              <a:gd name="T6" fmla="*/ 2147483647 w 828"/>
              <a:gd name="T7" fmla="*/ 2147483647 h 516"/>
              <a:gd name="T8" fmla="*/ 2147483647 w 828"/>
              <a:gd name="T9" fmla="*/ 2147483647 h 516"/>
              <a:gd name="T10" fmla="*/ 2147483647 w 828"/>
              <a:gd name="T11" fmla="*/ 2147483647 h 516"/>
              <a:gd name="T12" fmla="*/ 2147483647 w 828"/>
              <a:gd name="T13" fmla="*/ 2147483647 h 516"/>
              <a:gd name="T14" fmla="*/ 2147483647 w 828"/>
              <a:gd name="T15" fmla="*/ 2147483647 h 516"/>
              <a:gd name="T16" fmla="*/ 2147483647 w 828"/>
              <a:gd name="T17" fmla="*/ 2147483647 h 516"/>
              <a:gd name="T18" fmla="*/ 2147483647 w 828"/>
              <a:gd name="T19" fmla="*/ 2147483647 h 516"/>
              <a:gd name="T20" fmla="*/ 2147483647 w 828"/>
              <a:gd name="T21" fmla="*/ 2147483647 h 516"/>
              <a:gd name="T22" fmla="*/ 2147483647 w 828"/>
              <a:gd name="T23" fmla="*/ 2147483647 h 516"/>
              <a:gd name="T24" fmla="*/ 2147483647 w 828"/>
              <a:gd name="T25" fmla="*/ 2147483647 h 516"/>
              <a:gd name="T26" fmla="*/ 2147483647 w 828"/>
              <a:gd name="T27" fmla="*/ 2147483647 h 516"/>
              <a:gd name="T28" fmla="*/ 2147483647 w 828"/>
              <a:gd name="T29" fmla="*/ 2147483647 h 516"/>
              <a:gd name="T30" fmla="*/ 2147483647 w 828"/>
              <a:gd name="T31" fmla="*/ 2147483647 h 516"/>
              <a:gd name="T32" fmla="*/ 2147483647 w 828"/>
              <a:gd name="T33" fmla="*/ 2147483647 h 516"/>
              <a:gd name="T34" fmla="*/ 0 w 828"/>
              <a:gd name="T35" fmla="*/ 2147483647 h 516"/>
              <a:gd name="T36" fmla="*/ 2147483647 w 828"/>
              <a:gd name="T37" fmla="*/ 0 h 51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28"/>
              <a:gd name="T58" fmla="*/ 0 h 516"/>
              <a:gd name="T59" fmla="*/ 828 w 828"/>
              <a:gd name="T60" fmla="*/ 516 h 51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28" h="516">
                <a:moveTo>
                  <a:pt x="14" y="0"/>
                </a:moveTo>
                <a:lnTo>
                  <a:pt x="176" y="21"/>
                </a:lnTo>
                <a:lnTo>
                  <a:pt x="275" y="34"/>
                </a:lnTo>
                <a:lnTo>
                  <a:pt x="404" y="48"/>
                </a:lnTo>
                <a:lnTo>
                  <a:pt x="524" y="60"/>
                </a:lnTo>
                <a:lnTo>
                  <a:pt x="731" y="75"/>
                </a:lnTo>
                <a:lnTo>
                  <a:pt x="828" y="82"/>
                </a:lnTo>
                <a:lnTo>
                  <a:pt x="825" y="502"/>
                </a:lnTo>
                <a:lnTo>
                  <a:pt x="318" y="459"/>
                </a:lnTo>
                <a:lnTo>
                  <a:pt x="307" y="516"/>
                </a:lnTo>
                <a:lnTo>
                  <a:pt x="288" y="489"/>
                </a:lnTo>
                <a:lnTo>
                  <a:pt x="242" y="493"/>
                </a:lnTo>
                <a:lnTo>
                  <a:pt x="175" y="504"/>
                </a:lnTo>
                <a:lnTo>
                  <a:pt x="163" y="431"/>
                </a:lnTo>
                <a:lnTo>
                  <a:pt x="84" y="373"/>
                </a:lnTo>
                <a:lnTo>
                  <a:pt x="96" y="317"/>
                </a:lnTo>
                <a:lnTo>
                  <a:pt x="103" y="273"/>
                </a:lnTo>
                <a:lnTo>
                  <a:pt x="0" y="128"/>
                </a:lnTo>
                <a:lnTo>
                  <a:pt x="14" y="0"/>
                </a:lnTo>
                <a:close/>
              </a:path>
            </a:pathLst>
          </a:custGeom>
          <a:solidFill>
            <a:schemeClr val="bg1"/>
          </a:solidFill>
          <a:ln w="9525">
            <a:solidFill>
              <a:schemeClr val="tx1"/>
            </a:solidFill>
            <a:prstDash val="solid"/>
            <a:round/>
            <a:headEnd/>
            <a:tailEnd/>
          </a:ln>
        </p:spPr>
        <p:txBody>
          <a:bodyPr/>
          <a:lstStyle/>
          <a:p>
            <a:endParaRPr lang="en-US"/>
          </a:p>
        </p:txBody>
      </p:sp>
      <p:sp>
        <p:nvSpPr>
          <p:cNvPr id="52255" name="Shape - Missouri"/>
          <p:cNvSpPr>
            <a:spLocks noChangeAspect="1"/>
          </p:cNvSpPr>
          <p:nvPr/>
        </p:nvSpPr>
        <p:spPr bwMode="auto">
          <a:xfrm>
            <a:off x="4714875" y="2941638"/>
            <a:ext cx="863600" cy="701675"/>
          </a:xfrm>
          <a:custGeom>
            <a:avLst/>
            <a:gdLst>
              <a:gd name="T0" fmla="*/ 0 w 548"/>
              <a:gd name="T1" fmla="*/ 36308181 h 451"/>
              <a:gd name="T2" fmla="*/ 596040015 w 548"/>
              <a:gd name="T3" fmla="*/ 0 h 451"/>
              <a:gd name="T4" fmla="*/ 720215609 w 548"/>
              <a:gd name="T5" fmla="*/ 0 h 451"/>
              <a:gd name="T6" fmla="*/ 817071186 w 548"/>
              <a:gd name="T7" fmla="*/ 31468023 h 451"/>
              <a:gd name="T8" fmla="*/ 764917941 w 548"/>
              <a:gd name="T9" fmla="*/ 125870538 h 451"/>
              <a:gd name="T10" fmla="*/ 938763142 w 548"/>
              <a:gd name="T11" fmla="*/ 280786687 h 451"/>
              <a:gd name="T12" fmla="*/ 995883664 w 548"/>
              <a:gd name="T13" fmla="*/ 411497382 h 451"/>
              <a:gd name="T14" fmla="*/ 1097706516 w 548"/>
              <a:gd name="T15" fmla="*/ 377610057 h 451"/>
              <a:gd name="T16" fmla="*/ 1095222878 w 548"/>
              <a:gd name="T17" fmla="*/ 561573373 h 451"/>
              <a:gd name="T18" fmla="*/ 1199530945 w 548"/>
              <a:gd name="T19" fmla="*/ 617246850 h 451"/>
              <a:gd name="T20" fmla="*/ 1246716914 w 548"/>
              <a:gd name="T21" fmla="*/ 779425569 h 451"/>
              <a:gd name="T22" fmla="*/ 1321221325 w 548"/>
              <a:gd name="T23" fmla="*/ 793949152 h 451"/>
              <a:gd name="T24" fmla="*/ 1360957956 w 548"/>
              <a:gd name="T25" fmla="*/ 861725356 h 451"/>
              <a:gd name="T26" fmla="*/ 1269068080 w 548"/>
              <a:gd name="T27" fmla="*/ 956127870 h 451"/>
              <a:gd name="T28" fmla="*/ 1239266000 w 548"/>
              <a:gd name="T29" fmla="*/ 1062633112 h 451"/>
              <a:gd name="T30" fmla="*/ 1110124706 w 548"/>
              <a:gd name="T31" fmla="*/ 1091680279 h 451"/>
              <a:gd name="T32" fmla="*/ 1142410423 w 548"/>
              <a:gd name="T33" fmla="*/ 973072310 h 451"/>
              <a:gd name="T34" fmla="*/ 633293009 w 548"/>
              <a:gd name="T35" fmla="*/ 1016643061 h 451"/>
              <a:gd name="T36" fmla="*/ 265735078 w 548"/>
              <a:gd name="T37" fmla="*/ 1060212255 h 451"/>
              <a:gd name="T38" fmla="*/ 243382336 w 548"/>
              <a:gd name="T39" fmla="*/ 944025144 h 451"/>
              <a:gd name="T40" fmla="*/ 218547533 w 548"/>
              <a:gd name="T41" fmla="*/ 595462253 h 451"/>
              <a:gd name="T42" fmla="*/ 213580257 w 548"/>
              <a:gd name="T43" fmla="*/ 404236368 h 451"/>
              <a:gd name="T44" fmla="*/ 91889877 w 548"/>
              <a:gd name="T45" fmla="*/ 317096423 h 451"/>
              <a:gd name="T46" fmla="*/ 136592208 w 548"/>
              <a:gd name="T47" fmla="*/ 237215936 h 451"/>
              <a:gd name="T48" fmla="*/ 76988049 w 548"/>
              <a:gd name="T49" fmla="*/ 193646742 h 451"/>
              <a:gd name="T50" fmla="*/ 0 w 548"/>
              <a:gd name="T51" fmla="*/ 36308181 h 45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48"/>
              <a:gd name="T79" fmla="*/ 0 h 451"/>
              <a:gd name="T80" fmla="*/ 548 w 548"/>
              <a:gd name="T81" fmla="*/ 451 h 45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48" h="451">
                <a:moveTo>
                  <a:pt x="0" y="15"/>
                </a:moveTo>
                <a:lnTo>
                  <a:pt x="240" y="0"/>
                </a:lnTo>
                <a:lnTo>
                  <a:pt x="290" y="0"/>
                </a:lnTo>
                <a:lnTo>
                  <a:pt x="329" y="13"/>
                </a:lnTo>
                <a:lnTo>
                  <a:pt x="308" y="52"/>
                </a:lnTo>
                <a:lnTo>
                  <a:pt x="378" y="116"/>
                </a:lnTo>
                <a:lnTo>
                  <a:pt x="401" y="170"/>
                </a:lnTo>
                <a:lnTo>
                  <a:pt x="442" y="156"/>
                </a:lnTo>
                <a:lnTo>
                  <a:pt x="441" y="232"/>
                </a:lnTo>
                <a:lnTo>
                  <a:pt x="483" y="255"/>
                </a:lnTo>
                <a:lnTo>
                  <a:pt x="502" y="322"/>
                </a:lnTo>
                <a:lnTo>
                  <a:pt x="532" y="328"/>
                </a:lnTo>
                <a:lnTo>
                  <a:pt x="548" y="356"/>
                </a:lnTo>
                <a:lnTo>
                  <a:pt x="511" y="395"/>
                </a:lnTo>
                <a:lnTo>
                  <a:pt x="499" y="439"/>
                </a:lnTo>
                <a:lnTo>
                  <a:pt x="447" y="451"/>
                </a:lnTo>
                <a:lnTo>
                  <a:pt x="460" y="402"/>
                </a:lnTo>
                <a:lnTo>
                  <a:pt x="255" y="420"/>
                </a:lnTo>
                <a:lnTo>
                  <a:pt x="107" y="438"/>
                </a:lnTo>
                <a:lnTo>
                  <a:pt x="98" y="390"/>
                </a:lnTo>
                <a:lnTo>
                  <a:pt x="88" y="246"/>
                </a:lnTo>
                <a:lnTo>
                  <a:pt x="86" y="167"/>
                </a:lnTo>
                <a:lnTo>
                  <a:pt x="37" y="131"/>
                </a:lnTo>
                <a:lnTo>
                  <a:pt x="55" y="98"/>
                </a:lnTo>
                <a:lnTo>
                  <a:pt x="31" y="80"/>
                </a:lnTo>
                <a:lnTo>
                  <a:pt x="0" y="15"/>
                </a:lnTo>
                <a:close/>
              </a:path>
            </a:pathLst>
          </a:custGeom>
          <a:solidFill>
            <a:srgbClr val="001B36"/>
          </a:solidFill>
          <a:ln w="9525">
            <a:solidFill>
              <a:srgbClr val="000000"/>
            </a:solidFill>
            <a:miter lim="800000"/>
            <a:headEnd/>
            <a:tailEnd/>
          </a:ln>
        </p:spPr>
        <p:txBody>
          <a:bodyPr wrap="none" anchor="ctr"/>
          <a:lstStyle/>
          <a:p>
            <a:endParaRPr lang="en-US"/>
          </a:p>
        </p:txBody>
      </p:sp>
      <p:sp>
        <p:nvSpPr>
          <p:cNvPr id="52256" name="Shape - Mississippi"/>
          <p:cNvSpPr>
            <a:spLocks noChangeAspect="1"/>
          </p:cNvSpPr>
          <p:nvPr/>
        </p:nvSpPr>
        <p:spPr bwMode="auto">
          <a:xfrm>
            <a:off x="5330825" y="3775075"/>
            <a:ext cx="450850" cy="774700"/>
          </a:xfrm>
          <a:custGeom>
            <a:avLst/>
            <a:gdLst>
              <a:gd name="T0" fmla="*/ 2147483647 w 287"/>
              <a:gd name="T1" fmla="*/ 2147483647 h 499"/>
              <a:gd name="T2" fmla="*/ 2147483647 w 287"/>
              <a:gd name="T3" fmla="*/ 2147483647 h 499"/>
              <a:gd name="T4" fmla="*/ 0 w 287"/>
              <a:gd name="T5" fmla="*/ 2147483647 h 499"/>
              <a:gd name="T6" fmla="*/ 2147483647 w 287"/>
              <a:gd name="T7" fmla="*/ 2147483647 h 499"/>
              <a:gd name="T8" fmla="*/ 2147483647 w 287"/>
              <a:gd name="T9" fmla="*/ 2147483647 h 499"/>
              <a:gd name="T10" fmla="*/ 2147483647 w 287"/>
              <a:gd name="T11" fmla="*/ 2147483647 h 499"/>
              <a:gd name="T12" fmla="*/ 2147483647 w 287"/>
              <a:gd name="T13" fmla="*/ 2147483647 h 499"/>
              <a:gd name="T14" fmla="*/ 2147483647 w 287"/>
              <a:gd name="T15" fmla="*/ 2147483647 h 499"/>
              <a:gd name="T16" fmla="*/ 2147483647 w 287"/>
              <a:gd name="T17" fmla="*/ 2147483647 h 499"/>
              <a:gd name="T18" fmla="*/ 2147483647 w 287"/>
              <a:gd name="T19" fmla="*/ 2147483647 h 499"/>
              <a:gd name="T20" fmla="*/ 2147483647 w 287"/>
              <a:gd name="T21" fmla="*/ 2147483647 h 499"/>
              <a:gd name="T22" fmla="*/ 2147483647 w 287"/>
              <a:gd name="T23" fmla="*/ 2147483647 h 499"/>
              <a:gd name="T24" fmla="*/ 2147483647 w 287"/>
              <a:gd name="T25" fmla="*/ 2147483647 h 499"/>
              <a:gd name="T26" fmla="*/ 2147483647 w 287"/>
              <a:gd name="T27" fmla="*/ 0 h 499"/>
              <a:gd name="T28" fmla="*/ 2147483647 w 287"/>
              <a:gd name="T29" fmla="*/ 2147483647 h 4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7"/>
              <a:gd name="T46" fmla="*/ 0 h 499"/>
              <a:gd name="T47" fmla="*/ 287 w 287"/>
              <a:gd name="T48" fmla="*/ 499 h 4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7" h="499">
                <a:moveTo>
                  <a:pt x="81" y="16"/>
                </a:moveTo>
                <a:lnTo>
                  <a:pt x="38" y="101"/>
                </a:lnTo>
                <a:lnTo>
                  <a:pt x="0" y="156"/>
                </a:lnTo>
                <a:lnTo>
                  <a:pt x="12" y="222"/>
                </a:lnTo>
                <a:lnTo>
                  <a:pt x="57" y="311"/>
                </a:lnTo>
                <a:lnTo>
                  <a:pt x="23" y="402"/>
                </a:lnTo>
                <a:lnTo>
                  <a:pt x="8" y="450"/>
                </a:lnTo>
                <a:lnTo>
                  <a:pt x="175" y="430"/>
                </a:lnTo>
                <a:lnTo>
                  <a:pt x="182" y="492"/>
                </a:lnTo>
                <a:lnTo>
                  <a:pt x="216" y="499"/>
                </a:lnTo>
                <a:lnTo>
                  <a:pt x="225" y="468"/>
                </a:lnTo>
                <a:lnTo>
                  <a:pt x="287" y="459"/>
                </a:lnTo>
                <a:lnTo>
                  <a:pt x="273" y="357"/>
                </a:lnTo>
                <a:lnTo>
                  <a:pt x="270" y="0"/>
                </a:lnTo>
                <a:lnTo>
                  <a:pt x="81" y="16"/>
                </a:lnTo>
                <a:close/>
              </a:path>
            </a:pathLst>
          </a:custGeom>
          <a:solidFill>
            <a:schemeClr val="bg1"/>
          </a:solidFill>
          <a:ln w="12700">
            <a:solidFill>
              <a:schemeClr val="tx1"/>
            </a:solidFill>
            <a:prstDash val="solid"/>
            <a:round/>
            <a:headEnd/>
            <a:tailEnd/>
          </a:ln>
        </p:spPr>
        <p:txBody>
          <a:bodyPr/>
          <a:lstStyle/>
          <a:p>
            <a:endParaRPr lang="en-US"/>
          </a:p>
        </p:txBody>
      </p:sp>
      <p:sp>
        <p:nvSpPr>
          <p:cNvPr id="52257" name="Shape - Minnesota"/>
          <p:cNvSpPr>
            <a:spLocks noChangeAspect="1"/>
          </p:cNvSpPr>
          <p:nvPr/>
        </p:nvSpPr>
        <p:spPr bwMode="auto">
          <a:xfrm>
            <a:off x="4446588" y="1549400"/>
            <a:ext cx="857250" cy="957263"/>
          </a:xfrm>
          <a:custGeom>
            <a:avLst/>
            <a:gdLst>
              <a:gd name="T0" fmla="*/ 0 w 545"/>
              <a:gd name="T1" fmla="*/ 2147483647 h 614"/>
              <a:gd name="T2" fmla="*/ 2147483647 w 545"/>
              <a:gd name="T3" fmla="*/ 2147483647 h 614"/>
              <a:gd name="T4" fmla="*/ 2147483647 w 545"/>
              <a:gd name="T5" fmla="*/ 0 h 614"/>
              <a:gd name="T6" fmla="*/ 2147483647 w 545"/>
              <a:gd name="T7" fmla="*/ 2147483647 h 614"/>
              <a:gd name="T8" fmla="*/ 2147483647 w 545"/>
              <a:gd name="T9" fmla="*/ 2147483647 h 614"/>
              <a:gd name="T10" fmla="*/ 2147483647 w 545"/>
              <a:gd name="T11" fmla="*/ 2147483647 h 614"/>
              <a:gd name="T12" fmla="*/ 2147483647 w 545"/>
              <a:gd name="T13" fmla="*/ 2147483647 h 614"/>
              <a:gd name="T14" fmla="*/ 2147483647 w 545"/>
              <a:gd name="T15" fmla="*/ 2147483647 h 614"/>
              <a:gd name="T16" fmla="*/ 2147483647 w 545"/>
              <a:gd name="T17" fmla="*/ 2147483647 h 614"/>
              <a:gd name="T18" fmla="*/ 2147483647 w 545"/>
              <a:gd name="T19" fmla="*/ 2147483647 h 614"/>
              <a:gd name="T20" fmla="*/ 2147483647 w 545"/>
              <a:gd name="T21" fmla="*/ 2147483647 h 614"/>
              <a:gd name="T22" fmla="*/ 2147483647 w 545"/>
              <a:gd name="T23" fmla="*/ 2147483647 h 614"/>
              <a:gd name="T24" fmla="*/ 2147483647 w 545"/>
              <a:gd name="T25" fmla="*/ 2147483647 h 614"/>
              <a:gd name="T26" fmla="*/ 2147483647 w 545"/>
              <a:gd name="T27" fmla="*/ 2147483647 h 614"/>
              <a:gd name="T28" fmla="*/ 2147483647 w 545"/>
              <a:gd name="T29" fmla="*/ 2147483647 h 614"/>
              <a:gd name="T30" fmla="*/ 2147483647 w 545"/>
              <a:gd name="T31" fmla="*/ 2147483647 h 614"/>
              <a:gd name="T32" fmla="*/ 2147483647 w 545"/>
              <a:gd name="T33" fmla="*/ 2147483647 h 614"/>
              <a:gd name="T34" fmla="*/ 2147483647 w 545"/>
              <a:gd name="T35" fmla="*/ 2147483647 h 614"/>
              <a:gd name="T36" fmla="*/ 2147483647 w 545"/>
              <a:gd name="T37" fmla="*/ 2147483647 h 614"/>
              <a:gd name="T38" fmla="*/ 2147483647 w 545"/>
              <a:gd name="T39" fmla="*/ 2147483647 h 614"/>
              <a:gd name="T40" fmla="*/ 2147483647 w 545"/>
              <a:gd name="T41" fmla="*/ 2147483647 h 614"/>
              <a:gd name="T42" fmla="*/ 2147483647 w 545"/>
              <a:gd name="T43" fmla="*/ 2147483647 h 614"/>
              <a:gd name="T44" fmla="*/ 2147483647 w 545"/>
              <a:gd name="T45" fmla="*/ 2147483647 h 614"/>
              <a:gd name="T46" fmla="*/ 2147483647 w 545"/>
              <a:gd name="T47" fmla="*/ 2147483647 h 614"/>
              <a:gd name="T48" fmla="*/ 2147483647 w 545"/>
              <a:gd name="T49" fmla="*/ 2147483647 h 614"/>
              <a:gd name="T50" fmla="*/ 2147483647 w 545"/>
              <a:gd name="T51" fmla="*/ 2147483647 h 614"/>
              <a:gd name="T52" fmla="*/ 2147483647 w 545"/>
              <a:gd name="T53" fmla="*/ 2147483647 h 614"/>
              <a:gd name="T54" fmla="*/ 2147483647 w 545"/>
              <a:gd name="T55" fmla="*/ 2147483647 h 614"/>
              <a:gd name="T56" fmla="*/ 2147483647 w 545"/>
              <a:gd name="T57" fmla="*/ 2147483647 h 614"/>
              <a:gd name="T58" fmla="*/ 2147483647 w 545"/>
              <a:gd name="T59" fmla="*/ 2147483647 h 614"/>
              <a:gd name="T60" fmla="*/ 0 w 545"/>
              <a:gd name="T61" fmla="*/ 2147483647 h 61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45"/>
              <a:gd name="T94" fmla="*/ 0 h 614"/>
              <a:gd name="T95" fmla="*/ 545 w 545"/>
              <a:gd name="T96" fmla="*/ 614 h 61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45" h="614">
                <a:moveTo>
                  <a:pt x="0" y="48"/>
                </a:moveTo>
                <a:lnTo>
                  <a:pt x="143" y="48"/>
                </a:lnTo>
                <a:lnTo>
                  <a:pt x="141" y="0"/>
                </a:lnTo>
                <a:lnTo>
                  <a:pt x="173" y="14"/>
                </a:lnTo>
                <a:lnTo>
                  <a:pt x="179" y="51"/>
                </a:lnTo>
                <a:lnTo>
                  <a:pt x="247" y="91"/>
                </a:lnTo>
                <a:lnTo>
                  <a:pt x="268" y="73"/>
                </a:lnTo>
                <a:lnTo>
                  <a:pt x="308" y="73"/>
                </a:lnTo>
                <a:lnTo>
                  <a:pt x="340" y="109"/>
                </a:lnTo>
                <a:lnTo>
                  <a:pt x="361" y="96"/>
                </a:lnTo>
                <a:lnTo>
                  <a:pt x="420" y="111"/>
                </a:lnTo>
                <a:lnTo>
                  <a:pt x="441" y="84"/>
                </a:lnTo>
                <a:lnTo>
                  <a:pt x="478" y="105"/>
                </a:lnTo>
                <a:lnTo>
                  <a:pt x="545" y="102"/>
                </a:lnTo>
                <a:lnTo>
                  <a:pt x="437" y="178"/>
                </a:lnTo>
                <a:lnTo>
                  <a:pt x="383" y="245"/>
                </a:lnTo>
                <a:lnTo>
                  <a:pt x="393" y="342"/>
                </a:lnTo>
                <a:lnTo>
                  <a:pt x="356" y="382"/>
                </a:lnTo>
                <a:lnTo>
                  <a:pt x="371" y="410"/>
                </a:lnTo>
                <a:lnTo>
                  <a:pt x="371" y="482"/>
                </a:lnTo>
                <a:lnTo>
                  <a:pt x="408" y="482"/>
                </a:lnTo>
                <a:lnTo>
                  <a:pt x="463" y="534"/>
                </a:lnTo>
                <a:lnTo>
                  <a:pt x="486" y="596"/>
                </a:lnTo>
                <a:lnTo>
                  <a:pt x="100" y="614"/>
                </a:lnTo>
                <a:lnTo>
                  <a:pt x="101" y="444"/>
                </a:lnTo>
                <a:lnTo>
                  <a:pt x="67" y="407"/>
                </a:lnTo>
                <a:lnTo>
                  <a:pt x="79" y="362"/>
                </a:lnTo>
                <a:lnTo>
                  <a:pt x="91" y="337"/>
                </a:lnTo>
                <a:lnTo>
                  <a:pt x="67" y="219"/>
                </a:lnTo>
                <a:lnTo>
                  <a:pt x="34" y="142"/>
                </a:lnTo>
                <a:lnTo>
                  <a:pt x="0" y="48"/>
                </a:lnTo>
                <a:close/>
              </a:path>
            </a:pathLst>
          </a:custGeom>
          <a:solidFill>
            <a:srgbClr val="001B36"/>
          </a:solidFill>
          <a:ln w="9525">
            <a:solidFill>
              <a:schemeClr val="bg1"/>
            </a:solidFill>
            <a:miter lim="800000"/>
            <a:headEnd/>
            <a:tailEnd/>
          </a:ln>
        </p:spPr>
        <p:txBody>
          <a:bodyPr wrap="none" anchor="ctr"/>
          <a:lstStyle/>
          <a:p>
            <a:endParaRPr lang="en-US"/>
          </a:p>
        </p:txBody>
      </p:sp>
      <p:grpSp>
        <p:nvGrpSpPr>
          <p:cNvPr id="288" name="Shape - Michigan"/>
          <p:cNvGrpSpPr>
            <a:grpSpLocks/>
          </p:cNvGrpSpPr>
          <p:nvPr/>
        </p:nvGrpSpPr>
        <p:grpSpPr bwMode="auto">
          <a:xfrm>
            <a:off x="5259387" y="1773238"/>
            <a:ext cx="990600" cy="882650"/>
            <a:chOff x="3254" y="860"/>
            <a:chExt cx="623" cy="557"/>
          </a:xfrm>
          <a:solidFill>
            <a:schemeClr val="accent3"/>
          </a:solidFill>
        </p:grpSpPr>
        <p:sp>
          <p:nvSpPr>
            <p:cNvPr id="289" name="Freeform 27"/>
            <p:cNvSpPr>
              <a:spLocks noChangeAspect="1"/>
            </p:cNvSpPr>
            <p:nvPr/>
          </p:nvSpPr>
          <p:spPr bwMode="auto">
            <a:xfrm>
              <a:off x="3254" y="860"/>
              <a:ext cx="442" cy="190"/>
            </a:xfrm>
            <a:custGeom>
              <a:avLst/>
              <a:gdLst>
                <a:gd name="T0" fmla="*/ 0 w 445"/>
                <a:gd name="T1" fmla="*/ 100 h 193"/>
                <a:gd name="T2" fmla="*/ 96 w 445"/>
                <a:gd name="T3" fmla="*/ 0 h 193"/>
                <a:gd name="T4" fmla="*/ 79 w 445"/>
                <a:gd name="T5" fmla="*/ 41 h 193"/>
                <a:gd name="T6" fmla="*/ 92 w 445"/>
                <a:gd name="T7" fmla="*/ 54 h 193"/>
                <a:gd name="T8" fmla="*/ 123 w 445"/>
                <a:gd name="T9" fmla="*/ 36 h 193"/>
                <a:gd name="T10" fmla="*/ 192 w 445"/>
                <a:gd name="T11" fmla="*/ 63 h 193"/>
                <a:gd name="T12" fmla="*/ 220 w 445"/>
                <a:gd name="T13" fmla="*/ 41 h 193"/>
                <a:gd name="T14" fmla="*/ 311 w 445"/>
                <a:gd name="T15" fmla="*/ 32 h 193"/>
                <a:gd name="T16" fmla="*/ 329 w 445"/>
                <a:gd name="T17" fmla="*/ 55 h 193"/>
                <a:gd name="T18" fmla="*/ 364 w 445"/>
                <a:gd name="T19" fmla="*/ 50 h 193"/>
                <a:gd name="T20" fmla="*/ 432 w 445"/>
                <a:gd name="T21" fmla="*/ 78 h 193"/>
                <a:gd name="T22" fmla="*/ 436 w 445"/>
                <a:gd name="T23" fmla="*/ 96 h 193"/>
                <a:gd name="T24" fmla="*/ 363 w 445"/>
                <a:gd name="T25" fmla="*/ 114 h 193"/>
                <a:gd name="T26" fmla="*/ 341 w 445"/>
                <a:gd name="T27" fmla="*/ 100 h 193"/>
                <a:gd name="T28" fmla="*/ 302 w 445"/>
                <a:gd name="T29" fmla="*/ 105 h 193"/>
                <a:gd name="T30" fmla="*/ 257 w 445"/>
                <a:gd name="T31" fmla="*/ 131 h 193"/>
                <a:gd name="T32" fmla="*/ 237 w 445"/>
                <a:gd name="T33" fmla="*/ 133 h 193"/>
                <a:gd name="T34" fmla="*/ 221 w 445"/>
                <a:gd name="T35" fmla="*/ 114 h 193"/>
                <a:gd name="T36" fmla="*/ 198 w 445"/>
                <a:gd name="T37" fmla="*/ 182 h 193"/>
                <a:gd name="T38" fmla="*/ 170 w 445"/>
                <a:gd name="T39" fmla="*/ 184 h 193"/>
                <a:gd name="T40" fmla="*/ 158 w 445"/>
                <a:gd name="T41" fmla="*/ 156 h 193"/>
                <a:gd name="T42" fmla="*/ 98 w 445"/>
                <a:gd name="T43" fmla="*/ 145 h 193"/>
                <a:gd name="T44" fmla="*/ 73 w 445"/>
                <a:gd name="T45" fmla="*/ 124 h 193"/>
                <a:gd name="T46" fmla="*/ 23 w 445"/>
                <a:gd name="T47" fmla="*/ 131 h 193"/>
                <a:gd name="T48" fmla="*/ 0 w 445"/>
                <a:gd name="T49" fmla="*/ 100 h 19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45"/>
                <a:gd name="T76" fmla="*/ 0 h 193"/>
                <a:gd name="T77" fmla="*/ 445 w 445"/>
                <a:gd name="T78" fmla="*/ 193 h 19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45" h="193">
                  <a:moveTo>
                    <a:pt x="0" y="106"/>
                  </a:moveTo>
                  <a:lnTo>
                    <a:pt x="99" y="0"/>
                  </a:lnTo>
                  <a:lnTo>
                    <a:pt x="82" y="44"/>
                  </a:lnTo>
                  <a:lnTo>
                    <a:pt x="95" y="57"/>
                  </a:lnTo>
                  <a:lnTo>
                    <a:pt x="126" y="39"/>
                  </a:lnTo>
                  <a:lnTo>
                    <a:pt x="195" y="66"/>
                  </a:lnTo>
                  <a:lnTo>
                    <a:pt x="225" y="44"/>
                  </a:lnTo>
                  <a:lnTo>
                    <a:pt x="317" y="32"/>
                  </a:lnTo>
                  <a:lnTo>
                    <a:pt x="335" y="58"/>
                  </a:lnTo>
                  <a:lnTo>
                    <a:pt x="371" y="53"/>
                  </a:lnTo>
                  <a:lnTo>
                    <a:pt x="441" y="81"/>
                  </a:lnTo>
                  <a:lnTo>
                    <a:pt x="445" y="102"/>
                  </a:lnTo>
                  <a:lnTo>
                    <a:pt x="369" y="120"/>
                  </a:lnTo>
                  <a:lnTo>
                    <a:pt x="347" y="106"/>
                  </a:lnTo>
                  <a:lnTo>
                    <a:pt x="308" y="111"/>
                  </a:lnTo>
                  <a:lnTo>
                    <a:pt x="263" y="137"/>
                  </a:lnTo>
                  <a:lnTo>
                    <a:pt x="243" y="139"/>
                  </a:lnTo>
                  <a:lnTo>
                    <a:pt x="226" y="120"/>
                  </a:lnTo>
                  <a:lnTo>
                    <a:pt x="201" y="191"/>
                  </a:lnTo>
                  <a:lnTo>
                    <a:pt x="173" y="193"/>
                  </a:lnTo>
                  <a:lnTo>
                    <a:pt x="161" y="164"/>
                  </a:lnTo>
                  <a:lnTo>
                    <a:pt x="101" y="151"/>
                  </a:lnTo>
                  <a:lnTo>
                    <a:pt x="73" y="130"/>
                  </a:lnTo>
                  <a:lnTo>
                    <a:pt x="23" y="137"/>
                  </a:lnTo>
                  <a:lnTo>
                    <a:pt x="0" y="106"/>
                  </a:lnTo>
                  <a:close/>
                </a:path>
              </a:pathLst>
            </a:custGeom>
            <a:solidFill>
              <a:srgbClr val="001B36"/>
            </a:solidFill>
            <a:ln w="9525">
              <a:solidFill>
                <a:schemeClr val="bg1"/>
              </a:solidFill>
              <a:miter lim="800000"/>
              <a:headEnd/>
              <a:tailEnd/>
            </a:ln>
            <a:effectLst/>
          </p:spPr>
          <p:txBody>
            <a:bodyPr wrap="none" anchor="ctr"/>
            <a:lstStyle/>
            <a:p>
              <a:pPr algn="ctr" eaLnBrk="0" hangingPunct="0">
                <a:defRPr/>
              </a:pPr>
              <a:endParaRPr lang="en-US" sz="1100" b="1" dirty="0">
                <a:solidFill>
                  <a:srgbClr val="000000"/>
                </a:solidFill>
                <a:latin typeface="+mn-lt"/>
                <a:cs typeface="Calibri" pitchFamily="34" charset="0"/>
              </a:endParaRPr>
            </a:p>
          </p:txBody>
        </p:sp>
        <p:sp>
          <p:nvSpPr>
            <p:cNvPr id="290" name="Freeform 28"/>
            <p:cNvSpPr>
              <a:spLocks noChangeAspect="1"/>
            </p:cNvSpPr>
            <p:nvPr/>
          </p:nvSpPr>
          <p:spPr bwMode="auto">
            <a:xfrm>
              <a:off x="3560" y="994"/>
              <a:ext cx="317" cy="423"/>
            </a:xfrm>
            <a:custGeom>
              <a:avLst/>
              <a:gdLst>
                <a:gd name="T0" fmla="*/ 79 w 319"/>
                <a:gd name="T1" fmla="*/ 18 h 432"/>
                <a:gd name="T2" fmla="*/ 90 w 319"/>
                <a:gd name="T3" fmla="*/ 42 h 432"/>
                <a:gd name="T4" fmla="*/ 70 w 319"/>
                <a:gd name="T5" fmla="*/ 58 h 432"/>
                <a:gd name="T6" fmla="*/ 69 w 319"/>
                <a:gd name="T7" fmla="*/ 121 h 432"/>
                <a:gd name="T8" fmla="*/ 57 w 319"/>
                <a:gd name="T9" fmla="*/ 79 h 432"/>
                <a:gd name="T10" fmla="*/ 11 w 319"/>
                <a:gd name="T11" fmla="*/ 119 h 432"/>
                <a:gd name="T12" fmla="*/ 0 w 319"/>
                <a:gd name="T13" fmla="*/ 237 h 432"/>
                <a:gd name="T14" fmla="*/ 30 w 319"/>
                <a:gd name="T15" fmla="*/ 294 h 432"/>
                <a:gd name="T16" fmla="*/ 33 w 319"/>
                <a:gd name="T17" fmla="*/ 323 h 432"/>
                <a:gd name="T18" fmla="*/ 34 w 319"/>
                <a:gd name="T19" fmla="*/ 346 h 432"/>
                <a:gd name="T20" fmla="*/ 33 w 319"/>
                <a:gd name="T21" fmla="*/ 368 h 432"/>
                <a:gd name="T22" fmla="*/ 27 w 319"/>
                <a:gd name="T23" fmla="*/ 405 h 432"/>
                <a:gd name="T24" fmla="*/ 149 w 319"/>
                <a:gd name="T25" fmla="*/ 399 h 432"/>
                <a:gd name="T26" fmla="*/ 312 w 319"/>
                <a:gd name="T27" fmla="*/ 385 h 432"/>
                <a:gd name="T28" fmla="*/ 282 w 319"/>
                <a:gd name="T29" fmla="*/ 377 h 432"/>
                <a:gd name="T30" fmla="*/ 265 w 319"/>
                <a:gd name="T31" fmla="*/ 354 h 432"/>
                <a:gd name="T32" fmla="*/ 291 w 319"/>
                <a:gd name="T33" fmla="*/ 338 h 432"/>
                <a:gd name="T34" fmla="*/ 291 w 319"/>
                <a:gd name="T35" fmla="*/ 314 h 432"/>
                <a:gd name="T36" fmla="*/ 279 w 319"/>
                <a:gd name="T37" fmla="*/ 295 h 432"/>
                <a:gd name="T38" fmla="*/ 291 w 319"/>
                <a:gd name="T39" fmla="*/ 281 h 432"/>
                <a:gd name="T40" fmla="*/ 313 w 319"/>
                <a:gd name="T41" fmla="*/ 283 h 432"/>
                <a:gd name="T42" fmla="*/ 309 w 319"/>
                <a:gd name="T43" fmla="*/ 226 h 432"/>
                <a:gd name="T44" fmla="*/ 303 w 319"/>
                <a:gd name="T45" fmla="*/ 194 h 432"/>
                <a:gd name="T46" fmla="*/ 289 w 319"/>
                <a:gd name="T47" fmla="*/ 171 h 432"/>
                <a:gd name="T48" fmla="*/ 276 w 319"/>
                <a:gd name="T49" fmla="*/ 160 h 432"/>
                <a:gd name="T50" fmla="*/ 255 w 319"/>
                <a:gd name="T51" fmla="*/ 156 h 432"/>
                <a:gd name="T52" fmla="*/ 237 w 319"/>
                <a:gd name="T53" fmla="*/ 156 h 432"/>
                <a:gd name="T54" fmla="*/ 218 w 319"/>
                <a:gd name="T55" fmla="*/ 182 h 432"/>
                <a:gd name="T56" fmla="*/ 204 w 319"/>
                <a:gd name="T57" fmla="*/ 191 h 432"/>
                <a:gd name="T58" fmla="*/ 195 w 319"/>
                <a:gd name="T59" fmla="*/ 194 h 432"/>
                <a:gd name="T60" fmla="*/ 185 w 319"/>
                <a:gd name="T61" fmla="*/ 189 h 432"/>
                <a:gd name="T62" fmla="*/ 182 w 319"/>
                <a:gd name="T63" fmla="*/ 176 h 432"/>
                <a:gd name="T64" fmla="*/ 185 w 319"/>
                <a:gd name="T65" fmla="*/ 167 h 432"/>
                <a:gd name="T66" fmla="*/ 194 w 319"/>
                <a:gd name="T67" fmla="*/ 160 h 432"/>
                <a:gd name="T68" fmla="*/ 203 w 319"/>
                <a:gd name="T69" fmla="*/ 156 h 432"/>
                <a:gd name="T70" fmla="*/ 212 w 319"/>
                <a:gd name="T71" fmla="*/ 155 h 432"/>
                <a:gd name="T72" fmla="*/ 212 w 319"/>
                <a:gd name="T73" fmla="*/ 138 h 432"/>
                <a:gd name="T74" fmla="*/ 236 w 319"/>
                <a:gd name="T75" fmla="*/ 121 h 432"/>
                <a:gd name="T76" fmla="*/ 212 w 319"/>
                <a:gd name="T77" fmla="*/ 69 h 432"/>
                <a:gd name="T78" fmla="*/ 212 w 319"/>
                <a:gd name="T79" fmla="*/ 43 h 432"/>
                <a:gd name="T80" fmla="*/ 172 w 319"/>
                <a:gd name="T81" fmla="*/ 33 h 432"/>
                <a:gd name="T82" fmla="*/ 113 w 319"/>
                <a:gd name="T83" fmla="*/ 0 h 432"/>
                <a:gd name="T84" fmla="*/ 79 w 319"/>
                <a:gd name="T85" fmla="*/ 18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19"/>
                <a:gd name="T130" fmla="*/ 0 h 432"/>
                <a:gd name="T131" fmla="*/ 319 w 319"/>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19" h="432">
                  <a:moveTo>
                    <a:pt x="81" y="18"/>
                  </a:moveTo>
                  <a:lnTo>
                    <a:pt x="93" y="45"/>
                  </a:lnTo>
                  <a:lnTo>
                    <a:pt x="70" y="61"/>
                  </a:lnTo>
                  <a:lnTo>
                    <a:pt x="69" y="130"/>
                  </a:lnTo>
                  <a:lnTo>
                    <a:pt x="57" y="85"/>
                  </a:lnTo>
                  <a:lnTo>
                    <a:pt x="11" y="128"/>
                  </a:lnTo>
                  <a:lnTo>
                    <a:pt x="0" y="252"/>
                  </a:lnTo>
                  <a:lnTo>
                    <a:pt x="30" y="313"/>
                  </a:lnTo>
                  <a:lnTo>
                    <a:pt x="33" y="344"/>
                  </a:lnTo>
                  <a:lnTo>
                    <a:pt x="34" y="369"/>
                  </a:lnTo>
                  <a:lnTo>
                    <a:pt x="33" y="392"/>
                  </a:lnTo>
                  <a:lnTo>
                    <a:pt x="27" y="432"/>
                  </a:lnTo>
                  <a:lnTo>
                    <a:pt x="152" y="425"/>
                  </a:lnTo>
                  <a:lnTo>
                    <a:pt x="318" y="410"/>
                  </a:lnTo>
                  <a:lnTo>
                    <a:pt x="288" y="401"/>
                  </a:lnTo>
                  <a:lnTo>
                    <a:pt x="271" y="378"/>
                  </a:lnTo>
                  <a:lnTo>
                    <a:pt x="297" y="359"/>
                  </a:lnTo>
                  <a:lnTo>
                    <a:pt x="297" y="335"/>
                  </a:lnTo>
                  <a:lnTo>
                    <a:pt x="285" y="314"/>
                  </a:lnTo>
                  <a:lnTo>
                    <a:pt x="297" y="299"/>
                  </a:lnTo>
                  <a:lnTo>
                    <a:pt x="319" y="301"/>
                  </a:lnTo>
                  <a:lnTo>
                    <a:pt x="315" y="241"/>
                  </a:lnTo>
                  <a:lnTo>
                    <a:pt x="309" y="206"/>
                  </a:lnTo>
                  <a:lnTo>
                    <a:pt x="295" y="183"/>
                  </a:lnTo>
                  <a:lnTo>
                    <a:pt x="282" y="170"/>
                  </a:lnTo>
                  <a:lnTo>
                    <a:pt x="261" y="165"/>
                  </a:lnTo>
                  <a:lnTo>
                    <a:pt x="242" y="165"/>
                  </a:lnTo>
                  <a:lnTo>
                    <a:pt x="221" y="194"/>
                  </a:lnTo>
                  <a:lnTo>
                    <a:pt x="207" y="203"/>
                  </a:lnTo>
                  <a:lnTo>
                    <a:pt x="198" y="206"/>
                  </a:lnTo>
                  <a:lnTo>
                    <a:pt x="188" y="201"/>
                  </a:lnTo>
                  <a:lnTo>
                    <a:pt x="185" y="188"/>
                  </a:lnTo>
                  <a:lnTo>
                    <a:pt x="188" y="179"/>
                  </a:lnTo>
                  <a:lnTo>
                    <a:pt x="197" y="170"/>
                  </a:lnTo>
                  <a:lnTo>
                    <a:pt x="206" y="165"/>
                  </a:lnTo>
                  <a:lnTo>
                    <a:pt x="215" y="164"/>
                  </a:lnTo>
                  <a:lnTo>
                    <a:pt x="215" y="147"/>
                  </a:lnTo>
                  <a:lnTo>
                    <a:pt x="239" y="130"/>
                  </a:lnTo>
                  <a:lnTo>
                    <a:pt x="215" y="73"/>
                  </a:lnTo>
                  <a:lnTo>
                    <a:pt x="215" y="46"/>
                  </a:lnTo>
                  <a:lnTo>
                    <a:pt x="175" y="36"/>
                  </a:lnTo>
                  <a:lnTo>
                    <a:pt x="116" y="0"/>
                  </a:lnTo>
                  <a:lnTo>
                    <a:pt x="81" y="18"/>
                  </a:lnTo>
                  <a:close/>
                </a:path>
              </a:pathLst>
            </a:custGeom>
            <a:solidFill>
              <a:srgbClr val="001B36"/>
            </a:solidFill>
            <a:ln w="9525">
              <a:solidFill>
                <a:schemeClr val="bg1"/>
              </a:solidFill>
              <a:miter lim="800000"/>
              <a:headEnd/>
              <a:tailEnd/>
            </a:ln>
            <a:effectLst/>
          </p:spPr>
          <p:txBody>
            <a:bodyPr wrap="none" anchor="ctr"/>
            <a:lstStyle/>
            <a:p>
              <a:pPr algn="ctr" eaLnBrk="0" hangingPunct="0">
                <a:defRPr/>
              </a:pPr>
              <a:endParaRPr lang="en-US" sz="1100" b="1" dirty="0">
                <a:solidFill>
                  <a:srgbClr val="000000"/>
                </a:solidFill>
                <a:latin typeface="+mn-lt"/>
                <a:cs typeface="Calibri" pitchFamily="34" charset="0"/>
              </a:endParaRPr>
            </a:p>
          </p:txBody>
        </p:sp>
      </p:grpSp>
      <p:sp>
        <p:nvSpPr>
          <p:cNvPr id="52259" name="Shape - Massachusetts"/>
          <p:cNvSpPr>
            <a:spLocks noChangeAspect="1"/>
          </p:cNvSpPr>
          <p:nvPr/>
        </p:nvSpPr>
        <p:spPr bwMode="auto">
          <a:xfrm>
            <a:off x="7305675" y="2092325"/>
            <a:ext cx="468313" cy="211138"/>
          </a:xfrm>
          <a:custGeom>
            <a:avLst/>
            <a:gdLst>
              <a:gd name="T0" fmla="*/ 0 w 296"/>
              <a:gd name="T1" fmla="*/ 2147483647 h 134"/>
              <a:gd name="T2" fmla="*/ 2147483647 w 296"/>
              <a:gd name="T3" fmla="*/ 2147483647 h 134"/>
              <a:gd name="T4" fmla="*/ 2147483647 w 296"/>
              <a:gd name="T5" fmla="*/ 2147483647 h 134"/>
              <a:gd name="T6" fmla="*/ 2147483647 w 296"/>
              <a:gd name="T7" fmla="*/ 0 h 134"/>
              <a:gd name="T8" fmla="*/ 2147483647 w 296"/>
              <a:gd name="T9" fmla="*/ 2147483647 h 134"/>
              <a:gd name="T10" fmla="*/ 2147483647 w 296"/>
              <a:gd name="T11" fmla="*/ 2147483647 h 134"/>
              <a:gd name="T12" fmla="*/ 2147483647 w 296"/>
              <a:gd name="T13" fmla="*/ 2147483647 h 134"/>
              <a:gd name="T14" fmla="*/ 2147483647 w 296"/>
              <a:gd name="T15" fmla="*/ 2147483647 h 134"/>
              <a:gd name="T16" fmla="*/ 2147483647 w 296"/>
              <a:gd name="T17" fmla="*/ 2147483647 h 134"/>
              <a:gd name="T18" fmla="*/ 2147483647 w 296"/>
              <a:gd name="T19" fmla="*/ 2147483647 h 134"/>
              <a:gd name="T20" fmla="*/ 2147483647 w 296"/>
              <a:gd name="T21" fmla="*/ 2147483647 h 134"/>
              <a:gd name="T22" fmla="*/ 2147483647 w 296"/>
              <a:gd name="T23" fmla="*/ 2147483647 h 134"/>
              <a:gd name="T24" fmla="*/ 2147483647 w 296"/>
              <a:gd name="T25" fmla="*/ 2147483647 h 134"/>
              <a:gd name="T26" fmla="*/ 2147483647 w 296"/>
              <a:gd name="T27" fmla="*/ 2147483647 h 134"/>
              <a:gd name="T28" fmla="*/ 2147483647 w 296"/>
              <a:gd name="T29" fmla="*/ 2147483647 h 134"/>
              <a:gd name="T30" fmla="*/ 2147483647 w 296"/>
              <a:gd name="T31" fmla="*/ 2147483647 h 134"/>
              <a:gd name="T32" fmla="*/ 2147483647 w 296"/>
              <a:gd name="T33" fmla="*/ 2147483647 h 134"/>
              <a:gd name="T34" fmla="*/ 2147483647 w 296"/>
              <a:gd name="T35" fmla="*/ 2147483647 h 134"/>
              <a:gd name="T36" fmla="*/ 2147483647 w 296"/>
              <a:gd name="T37" fmla="*/ 2147483647 h 134"/>
              <a:gd name="T38" fmla="*/ 0 w 296"/>
              <a:gd name="T39" fmla="*/ 2147483647 h 13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6"/>
              <a:gd name="T61" fmla="*/ 0 h 134"/>
              <a:gd name="T62" fmla="*/ 296 w 296"/>
              <a:gd name="T63" fmla="*/ 134 h 13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6" h="134">
                <a:moveTo>
                  <a:pt x="0" y="54"/>
                </a:moveTo>
                <a:lnTo>
                  <a:pt x="151" y="16"/>
                </a:lnTo>
                <a:lnTo>
                  <a:pt x="169" y="18"/>
                </a:lnTo>
                <a:lnTo>
                  <a:pt x="187" y="0"/>
                </a:lnTo>
                <a:lnTo>
                  <a:pt x="202" y="9"/>
                </a:lnTo>
                <a:lnTo>
                  <a:pt x="184" y="48"/>
                </a:lnTo>
                <a:lnTo>
                  <a:pt x="215" y="45"/>
                </a:lnTo>
                <a:lnTo>
                  <a:pt x="233" y="74"/>
                </a:lnTo>
                <a:lnTo>
                  <a:pt x="254" y="77"/>
                </a:lnTo>
                <a:lnTo>
                  <a:pt x="269" y="73"/>
                </a:lnTo>
                <a:lnTo>
                  <a:pt x="269" y="57"/>
                </a:lnTo>
                <a:lnTo>
                  <a:pt x="243" y="36"/>
                </a:lnTo>
                <a:lnTo>
                  <a:pt x="263" y="34"/>
                </a:lnTo>
                <a:lnTo>
                  <a:pt x="296" y="79"/>
                </a:lnTo>
                <a:lnTo>
                  <a:pt x="264" y="106"/>
                </a:lnTo>
                <a:lnTo>
                  <a:pt x="229" y="92"/>
                </a:lnTo>
                <a:lnTo>
                  <a:pt x="206" y="125"/>
                </a:lnTo>
                <a:lnTo>
                  <a:pt x="161" y="92"/>
                </a:lnTo>
                <a:lnTo>
                  <a:pt x="12" y="134"/>
                </a:lnTo>
                <a:lnTo>
                  <a:pt x="0" y="54"/>
                </a:lnTo>
                <a:close/>
              </a:path>
            </a:pathLst>
          </a:custGeom>
          <a:solidFill>
            <a:srgbClr val="001B36"/>
          </a:solidFill>
          <a:ln w="9525">
            <a:solidFill>
              <a:srgbClr val="000000"/>
            </a:solidFill>
            <a:miter lim="800000"/>
            <a:headEnd/>
            <a:tailEnd/>
          </a:ln>
        </p:spPr>
        <p:txBody>
          <a:bodyPr wrap="none" anchor="ctr"/>
          <a:lstStyle/>
          <a:p>
            <a:endParaRPr lang="en-US"/>
          </a:p>
        </p:txBody>
      </p:sp>
      <p:sp>
        <p:nvSpPr>
          <p:cNvPr id="52260" name="Shape - Maryland"/>
          <p:cNvSpPr>
            <a:spLocks noChangeAspect="1"/>
          </p:cNvSpPr>
          <p:nvPr/>
        </p:nvSpPr>
        <p:spPr bwMode="auto">
          <a:xfrm>
            <a:off x="6678613" y="2754313"/>
            <a:ext cx="635000" cy="258762"/>
          </a:xfrm>
          <a:custGeom>
            <a:avLst/>
            <a:gdLst>
              <a:gd name="T0" fmla="*/ 0 w 403"/>
              <a:gd name="T1" fmla="*/ 2147483647 h 165"/>
              <a:gd name="T2" fmla="*/ 2147483647 w 403"/>
              <a:gd name="T3" fmla="*/ 0 h 165"/>
              <a:gd name="T4" fmla="*/ 2147483647 w 403"/>
              <a:gd name="T5" fmla="*/ 2147483647 h 165"/>
              <a:gd name="T6" fmla="*/ 2147483647 w 403"/>
              <a:gd name="T7" fmla="*/ 2147483647 h 165"/>
              <a:gd name="T8" fmla="*/ 2147483647 w 403"/>
              <a:gd name="T9" fmla="*/ 2147483647 h 165"/>
              <a:gd name="T10" fmla="*/ 2147483647 w 403"/>
              <a:gd name="T11" fmla="*/ 2147483647 h 165"/>
              <a:gd name="T12" fmla="*/ 2147483647 w 403"/>
              <a:gd name="T13" fmla="*/ 2147483647 h 165"/>
              <a:gd name="T14" fmla="*/ 2147483647 w 403"/>
              <a:gd name="T15" fmla="*/ 2147483647 h 165"/>
              <a:gd name="T16" fmla="*/ 2147483647 w 403"/>
              <a:gd name="T17" fmla="*/ 2147483647 h 165"/>
              <a:gd name="T18" fmla="*/ 2147483647 w 403"/>
              <a:gd name="T19" fmla="*/ 2147483647 h 165"/>
              <a:gd name="T20" fmla="*/ 2147483647 w 403"/>
              <a:gd name="T21" fmla="*/ 2147483647 h 165"/>
              <a:gd name="T22" fmla="*/ 2147483647 w 403"/>
              <a:gd name="T23" fmla="*/ 2147483647 h 165"/>
              <a:gd name="T24" fmla="*/ 2147483647 w 403"/>
              <a:gd name="T25" fmla="*/ 2147483647 h 165"/>
              <a:gd name="T26" fmla="*/ 2147483647 w 403"/>
              <a:gd name="T27" fmla="*/ 2147483647 h 165"/>
              <a:gd name="T28" fmla="*/ 2147483647 w 403"/>
              <a:gd name="T29" fmla="*/ 2147483647 h 165"/>
              <a:gd name="T30" fmla="*/ 2147483647 w 403"/>
              <a:gd name="T31" fmla="*/ 2147483647 h 165"/>
              <a:gd name="T32" fmla="*/ 0 w 403"/>
              <a:gd name="T33" fmla="*/ 2147483647 h 1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3"/>
              <a:gd name="T52" fmla="*/ 0 h 165"/>
              <a:gd name="T53" fmla="*/ 403 w 403"/>
              <a:gd name="T54" fmla="*/ 165 h 16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3" h="165">
                <a:moveTo>
                  <a:pt x="0" y="56"/>
                </a:moveTo>
                <a:lnTo>
                  <a:pt x="300" y="0"/>
                </a:lnTo>
                <a:lnTo>
                  <a:pt x="349" y="113"/>
                </a:lnTo>
                <a:lnTo>
                  <a:pt x="401" y="101"/>
                </a:lnTo>
                <a:lnTo>
                  <a:pt x="403" y="158"/>
                </a:lnTo>
                <a:lnTo>
                  <a:pt x="361" y="165"/>
                </a:lnTo>
                <a:lnTo>
                  <a:pt x="324" y="128"/>
                </a:lnTo>
                <a:lnTo>
                  <a:pt x="300" y="83"/>
                </a:lnTo>
                <a:lnTo>
                  <a:pt x="296" y="21"/>
                </a:lnTo>
                <a:lnTo>
                  <a:pt x="278" y="52"/>
                </a:lnTo>
                <a:lnTo>
                  <a:pt x="299" y="146"/>
                </a:lnTo>
                <a:lnTo>
                  <a:pt x="211" y="159"/>
                </a:lnTo>
                <a:lnTo>
                  <a:pt x="208" y="91"/>
                </a:lnTo>
                <a:lnTo>
                  <a:pt x="154" y="61"/>
                </a:lnTo>
                <a:lnTo>
                  <a:pt x="108" y="53"/>
                </a:lnTo>
                <a:lnTo>
                  <a:pt x="12" y="101"/>
                </a:lnTo>
                <a:lnTo>
                  <a:pt x="0" y="56"/>
                </a:lnTo>
                <a:close/>
              </a:path>
            </a:pathLst>
          </a:custGeom>
          <a:solidFill>
            <a:schemeClr val="bg1"/>
          </a:solidFill>
          <a:ln w="9525">
            <a:solidFill>
              <a:schemeClr val="tx1"/>
            </a:solidFill>
            <a:prstDash val="solid"/>
            <a:round/>
            <a:headEnd/>
            <a:tailEnd/>
          </a:ln>
        </p:spPr>
        <p:txBody>
          <a:bodyPr/>
          <a:lstStyle/>
          <a:p>
            <a:endParaRPr lang="en-US"/>
          </a:p>
        </p:txBody>
      </p:sp>
      <p:sp>
        <p:nvSpPr>
          <p:cNvPr id="52261" name="Shape - Maine"/>
          <p:cNvSpPr>
            <a:spLocks noChangeAspect="1"/>
          </p:cNvSpPr>
          <p:nvPr/>
        </p:nvSpPr>
        <p:spPr bwMode="auto">
          <a:xfrm>
            <a:off x="7415213" y="1319213"/>
            <a:ext cx="492125" cy="708025"/>
          </a:xfrm>
          <a:custGeom>
            <a:avLst/>
            <a:gdLst>
              <a:gd name="T0" fmla="*/ 2147483647 w 313"/>
              <a:gd name="T1" fmla="*/ 2147483647 h 478"/>
              <a:gd name="T2" fmla="*/ 2147483647 w 313"/>
              <a:gd name="T3" fmla="*/ 2147483647 h 478"/>
              <a:gd name="T4" fmla="*/ 2147483647 w 313"/>
              <a:gd name="T5" fmla="*/ 2147483647 h 478"/>
              <a:gd name="T6" fmla="*/ 2147483647 w 313"/>
              <a:gd name="T7" fmla="*/ 2147483647 h 478"/>
              <a:gd name="T8" fmla="*/ 2147483647 w 313"/>
              <a:gd name="T9" fmla="*/ 2147483647 h 478"/>
              <a:gd name="T10" fmla="*/ 2147483647 w 313"/>
              <a:gd name="T11" fmla="*/ 2147483647 h 478"/>
              <a:gd name="T12" fmla="*/ 2147483647 w 313"/>
              <a:gd name="T13" fmla="*/ 2147483647 h 478"/>
              <a:gd name="T14" fmla="*/ 0 w 313"/>
              <a:gd name="T15" fmla="*/ 2147483647 h 478"/>
              <a:gd name="T16" fmla="*/ 2147483647 w 313"/>
              <a:gd name="T17" fmla="*/ 2147483647 h 478"/>
              <a:gd name="T18" fmla="*/ 2147483647 w 313"/>
              <a:gd name="T19" fmla="*/ 2147483647 h 478"/>
              <a:gd name="T20" fmla="*/ 2147483647 w 313"/>
              <a:gd name="T21" fmla="*/ 2147483647 h 478"/>
              <a:gd name="T22" fmla="*/ 2147483647 w 313"/>
              <a:gd name="T23" fmla="*/ 2147483647 h 478"/>
              <a:gd name="T24" fmla="*/ 2147483647 w 313"/>
              <a:gd name="T25" fmla="*/ 2147483647 h 478"/>
              <a:gd name="T26" fmla="*/ 2147483647 w 313"/>
              <a:gd name="T27" fmla="*/ 2147483647 h 478"/>
              <a:gd name="T28" fmla="*/ 2147483647 w 313"/>
              <a:gd name="T29" fmla="*/ 2147483647 h 478"/>
              <a:gd name="T30" fmla="*/ 2147483647 w 313"/>
              <a:gd name="T31" fmla="*/ 2147483647 h 478"/>
              <a:gd name="T32" fmla="*/ 2147483647 w 313"/>
              <a:gd name="T33" fmla="*/ 2147483647 h 478"/>
              <a:gd name="T34" fmla="*/ 2147483647 w 313"/>
              <a:gd name="T35" fmla="*/ 2147483647 h 478"/>
              <a:gd name="T36" fmla="*/ 2147483647 w 313"/>
              <a:gd name="T37" fmla="*/ 2147483647 h 478"/>
              <a:gd name="T38" fmla="*/ 2147483647 w 313"/>
              <a:gd name="T39" fmla="*/ 2147483647 h 478"/>
              <a:gd name="T40" fmla="*/ 2147483647 w 313"/>
              <a:gd name="T41" fmla="*/ 2147483647 h 478"/>
              <a:gd name="T42" fmla="*/ 2147483647 w 313"/>
              <a:gd name="T43" fmla="*/ 2147483647 h 478"/>
              <a:gd name="T44" fmla="*/ 2147483647 w 313"/>
              <a:gd name="T45" fmla="*/ 2147483647 h 478"/>
              <a:gd name="T46" fmla="*/ 2147483647 w 313"/>
              <a:gd name="T47" fmla="*/ 2147483647 h 478"/>
              <a:gd name="T48" fmla="*/ 2147483647 w 313"/>
              <a:gd name="T49" fmla="*/ 0 h 478"/>
              <a:gd name="T50" fmla="*/ 2147483647 w 313"/>
              <a:gd name="T51" fmla="*/ 2147483647 h 478"/>
              <a:gd name="T52" fmla="*/ 2147483647 w 313"/>
              <a:gd name="T53" fmla="*/ 2147483647 h 478"/>
              <a:gd name="T54" fmla="*/ 2147483647 w 313"/>
              <a:gd name="T55" fmla="*/ 2147483647 h 4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3"/>
              <a:gd name="T85" fmla="*/ 0 h 478"/>
              <a:gd name="T86" fmla="*/ 313 w 313"/>
              <a:gd name="T87" fmla="*/ 478 h 4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3" h="478">
                <a:moveTo>
                  <a:pt x="73" y="15"/>
                </a:moveTo>
                <a:lnTo>
                  <a:pt x="27" y="103"/>
                </a:lnTo>
                <a:lnTo>
                  <a:pt x="49" y="136"/>
                </a:lnTo>
                <a:lnTo>
                  <a:pt x="27" y="176"/>
                </a:lnTo>
                <a:lnTo>
                  <a:pt x="40" y="189"/>
                </a:lnTo>
                <a:lnTo>
                  <a:pt x="31" y="216"/>
                </a:lnTo>
                <a:lnTo>
                  <a:pt x="31" y="261"/>
                </a:lnTo>
                <a:lnTo>
                  <a:pt x="0" y="277"/>
                </a:lnTo>
                <a:lnTo>
                  <a:pt x="12" y="291"/>
                </a:lnTo>
                <a:lnTo>
                  <a:pt x="78" y="457"/>
                </a:lnTo>
                <a:lnTo>
                  <a:pt x="130" y="478"/>
                </a:lnTo>
                <a:lnTo>
                  <a:pt x="127" y="444"/>
                </a:lnTo>
                <a:lnTo>
                  <a:pt x="152" y="417"/>
                </a:lnTo>
                <a:lnTo>
                  <a:pt x="143" y="389"/>
                </a:lnTo>
                <a:lnTo>
                  <a:pt x="207" y="355"/>
                </a:lnTo>
                <a:lnTo>
                  <a:pt x="210" y="308"/>
                </a:lnTo>
                <a:lnTo>
                  <a:pt x="248" y="305"/>
                </a:lnTo>
                <a:lnTo>
                  <a:pt x="277" y="270"/>
                </a:lnTo>
                <a:lnTo>
                  <a:pt x="313" y="246"/>
                </a:lnTo>
                <a:lnTo>
                  <a:pt x="313" y="216"/>
                </a:lnTo>
                <a:lnTo>
                  <a:pt x="264" y="207"/>
                </a:lnTo>
                <a:lnTo>
                  <a:pt x="255" y="174"/>
                </a:lnTo>
                <a:lnTo>
                  <a:pt x="206" y="170"/>
                </a:lnTo>
                <a:lnTo>
                  <a:pt x="166" y="28"/>
                </a:lnTo>
                <a:lnTo>
                  <a:pt x="148" y="0"/>
                </a:lnTo>
                <a:lnTo>
                  <a:pt x="98" y="12"/>
                </a:lnTo>
                <a:lnTo>
                  <a:pt x="90" y="25"/>
                </a:lnTo>
                <a:lnTo>
                  <a:pt x="73" y="15"/>
                </a:lnTo>
                <a:close/>
              </a:path>
            </a:pathLst>
          </a:custGeom>
          <a:solidFill>
            <a:schemeClr val="bg1"/>
          </a:solidFill>
          <a:ln w="9525">
            <a:solidFill>
              <a:schemeClr val="tx1"/>
            </a:solidFill>
            <a:prstDash val="solid"/>
            <a:round/>
            <a:headEnd/>
            <a:tailEnd/>
          </a:ln>
        </p:spPr>
        <p:txBody>
          <a:bodyPr/>
          <a:lstStyle/>
          <a:p>
            <a:endParaRPr lang="en-US"/>
          </a:p>
        </p:txBody>
      </p:sp>
      <p:sp>
        <p:nvSpPr>
          <p:cNvPr id="52262" name="Shape - Louisiana"/>
          <p:cNvSpPr>
            <a:spLocks noChangeAspect="1"/>
          </p:cNvSpPr>
          <p:nvPr/>
        </p:nvSpPr>
        <p:spPr bwMode="auto">
          <a:xfrm>
            <a:off x="4973638" y="4125913"/>
            <a:ext cx="773112" cy="609600"/>
          </a:xfrm>
          <a:custGeom>
            <a:avLst/>
            <a:gdLst>
              <a:gd name="T0" fmla="*/ 0 w 489"/>
              <a:gd name="T1" fmla="*/ 2147483647 h 392"/>
              <a:gd name="T2" fmla="*/ 2147483647 w 489"/>
              <a:gd name="T3" fmla="*/ 0 h 392"/>
              <a:gd name="T4" fmla="*/ 2147483647 w 489"/>
              <a:gd name="T5" fmla="*/ 2147483647 h 392"/>
              <a:gd name="T6" fmla="*/ 2147483647 w 489"/>
              <a:gd name="T7" fmla="*/ 2147483647 h 392"/>
              <a:gd name="T8" fmla="*/ 2147483647 w 489"/>
              <a:gd name="T9" fmla="*/ 2147483647 h 392"/>
              <a:gd name="T10" fmla="*/ 2147483647 w 489"/>
              <a:gd name="T11" fmla="*/ 2147483647 h 392"/>
              <a:gd name="T12" fmla="*/ 2147483647 w 489"/>
              <a:gd name="T13" fmla="*/ 2147483647 h 392"/>
              <a:gd name="T14" fmla="*/ 2147483647 w 489"/>
              <a:gd name="T15" fmla="*/ 2147483647 h 392"/>
              <a:gd name="T16" fmla="*/ 2147483647 w 489"/>
              <a:gd name="T17" fmla="*/ 2147483647 h 392"/>
              <a:gd name="T18" fmla="*/ 2147483647 w 489"/>
              <a:gd name="T19" fmla="*/ 2147483647 h 392"/>
              <a:gd name="T20" fmla="*/ 2147483647 w 489"/>
              <a:gd name="T21" fmla="*/ 2147483647 h 392"/>
              <a:gd name="T22" fmla="*/ 2147483647 w 489"/>
              <a:gd name="T23" fmla="*/ 2147483647 h 392"/>
              <a:gd name="T24" fmla="*/ 2147483647 w 489"/>
              <a:gd name="T25" fmla="*/ 2147483647 h 392"/>
              <a:gd name="T26" fmla="*/ 2147483647 w 489"/>
              <a:gd name="T27" fmla="*/ 2147483647 h 392"/>
              <a:gd name="T28" fmla="*/ 2147483647 w 489"/>
              <a:gd name="T29" fmla="*/ 2147483647 h 392"/>
              <a:gd name="T30" fmla="*/ 2147483647 w 489"/>
              <a:gd name="T31" fmla="*/ 2147483647 h 392"/>
              <a:gd name="T32" fmla="*/ 2147483647 w 489"/>
              <a:gd name="T33" fmla="*/ 2147483647 h 392"/>
              <a:gd name="T34" fmla="*/ 2147483647 w 489"/>
              <a:gd name="T35" fmla="*/ 2147483647 h 392"/>
              <a:gd name="T36" fmla="*/ 2147483647 w 489"/>
              <a:gd name="T37" fmla="*/ 2147483647 h 392"/>
              <a:gd name="T38" fmla="*/ 2147483647 w 489"/>
              <a:gd name="T39" fmla="*/ 2147483647 h 392"/>
              <a:gd name="T40" fmla="*/ 2147483647 w 489"/>
              <a:gd name="T41" fmla="*/ 2147483647 h 392"/>
              <a:gd name="T42" fmla="*/ 2147483647 w 489"/>
              <a:gd name="T43" fmla="*/ 2147483647 h 392"/>
              <a:gd name="T44" fmla="*/ 2147483647 w 489"/>
              <a:gd name="T45" fmla="*/ 2147483647 h 392"/>
              <a:gd name="T46" fmla="*/ 2147483647 w 489"/>
              <a:gd name="T47" fmla="*/ 2147483647 h 392"/>
              <a:gd name="T48" fmla="*/ 2147483647 w 489"/>
              <a:gd name="T49" fmla="*/ 2147483647 h 392"/>
              <a:gd name="T50" fmla="*/ 2147483647 w 489"/>
              <a:gd name="T51" fmla="*/ 2147483647 h 392"/>
              <a:gd name="T52" fmla="*/ 2147483647 w 489"/>
              <a:gd name="T53" fmla="*/ 2147483647 h 392"/>
              <a:gd name="T54" fmla="*/ 2147483647 w 489"/>
              <a:gd name="T55" fmla="*/ 2147483647 h 392"/>
              <a:gd name="T56" fmla="*/ 2147483647 w 489"/>
              <a:gd name="T57" fmla="*/ 2147483647 h 392"/>
              <a:gd name="T58" fmla="*/ 2147483647 w 489"/>
              <a:gd name="T59" fmla="*/ 2147483647 h 392"/>
              <a:gd name="T60" fmla="*/ 2147483647 w 489"/>
              <a:gd name="T61" fmla="*/ 2147483647 h 392"/>
              <a:gd name="T62" fmla="*/ 2147483647 w 489"/>
              <a:gd name="T63" fmla="*/ 2147483647 h 392"/>
              <a:gd name="T64" fmla="*/ 2147483647 w 489"/>
              <a:gd name="T65" fmla="*/ 2147483647 h 392"/>
              <a:gd name="T66" fmla="*/ 2147483647 w 489"/>
              <a:gd name="T67" fmla="*/ 2147483647 h 392"/>
              <a:gd name="T68" fmla="*/ 0 w 489"/>
              <a:gd name="T69" fmla="*/ 2147483647 h 3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89"/>
              <a:gd name="T106" fmla="*/ 0 h 392"/>
              <a:gd name="T107" fmla="*/ 489 w 489"/>
              <a:gd name="T108" fmla="*/ 392 h 3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89" h="392">
                <a:moveTo>
                  <a:pt x="0" y="9"/>
                </a:moveTo>
                <a:lnTo>
                  <a:pt x="245" y="0"/>
                </a:lnTo>
                <a:lnTo>
                  <a:pt x="288" y="81"/>
                </a:lnTo>
                <a:lnTo>
                  <a:pt x="251" y="176"/>
                </a:lnTo>
                <a:lnTo>
                  <a:pt x="239" y="219"/>
                </a:lnTo>
                <a:lnTo>
                  <a:pt x="403" y="201"/>
                </a:lnTo>
                <a:lnTo>
                  <a:pt x="413" y="264"/>
                </a:lnTo>
                <a:lnTo>
                  <a:pt x="364" y="258"/>
                </a:lnTo>
                <a:lnTo>
                  <a:pt x="342" y="285"/>
                </a:lnTo>
                <a:lnTo>
                  <a:pt x="367" y="303"/>
                </a:lnTo>
                <a:lnTo>
                  <a:pt x="412" y="282"/>
                </a:lnTo>
                <a:lnTo>
                  <a:pt x="413" y="312"/>
                </a:lnTo>
                <a:lnTo>
                  <a:pt x="440" y="286"/>
                </a:lnTo>
                <a:lnTo>
                  <a:pt x="458" y="286"/>
                </a:lnTo>
                <a:lnTo>
                  <a:pt x="437" y="339"/>
                </a:lnTo>
                <a:lnTo>
                  <a:pt x="477" y="347"/>
                </a:lnTo>
                <a:lnTo>
                  <a:pt x="489" y="376"/>
                </a:lnTo>
                <a:lnTo>
                  <a:pt x="471" y="385"/>
                </a:lnTo>
                <a:lnTo>
                  <a:pt x="446" y="367"/>
                </a:lnTo>
                <a:lnTo>
                  <a:pt x="398" y="353"/>
                </a:lnTo>
                <a:lnTo>
                  <a:pt x="409" y="388"/>
                </a:lnTo>
                <a:lnTo>
                  <a:pt x="385" y="392"/>
                </a:lnTo>
                <a:lnTo>
                  <a:pt x="365" y="361"/>
                </a:lnTo>
                <a:lnTo>
                  <a:pt x="354" y="380"/>
                </a:lnTo>
                <a:lnTo>
                  <a:pt x="282" y="380"/>
                </a:lnTo>
                <a:lnTo>
                  <a:pt x="282" y="361"/>
                </a:lnTo>
                <a:lnTo>
                  <a:pt x="255" y="339"/>
                </a:lnTo>
                <a:lnTo>
                  <a:pt x="201" y="336"/>
                </a:lnTo>
                <a:lnTo>
                  <a:pt x="246" y="361"/>
                </a:lnTo>
                <a:lnTo>
                  <a:pt x="184" y="374"/>
                </a:lnTo>
                <a:lnTo>
                  <a:pt x="85" y="356"/>
                </a:lnTo>
                <a:lnTo>
                  <a:pt x="48" y="361"/>
                </a:lnTo>
                <a:lnTo>
                  <a:pt x="61" y="230"/>
                </a:lnTo>
                <a:lnTo>
                  <a:pt x="2" y="125"/>
                </a:lnTo>
                <a:lnTo>
                  <a:pt x="0" y="9"/>
                </a:lnTo>
                <a:close/>
              </a:path>
            </a:pathLst>
          </a:custGeom>
          <a:solidFill>
            <a:schemeClr val="bg1"/>
          </a:solidFill>
          <a:ln w="9525">
            <a:solidFill>
              <a:schemeClr val="tx1"/>
            </a:solidFill>
            <a:prstDash val="solid"/>
            <a:round/>
            <a:headEnd/>
            <a:tailEnd/>
          </a:ln>
        </p:spPr>
        <p:txBody>
          <a:bodyPr/>
          <a:lstStyle/>
          <a:p>
            <a:endParaRPr lang="en-US"/>
          </a:p>
        </p:txBody>
      </p:sp>
      <p:sp>
        <p:nvSpPr>
          <p:cNvPr id="52263" name="Shape - Kentucky"/>
          <p:cNvSpPr>
            <a:spLocks noChangeAspect="1"/>
          </p:cNvSpPr>
          <p:nvPr/>
        </p:nvSpPr>
        <p:spPr bwMode="auto">
          <a:xfrm>
            <a:off x="5507038" y="3062288"/>
            <a:ext cx="957262" cy="525462"/>
          </a:xfrm>
          <a:custGeom>
            <a:avLst/>
            <a:gdLst>
              <a:gd name="T0" fmla="*/ 0 w 607"/>
              <a:gd name="T1" fmla="*/ 2147483647 h 337"/>
              <a:gd name="T2" fmla="*/ 2147483647 w 607"/>
              <a:gd name="T3" fmla="*/ 2147483647 h 337"/>
              <a:gd name="T4" fmla="*/ 2147483647 w 607"/>
              <a:gd name="T5" fmla="*/ 2147483647 h 337"/>
              <a:gd name="T6" fmla="*/ 2147483647 w 607"/>
              <a:gd name="T7" fmla="*/ 2147483647 h 337"/>
              <a:gd name="T8" fmla="*/ 2147483647 w 607"/>
              <a:gd name="T9" fmla="*/ 2147483647 h 337"/>
              <a:gd name="T10" fmla="*/ 2147483647 w 607"/>
              <a:gd name="T11" fmla="*/ 2147483647 h 337"/>
              <a:gd name="T12" fmla="*/ 2147483647 w 607"/>
              <a:gd name="T13" fmla="*/ 2147483647 h 337"/>
              <a:gd name="T14" fmla="*/ 2147483647 w 607"/>
              <a:gd name="T15" fmla="*/ 2147483647 h 337"/>
              <a:gd name="T16" fmla="*/ 2147483647 w 607"/>
              <a:gd name="T17" fmla="*/ 2147483647 h 337"/>
              <a:gd name="T18" fmla="*/ 2147483647 w 607"/>
              <a:gd name="T19" fmla="*/ 2147483647 h 337"/>
              <a:gd name="T20" fmla="*/ 2147483647 w 607"/>
              <a:gd name="T21" fmla="*/ 2147483647 h 337"/>
              <a:gd name="T22" fmla="*/ 2147483647 w 607"/>
              <a:gd name="T23" fmla="*/ 2147483647 h 337"/>
              <a:gd name="T24" fmla="*/ 2147483647 w 607"/>
              <a:gd name="T25" fmla="*/ 2147483647 h 337"/>
              <a:gd name="T26" fmla="*/ 2147483647 w 607"/>
              <a:gd name="T27" fmla="*/ 2147483647 h 337"/>
              <a:gd name="T28" fmla="*/ 2147483647 w 607"/>
              <a:gd name="T29" fmla="*/ 0 h 337"/>
              <a:gd name="T30" fmla="*/ 2147483647 w 607"/>
              <a:gd name="T31" fmla="*/ 2147483647 h 337"/>
              <a:gd name="T32" fmla="*/ 2147483647 w 607"/>
              <a:gd name="T33" fmla="*/ 2147483647 h 337"/>
              <a:gd name="T34" fmla="*/ 2147483647 w 607"/>
              <a:gd name="T35" fmla="*/ 2147483647 h 337"/>
              <a:gd name="T36" fmla="*/ 2147483647 w 607"/>
              <a:gd name="T37" fmla="*/ 2147483647 h 337"/>
              <a:gd name="T38" fmla="*/ 2147483647 w 607"/>
              <a:gd name="T39" fmla="*/ 2147483647 h 337"/>
              <a:gd name="T40" fmla="*/ 2147483647 w 607"/>
              <a:gd name="T41" fmla="*/ 2147483647 h 337"/>
              <a:gd name="T42" fmla="*/ 2147483647 w 607"/>
              <a:gd name="T43" fmla="*/ 2147483647 h 337"/>
              <a:gd name="T44" fmla="*/ 2147483647 w 607"/>
              <a:gd name="T45" fmla="*/ 2147483647 h 337"/>
              <a:gd name="T46" fmla="*/ 2147483647 w 607"/>
              <a:gd name="T47" fmla="*/ 2147483647 h 337"/>
              <a:gd name="T48" fmla="*/ 2147483647 w 607"/>
              <a:gd name="T49" fmla="*/ 2147483647 h 337"/>
              <a:gd name="T50" fmla="*/ 2147483647 w 607"/>
              <a:gd name="T51" fmla="*/ 2147483647 h 337"/>
              <a:gd name="T52" fmla="*/ 2147483647 w 607"/>
              <a:gd name="T53" fmla="*/ 2147483647 h 337"/>
              <a:gd name="T54" fmla="*/ 2147483647 w 607"/>
              <a:gd name="T55" fmla="*/ 2147483647 h 337"/>
              <a:gd name="T56" fmla="*/ 0 w 607"/>
              <a:gd name="T57" fmla="*/ 2147483647 h 3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7"/>
              <a:gd name="T88" fmla="*/ 0 h 337"/>
              <a:gd name="T89" fmla="*/ 607 w 607"/>
              <a:gd name="T90" fmla="*/ 337 h 3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7" h="337">
                <a:moveTo>
                  <a:pt x="0" y="337"/>
                </a:moveTo>
                <a:lnTo>
                  <a:pt x="148" y="316"/>
                </a:lnTo>
                <a:lnTo>
                  <a:pt x="148" y="301"/>
                </a:lnTo>
                <a:lnTo>
                  <a:pt x="504" y="252"/>
                </a:lnTo>
                <a:lnTo>
                  <a:pt x="510" y="226"/>
                </a:lnTo>
                <a:lnTo>
                  <a:pt x="562" y="207"/>
                </a:lnTo>
                <a:lnTo>
                  <a:pt x="568" y="180"/>
                </a:lnTo>
                <a:lnTo>
                  <a:pt x="590" y="171"/>
                </a:lnTo>
                <a:lnTo>
                  <a:pt x="607" y="131"/>
                </a:lnTo>
                <a:lnTo>
                  <a:pt x="558" y="91"/>
                </a:lnTo>
                <a:lnTo>
                  <a:pt x="549" y="37"/>
                </a:lnTo>
                <a:lnTo>
                  <a:pt x="510" y="10"/>
                </a:lnTo>
                <a:lnTo>
                  <a:pt x="431" y="25"/>
                </a:lnTo>
                <a:lnTo>
                  <a:pt x="394" y="1"/>
                </a:lnTo>
                <a:lnTo>
                  <a:pt x="358" y="0"/>
                </a:lnTo>
                <a:lnTo>
                  <a:pt x="365" y="37"/>
                </a:lnTo>
                <a:lnTo>
                  <a:pt x="316" y="56"/>
                </a:lnTo>
                <a:lnTo>
                  <a:pt x="283" y="140"/>
                </a:lnTo>
                <a:lnTo>
                  <a:pt x="239" y="126"/>
                </a:lnTo>
                <a:lnTo>
                  <a:pt x="185" y="158"/>
                </a:lnTo>
                <a:lnTo>
                  <a:pt x="116" y="170"/>
                </a:lnTo>
                <a:lnTo>
                  <a:pt x="116" y="217"/>
                </a:lnTo>
                <a:lnTo>
                  <a:pt x="82" y="216"/>
                </a:lnTo>
                <a:lnTo>
                  <a:pt x="84" y="258"/>
                </a:lnTo>
                <a:lnTo>
                  <a:pt x="48" y="241"/>
                </a:lnTo>
                <a:lnTo>
                  <a:pt x="27" y="249"/>
                </a:lnTo>
                <a:lnTo>
                  <a:pt x="45" y="277"/>
                </a:lnTo>
                <a:lnTo>
                  <a:pt x="8" y="314"/>
                </a:lnTo>
                <a:lnTo>
                  <a:pt x="0" y="337"/>
                </a:lnTo>
                <a:close/>
              </a:path>
            </a:pathLst>
          </a:custGeom>
          <a:solidFill>
            <a:schemeClr val="bg1"/>
          </a:solidFill>
          <a:ln w="9525">
            <a:solidFill>
              <a:schemeClr val="tx1"/>
            </a:solidFill>
            <a:prstDash val="solid"/>
            <a:round/>
            <a:headEnd/>
            <a:tailEnd/>
          </a:ln>
        </p:spPr>
        <p:txBody>
          <a:bodyPr/>
          <a:lstStyle/>
          <a:p>
            <a:endParaRPr lang="en-US"/>
          </a:p>
        </p:txBody>
      </p:sp>
      <p:sp>
        <p:nvSpPr>
          <p:cNvPr id="52264" name="Shape - Kansas"/>
          <p:cNvSpPr>
            <a:spLocks noChangeAspect="1"/>
          </p:cNvSpPr>
          <p:nvPr/>
        </p:nvSpPr>
        <p:spPr bwMode="auto">
          <a:xfrm>
            <a:off x="3906838" y="3063875"/>
            <a:ext cx="966787" cy="485775"/>
          </a:xfrm>
          <a:custGeom>
            <a:avLst/>
            <a:gdLst>
              <a:gd name="T0" fmla="*/ 2147483647 w 611"/>
              <a:gd name="T1" fmla="*/ 2147483647 h 312"/>
              <a:gd name="T2" fmla="*/ 2147483647 w 611"/>
              <a:gd name="T3" fmla="*/ 2147483647 h 312"/>
              <a:gd name="T4" fmla="*/ 0 w 611"/>
              <a:gd name="T5" fmla="*/ 2147483647 h 312"/>
              <a:gd name="T6" fmla="*/ 2147483647 w 611"/>
              <a:gd name="T7" fmla="*/ 2147483647 h 312"/>
              <a:gd name="T8" fmla="*/ 2147483647 w 611"/>
              <a:gd name="T9" fmla="*/ 2147483647 h 312"/>
              <a:gd name="T10" fmla="*/ 2147483647 w 611"/>
              <a:gd name="T11" fmla="*/ 2147483647 h 312"/>
              <a:gd name="T12" fmla="*/ 2147483647 w 611"/>
              <a:gd name="T13" fmla="*/ 2147483647 h 312"/>
              <a:gd name="T14" fmla="*/ 2147483647 w 611"/>
              <a:gd name="T15" fmla="*/ 2147483647 h 312"/>
              <a:gd name="T16" fmla="*/ 2147483647 w 611"/>
              <a:gd name="T17" fmla="*/ 0 h 312"/>
              <a:gd name="T18" fmla="*/ 2147483647 w 611"/>
              <a:gd name="T19" fmla="*/ 2147483647 h 312"/>
              <a:gd name="T20" fmla="*/ 2147483647 w 611"/>
              <a:gd name="T21" fmla="*/ 2147483647 h 3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11"/>
              <a:gd name="T34" fmla="*/ 0 h 312"/>
              <a:gd name="T35" fmla="*/ 611 w 611"/>
              <a:gd name="T36" fmla="*/ 312 h 3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11" h="312">
                <a:moveTo>
                  <a:pt x="6" y="3"/>
                </a:moveTo>
                <a:lnTo>
                  <a:pt x="4" y="182"/>
                </a:lnTo>
                <a:lnTo>
                  <a:pt x="0" y="309"/>
                </a:lnTo>
                <a:lnTo>
                  <a:pt x="611" y="312"/>
                </a:lnTo>
                <a:lnTo>
                  <a:pt x="599" y="149"/>
                </a:lnTo>
                <a:lnTo>
                  <a:pt x="599" y="88"/>
                </a:lnTo>
                <a:lnTo>
                  <a:pt x="550" y="51"/>
                </a:lnTo>
                <a:lnTo>
                  <a:pt x="565" y="18"/>
                </a:lnTo>
                <a:lnTo>
                  <a:pt x="544" y="0"/>
                </a:lnTo>
                <a:lnTo>
                  <a:pt x="267" y="3"/>
                </a:lnTo>
                <a:lnTo>
                  <a:pt x="6" y="3"/>
                </a:lnTo>
                <a:close/>
              </a:path>
            </a:pathLst>
          </a:custGeom>
          <a:solidFill>
            <a:schemeClr val="bg1"/>
          </a:solidFill>
          <a:ln w="9525">
            <a:solidFill>
              <a:schemeClr val="tx1"/>
            </a:solidFill>
            <a:prstDash val="solid"/>
            <a:round/>
            <a:headEnd/>
            <a:tailEnd/>
          </a:ln>
        </p:spPr>
        <p:txBody>
          <a:bodyPr/>
          <a:lstStyle/>
          <a:p>
            <a:endParaRPr lang="en-US"/>
          </a:p>
        </p:txBody>
      </p:sp>
      <p:sp>
        <p:nvSpPr>
          <p:cNvPr id="52265" name="Shape - Iowa"/>
          <p:cNvSpPr>
            <a:spLocks noChangeAspect="1"/>
          </p:cNvSpPr>
          <p:nvPr/>
        </p:nvSpPr>
        <p:spPr bwMode="auto">
          <a:xfrm>
            <a:off x="4589463" y="2478088"/>
            <a:ext cx="758825" cy="487362"/>
          </a:xfrm>
          <a:custGeom>
            <a:avLst/>
            <a:gdLst>
              <a:gd name="T0" fmla="*/ 2147483647 w 481"/>
              <a:gd name="T1" fmla="*/ 2147483647 h 313"/>
              <a:gd name="T2" fmla="*/ 0 w 481"/>
              <a:gd name="T3" fmla="*/ 2147483647 h 313"/>
              <a:gd name="T4" fmla="*/ 2147483647 w 481"/>
              <a:gd name="T5" fmla="*/ 2147483647 h 313"/>
              <a:gd name="T6" fmla="*/ 2147483647 w 481"/>
              <a:gd name="T7" fmla="*/ 2147483647 h 313"/>
              <a:gd name="T8" fmla="*/ 2147483647 w 481"/>
              <a:gd name="T9" fmla="*/ 2147483647 h 313"/>
              <a:gd name="T10" fmla="*/ 2147483647 w 481"/>
              <a:gd name="T11" fmla="*/ 2147483647 h 313"/>
              <a:gd name="T12" fmla="*/ 2147483647 w 481"/>
              <a:gd name="T13" fmla="*/ 2147483647 h 313"/>
              <a:gd name="T14" fmla="*/ 2147483647 w 481"/>
              <a:gd name="T15" fmla="*/ 2147483647 h 313"/>
              <a:gd name="T16" fmla="*/ 2147483647 w 481"/>
              <a:gd name="T17" fmla="*/ 2147483647 h 313"/>
              <a:gd name="T18" fmla="*/ 2147483647 w 481"/>
              <a:gd name="T19" fmla="*/ 2147483647 h 313"/>
              <a:gd name="T20" fmla="*/ 2147483647 w 481"/>
              <a:gd name="T21" fmla="*/ 2147483647 h 313"/>
              <a:gd name="T22" fmla="*/ 2147483647 w 481"/>
              <a:gd name="T23" fmla="*/ 2147483647 h 313"/>
              <a:gd name="T24" fmla="*/ 2147483647 w 481"/>
              <a:gd name="T25" fmla="*/ 2147483647 h 313"/>
              <a:gd name="T26" fmla="*/ 2147483647 w 481"/>
              <a:gd name="T27" fmla="*/ 2147483647 h 313"/>
              <a:gd name="T28" fmla="*/ 2147483647 w 481"/>
              <a:gd name="T29" fmla="*/ 0 h 313"/>
              <a:gd name="T30" fmla="*/ 2147483647 w 481"/>
              <a:gd name="T31" fmla="*/ 2147483647 h 313"/>
              <a:gd name="T32" fmla="*/ 2147483647 w 481"/>
              <a:gd name="T33" fmla="*/ 2147483647 h 313"/>
              <a:gd name="T34" fmla="*/ 2147483647 w 481"/>
              <a:gd name="T35" fmla="*/ 2147483647 h 3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1"/>
              <a:gd name="T55" fmla="*/ 0 h 313"/>
              <a:gd name="T56" fmla="*/ 481 w 481"/>
              <a:gd name="T57" fmla="*/ 313 h 3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1" h="313">
                <a:moveTo>
                  <a:pt x="7" y="16"/>
                </a:moveTo>
                <a:lnTo>
                  <a:pt x="0" y="71"/>
                </a:lnTo>
                <a:lnTo>
                  <a:pt x="10" y="129"/>
                </a:lnTo>
                <a:lnTo>
                  <a:pt x="55" y="249"/>
                </a:lnTo>
                <a:lnTo>
                  <a:pt x="80" y="313"/>
                </a:lnTo>
                <a:lnTo>
                  <a:pt x="363" y="298"/>
                </a:lnTo>
                <a:lnTo>
                  <a:pt x="410" y="313"/>
                </a:lnTo>
                <a:lnTo>
                  <a:pt x="438" y="252"/>
                </a:lnTo>
                <a:lnTo>
                  <a:pt x="428" y="208"/>
                </a:lnTo>
                <a:lnTo>
                  <a:pt x="475" y="200"/>
                </a:lnTo>
                <a:lnTo>
                  <a:pt x="481" y="131"/>
                </a:lnTo>
                <a:lnTo>
                  <a:pt x="453" y="101"/>
                </a:lnTo>
                <a:lnTo>
                  <a:pt x="404" y="71"/>
                </a:lnTo>
                <a:lnTo>
                  <a:pt x="414" y="30"/>
                </a:lnTo>
                <a:lnTo>
                  <a:pt x="393" y="0"/>
                </a:lnTo>
                <a:lnTo>
                  <a:pt x="287" y="4"/>
                </a:lnTo>
                <a:lnTo>
                  <a:pt x="180" y="9"/>
                </a:lnTo>
                <a:lnTo>
                  <a:pt x="7" y="16"/>
                </a:lnTo>
                <a:close/>
              </a:path>
            </a:pathLst>
          </a:custGeom>
          <a:solidFill>
            <a:srgbClr val="001B36"/>
          </a:solidFill>
          <a:ln w="9525">
            <a:solidFill>
              <a:schemeClr val="bg1"/>
            </a:solidFill>
            <a:miter lim="800000"/>
            <a:headEnd/>
            <a:tailEnd/>
          </a:ln>
        </p:spPr>
        <p:txBody>
          <a:bodyPr wrap="none" anchor="ctr"/>
          <a:lstStyle/>
          <a:p>
            <a:endParaRPr lang="en-US"/>
          </a:p>
        </p:txBody>
      </p:sp>
      <p:sp>
        <p:nvSpPr>
          <p:cNvPr id="52266" name="Shape - Indiana"/>
          <p:cNvSpPr>
            <a:spLocks noChangeAspect="1"/>
          </p:cNvSpPr>
          <p:nvPr/>
        </p:nvSpPr>
        <p:spPr bwMode="auto">
          <a:xfrm>
            <a:off x="5662613" y="2643188"/>
            <a:ext cx="422275" cy="687387"/>
          </a:xfrm>
          <a:custGeom>
            <a:avLst/>
            <a:gdLst>
              <a:gd name="T0" fmla="*/ 0 w 268"/>
              <a:gd name="T1" fmla="*/ 2147483647 h 441"/>
              <a:gd name="T2" fmla="*/ 2147483647 w 268"/>
              <a:gd name="T3" fmla="*/ 2147483647 h 441"/>
              <a:gd name="T4" fmla="*/ 2147483647 w 268"/>
              <a:gd name="T5" fmla="*/ 2147483647 h 441"/>
              <a:gd name="T6" fmla="*/ 2147483647 w 268"/>
              <a:gd name="T7" fmla="*/ 2147483647 h 441"/>
              <a:gd name="T8" fmla="*/ 2147483647 w 268"/>
              <a:gd name="T9" fmla="*/ 2147483647 h 441"/>
              <a:gd name="T10" fmla="*/ 2147483647 w 268"/>
              <a:gd name="T11" fmla="*/ 0 h 441"/>
              <a:gd name="T12" fmla="*/ 2147483647 w 268"/>
              <a:gd name="T13" fmla="*/ 2147483647 h 441"/>
              <a:gd name="T14" fmla="*/ 2147483647 w 268"/>
              <a:gd name="T15" fmla="*/ 2147483647 h 441"/>
              <a:gd name="T16" fmla="*/ 2147483647 w 268"/>
              <a:gd name="T17" fmla="*/ 2147483647 h 441"/>
              <a:gd name="T18" fmla="*/ 2147483647 w 268"/>
              <a:gd name="T19" fmla="*/ 2147483647 h 441"/>
              <a:gd name="T20" fmla="*/ 2147483647 w 268"/>
              <a:gd name="T21" fmla="*/ 2147483647 h 441"/>
              <a:gd name="T22" fmla="*/ 2147483647 w 268"/>
              <a:gd name="T23" fmla="*/ 2147483647 h 441"/>
              <a:gd name="T24" fmla="*/ 2147483647 w 268"/>
              <a:gd name="T25" fmla="*/ 2147483647 h 441"/>
              <a:gd name="T26" fmla="*/ 2147483647 w 268"/>
              <a:gd name="T27" fmla="*/ 2147483647 h 441"/>
              <a:gd name="T28" fmla="*/ 2147483647 w 268"/>
              <a:gd name="T29" fmla="*/ 2147483647 h 441"/>
              <a:gd name="T30" fmla="*/ 0 w 268"/>
              <a:gd name="T31" fmla="*/ 2147483647 h 4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8"/>
              <a:gd name="T49" fmla="*/ 0 h 441"/>
              <a:gd name="T50" fmla="*/ 268 w 268"/>
              <a:gd name="T51" fmla="*/ 441 h 4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8" h="441">
                <a:moveTo>
                  <a:pt x="0" y="31"/>
                </a:moveTo>
                <a:lnTo>
                  <a:pt x="31" y="48"/>
                </a:lnTo>
                <a:lnTo>
                  <a:pt x="61" y="45"/>
                </a:lnTo>
                <a:lnTo>
                  <a:pt x="71" y="36"/>
                </a:lnTo>
                <a:lnTo>
                  <a:pt x="79" y="9"/>
                </a:lnTo>
                <a:lnTo>
                  <a:pt x="208" y="0"/>
                </a:lnTo>
                <a:lnTo>
                  <a:pt x="268" y="312"/>
                </a:lnTo>
                <a:lnTo>
                  <a:pt x="263" y="309"/>
                </a:lnTo>
                <a:lnTo>
                  <a:pt x="219" y="326"/>
                </a:lnTo>
                <a:lnTo>
                  <a:pt x="187" y="410"/>
                </a:lnTo>
                <a:lnTo>
                  <a:pt x="141" y="398"/>
                </a:lnTo>
                <a:lnTo>
                  <a:pt x="87" y="429"/>
                </a:lnTo>
                <a:lnTo>
                  <a:pt x="17" y="441"/>
                </a:lnTo>
                <a:lnTo>
                  <a:pt x="49" y="359"/>
                </a:lnTo>
                <a:lnTo>
                  <a:pt x="35" y="313"/>
                </a:lnTo>
                <a:lnTo>
                  <a:pt x="0" y="31"/>
                </a:lnTo>
                <a:close/>
              </a:path>
            </a:pathLst>
          </a:custGeom>
          <a:solidFill>
            <a:schemeClr val="bg1"/>
          </a:solidFill>
          <a:ln w="9525">
            <a:solidFill>
              <a:schemeClr val="tx1"/>
            </a:solidFill>
            <a:prstDash val="solid"/>
            <a:round/>
            <a:headEnd/>
            <a:tailEnd/>
          </a:ln>
        </p:spPr>
        <p:txBody>
          <a:bodyPr/>
          <a:lstStyle/>
          <a:p>
            <a:endParaRPr lang="en-US"/>
          </a:p>
        </p:txBody>
      </p:sp>
      <p:sp>
        <p:nvSpPr>
          <p:cNvPr id="52267" name="Shape - Illinois"/>
          <p:cNvSpPr>
            <a:spLocks noChangeAspect="1"/>
          </p:cNvSpPr>
          <p:nvPr/>
        </p:nvSpPr>
        <p:spPr bwMode="auto">
          <a:xfrm>
            <a:off x="5200650" y="2581275"/>
            <a:ext cx="547688" cy="887413"/>
          </a:xfrm>
          <a:custGeom>
            <a:avLst/>
            <a:gdLst>
              <a:gd name="T0" fmla="*/ 160358614 w 346"/>
              <a:gd name="T1" fmla="*/ 79707094 h 571"/>
              <a:gd name="T2" fmla="*/ 656470550 w 346"/>
              <a:gd name="T3" fmla="*/ 0 h 571"/>
              <a:gd name="T4" fmla="*/ 736651440 w 346"/>
              <a:gd name="T5" fmla="*/ 169074712 h 571"/>
              <a:gd name="T6" fmla="*/ 836875179 w 346"/>
              <a:gd name="T7" fmla="*/ 874355130 h 571"/>
              <a:gd name="T8" fmla="*/ 866942617 w 346"/>
              <a:gd name="T9" fmla="*/ 968553009 h 571"/>
              <a:gd name="T10" fmla="*/ 786763309 w 346"/>
              <a:gd name="T11" fmla="*/ 1154535192 h 571"/>
              <a:gd name="T12" fmla="*/ 786763309 w 346"/>
              <a:gd name="T13" fmla="*/ 1284964699 h 571"/>
              <a:gd name="T14" fmla="*/ 699066747 w 346"/>
              <a:gd name="T15" fmla="*/ 1270472359 h 571"/>
              <a:gd name="T16" fmla="*/ 701572499 w 346"/>
              <a:gd name="T17" fmla="*/ 1379162579 h 571"/>
              <a:gd name="T18" fmla="*/ 608864433 w 346"/>
              <a:gd name="T19" fmla="*/ 1335687113 h 571"/>
              <a:gd name="T20" fmla="*/ 558752564 w 346"/>
              <a:gd name="T21" fmla="*/ 1350177899 h 571"/>
              <a:gd name="T22" fmla="*/ 488594681 w 346"/>
              <a:gd name="T23" fmla="*/ 1338102244 h 571"/>
              <a:gd name="T24" fmla="*/ 435977060 w 346"/>
              <a:gd name="T25" fmla="*/ 1173857794 h 571"/>
              <a:gd name="T26" fmla="*/ 335751739 w 346"/>
              <a:gd name="T27" fmla="*/ 1123135381 h 571"/>
              <a:gd name="T28" fmla="*/ 335751739 w 346"/>
              <a:gd name="T29" fmla="*/ 946815276 h 571"/>
              <a:gd name="T30" fmla="*/ 235528001 w 346"/>
              <a:gd name="T31" fmla="*/ 968553009 h 571"/>
              <a:gd name="T32" fmla="*/ 177898876 w 346"/>
              <a:gd name="T33" fmla="*/ 838125056 h 571"/>
              <a:gd name="T34" fmla="*/ 0 w 346"/>
              <a:gd name="T35" fmla="*/ 688372947 h 571"/>
              <a:gd name="T36" fmla="*/ 130291176 w 346"/>
              <a:gd name="T37" fmla="*/ 449254774 h 571"/>
              <a:gd name="T38" fmla="*/ 92708066 w 346"/>
              <a:gd name="T39" fmla="*/ 338147869 h 571"/>
              <a:gd name="T40" fmla="*/ 222999242 w 346"/>
              <a:gd name="T41" fmla="*/ 316410136 h 571"/>
              <a:gd name="T42" fmla="*/ 235528001 w 346"/>
              <a:gd name="T43" fmla="*/ 161827764 h 571"/>
              <a:gd name="T44" fmla="*/ 160358614 w 346"/>
              <a:gd name="T45" fmla="*/ 79707094 h 57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46"/>
              <a:gd name="T70" fmla="*/ 0 h 571"/>
              <a:gd name="T71" fmla="*/ 346 w 346"/>
              <a:gd name="T72" fmla="*/ 571 h 57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46" h="571">
                <a:moveTo>
                  <a:pt x="64" y="33"/>
                </a:moveTo>
                <a:lnTo>
                  <a:pt x="262" y="0"/>
                </a:lnTo>
                <a:lnTo>
                  <a:pt x="294" y="70"/>
                </a:lnTo>
                <a:lnTo>
                  <a:pt x="334" y="362"/>
                </a:lnTo>
                <a:lnTo>
                  <a:pt x="346" y="401"/>
                </a:lnTo>
                <a:lnTo>
                  <a:pt x="314" y="478"/>
                </a:lnTo>
                <a:lnTo>
                  <a:pt x="314" y="532"/>
                </a:lnTo>
                <a:lnTo>
                  <a:pt x="279" y="526"/>
                </a:lnTo>
                <a:lnTo>
                  <a:pt x="280" y="571"/>
                </a:lnTo>
                <a:lnTo>
                  <a:pt x="243" y="553"/>
                </a:lnTo>
                <a:lnTo>
                  <a:pt x="223" y="559"/>
                </a:lnTo>
                <a:lnTo>
                  <a:pt x="195" y="554"/>
                </a:lnTo>
                <a:lnTo>
                  <a:pt x="174" y="486"/>
                </a:lnTo>
                <a:lnTo>
                  <a:pt x="134" y="465"/>
                </a:lnTo>
                <a:lnTo>
                  <a:pt x="134" y="392"/>
                </a:lnTo>
                <a:lnTo>
                  <a:pt x="94" y="401"/>
                </a:lnTo>
                <a:lnTo>
                  <a:pt x="71" y="347"/>
                </a:lnTo>
                <a:lnTo>
                  <a:pt x="0" y="285"/>
                </a:lnTo>
                <a:lnTo>
                  <a:pt x="52" y="186"/>
                </a:lnTo>
                <a:lnTo>
                  <a:pt x="37" y="140"/>
                </a:lnTo>
                <a:lnTo>
                  <a:pt x="89" y="131"/>
                </a:lnTo>
                <a:lnTo>
                  <a:pt x="94" y="67"/>
                </a:lnTo>
                <a:lnTo>
                  <a:pt x="64" y="33"/>
                </a:lnTo>
                <a:close/>
              </a:path>
            </a:pathLst>
          </a:custGeom>
          <a:solidFill>
            <a:srgbClr val="001B36"/>
          </a:solidFill>
          <a:ln w="9525">
            <a:solidFill>
              <a:schemeClr val="bg1"/>
            </a:solidFill>
            <a:miter lim="800000"/>
            <a:headEnd/>
            <a:tailEnd/>
          </a:ln>
        </p:spPr>
        <p:txBody>
          <a:bodyPr wrap="none" anchor="ctr"/>
          <a:lstStyle/>
          <a:p>
            <a:endParaRPr lang="en-US"/>
          </a:p>
        </p:txBody>
      </p:sp>
      <p:sp>
        <p:nvSpPr>
          <p:cNvPr id="52268" name="Shape - Idaho"/>
          <p:cNvSpPr>
            <a:spLocks noChangeAspect="1"/>
          </p:cNvSpPr>
          <p:nvPr/>
        </p:nvSpPr>
        <p:spPr bwMode="auto">
          <a:xfrm>
            <a:off x="2144713" y="1473200"/>
            <a:ext cx="750887" cy="1196975"/>
          </a:xfrm>
          <a:custGeom>
            <a:avLst/>
            <a:gdLst>
              <a:gd name="T0" fmla="*/ 2147483647 w 476"/>
              <a:gd name="T1" fmla="*/ 0 h 770"/>
              <a:gd name="T2" fmla="*/ 2147483647 w 476"/>
              <a:gd name="T3" fmla="*/ 2147483647 h 770"/>
              <a:gd name="T4" fmla="*/ 2147483647 w 476"/>
              <a:gd name="T5" fmla="*/ 2147483647 h 770"/>
              <a:gd name="T6" fmla="*/ 2147483647 w 476"/>
              <a:gd name="T7" fmla="*/ 2147483647 h 770"/>
              <a:gd name="T8" fmla="*/ 2147483647 w 476"/>
              <a:gd name="T9" fmla="*/ 2147483647 h 770"/>
              <a:gd name="T10" fmla="*/ 2147483647 w 476"/>
              <a:gd name="T11" fmla="*/ 2147483647 h 770"/>
              <a:gd name="T12" fmla="*/ 2147483647 w 476"/>
              <a:gd name="T13" fmla="*/ 2147483647 h 770"/>
              <a:gd name="T14" fmla="*/ 0 w 476"/>
              <a:gd name="T15" fmla="*/ 2147483647 h 770"/>
              <a:gd name="T16" fmla="*/ 2147483647 w 476"/>
              <a:gd name="T17" fmla="*/ 2147483647 h 770"/>
              <a:gd name="T18" fmla="*/ 2147483647 w 476"/>
              <a:gd name="T19" fmla="*/ 2147483647 h 770"/>
              <a:gd name="T20" fmla="*/ 2147483647 w 476"/>
              <a:gd name="T21" fmla="*/ 2147483647 h 770"/>
              <a:gd name="T22" fmla="*/ 2147483647 w 476"/>
              <a:gd name="T23" fmla="*/ 2147483647 h 770"/>
              <a:gd name="T24" fmla="*/ 2147483647 w 476"/>
              <a:gd name="T25" fmla="*/ 2147483647 h 770"/>
              <a:gd name="T26" fmla="*/ 2147483647 w 476"/>
              <a:gd name="T27" fmla="*/ 2147483647 h 770"/>
              <a:gd name="T28" fmla="*/ 2147483647 w 476"/>
              <a:gd name="T29" fmla="*/ 2147483647 h 770"/>
              <a:gd name="T30" fmla="*/ 2147483647 w 476"/>
              <a:gd name="T31" fmla="*/ 2147483647 h 770"/>
              <a:gd name="T32" fmla="*/ 2147483647 w 476"/>
              <a:gd name="T33" fmla="*/ 2147483647 h 770"/>
              <a:gd name="T34" fmla="*/ 2147483647 w 476"/>
              <a:gd name="T35" fmla="*/ 2147483647 h 770"/>
              <a:gd name="T36" fmla="*/ 2147483647 w 476"/>
              <a:gd name="T37" fmla="*/ 2147483647 h 770"/>
              <a:gd name="T38" fmla="*/ 2147483647 w 476"/>
              <a:gd name="T39" fmla="*/ 2147483647 h 770"/>
              <a:gd name="T40" fmla="*/ 2147483647 w 476"/>
              <a:gd name="T41" fmla="*/ 2147483647 h 770"/>
              <a:gd name="T42" fmla="*/ 2147483647 w 476"/>
              <a:gd name="T43" fmla="*/ 0 h 7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6"/>
              <a:gd name="T67" fmla="*/ 0 h 770"/>
              <a:gd name="T68" fmla="*/ 476 w 476"/>
              <a:gd name="T69" fmla="*/ 770 h 7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6" h="770">
                <a:moveTo>
                  <a:pt x="115" y="0"/>
                </a:moveTo>
                <a:lnTo>
                  <a:pt x="72" y="301"/>
                </a:lnTo>
                <a:lnTo>
                  <a:pt x="117" y="365"/>
                </a:lnTo>
                <a:lnTo>
                  <a:pt x="47" y="432"/>
                </a:lnTo>
                <a:lnTo>
                  <a:pt x="38" y="478"/>
                </a:lnTo>
                <a:lnTo>
                  <a:pt x="57" y="511"/>
                </a:lnTo>
                <a:lnTo>
                  <a:pt x="38" y="527"/>
                </a:lnTo>
                <a:lnTo>
                  <a:pt x="0" y="701"/>
                </a:lnTo>
                <a:lnTo>
                  <a:pt x="227" y="742"/>
                </a:lnTo>
                <a:lnTo>
                  <a:pt x="442" y="770"/>
                </a:lnTo>
                <a:lnTo>
                  <a:pt x="464" y="611"/>
                </a:lnTo>
                <a:lnTo>
                  <a:pt x="476" y="523"/>
                </a:lnTo>
                <a:lnTo>
                  <a:pt x="455" y="491"/>
                </a:lnTo>
                <a:lnTo>
                  <a:pt x="406" y="500"/>
                </a:lnTo>
                <a:lnTo>
                  <a:pt x="342" y="508"/>
                </a:lnTo>
                <a:lnTo>
                  <a:pt x="330" y="436"/>
                </a:lnTo>
                <a:lnTo>
                  <a:pt x="252" y="378"/>
                </a:lnTo>
                <a:lnTo>
                  <a:pt x="263" y="341"/>
                </a:lnTo>
                <a:lnTo>
                  <a:pt x="270" y="275"/>
                </a:lnTo>
                <a:lnTo>
                  <a:pt x="170" y="134"/>
                </a:lnTo>
                <a:lnTo>
                  <a:pt x="184" y="9"/>
                </a:lnTo>
                <a:lnTo>
                  <a:pt x="115" y="0"/>
                </a:lnTo>
                <a:close/>
              </a:path>
            </a:pathLst>
          </a:custGeom>
          <a:solidFill>
            <a:schemeClr val="accent1"/>
          </a:solidFill>
          <a:ln w="9525">
            <a:solidFill>
              <a:srgbClr val="000000"/>
            </a:solidFill>
            <a:miter lim="800000"/>
            <a:headEnd/>
            <a:tailEnd/>
          </a:ln>
        </p:spPr>
        <p:txBody>
          <a:bodyPr wrap="none" anchor="ctr"/>
          <a:lstStyle/>
          <a:p>
            <a:endParaRPr lang="en-US"/>
          </a:p>
        </p:txBody>
      </p:sp>
      <p:grpSp>
        <p:nvGrpSpPr>
          <p:cNvPr id="301" name="Shape - Hawaii"/>
          <p:cNvGrpSpPr/>
          <p:nvPr/>
        </p:nvGrpSpPr>
        <p:grpSpPr>
          <a:xfrm>
            <a:off x="2322514" y="4775199"/>
            <a:ext cx="622300" cy="477838"/>
            <a:chOff x="2322512" y="5000625"/>
            <a:chExt cx="622300" cy="477838"/>
          </a:xfrm>
          <a:solidFill>
            <a:schemeClr val="accent1"/>
          </a:solidFill>
        </p:grpSpPr>
        <p:sp>
          <p:nvSpPr>
            <p:cNvPr id="302" name="Freeform 4"/>
            <p:cNvSpPr>
              <a:spLocks noChangeAspect="1"/>
            </p:cNvSpPr>
            <p:nvPr/>
          </p:nvSpPr>
          <p:spPr bwMode="auto">
            <a:xfrm>
              <a:off x="2322512" y="5060535"/>
              <a:ext cx="47758" cy="69294"/>
            </a:xfrm>
            <a:custGeom>
              <a:avLst/>
              <a:gdLst>
                <a:gd name="T0" fmla="*/ 0 w 66"/>
                <a:gd name="T1" fmla="*/ 96 h 96"/>
                <a:gd name="T2" fmla="*/ 0 w 66"/>
                <a:gd name="T3" fmla="*/ 68 h 96"/>
                <a:gd name="T4" fmla="*/ 37 w 66"/>
                <a:gd name="T5" fmla="*/ 0 h 96"/>
                <a:gd name="T6" fmla="*/ 66 w 66"/>
                <a:gd name="T7" fmla="*/ 20 h 96"/>
                <a:gd name="T8" fmla="*/ 34 w 66"/>
                <a:gd name="T9" fmla="*/ 96 h 96"/>
                <a:gd name="T10" fmla="*/ 0 w 66"/>
                <a:gd name="T11" fmla="*/ 96 h 96"/>
                <a:gd name="T12" fmla="*/ 0 60000 65536"/>
                <a:gd name="T13" fmla="*/ 0 60000 65536"/>
                <a:gd name="T14" fmla="*/ 0 60000 65536"/>
                <a:gd name="T15" fmla="*/ 0 60000 65536"/>
                <a:gd name="T16" fmla="*/ 0 60000 65536"/>
                <a:gd name="T17" fmla="*/ 0 60000 65536"/>
                <a:gd name="T18" fmla="*/ 0 w 66"/>
                <a:gd name="T19" fmla="*/ 0 h 96"/>
                <a:gd name="T20" fmla="*/ 66 w 66"/>
                <a:gd name="T21" fmla="*/ 96 h 96"/>
              </a:gdLst>
              <a:ahLst/>
              <a:cxnLst>
                <a:cxn ang="T12">
                  <a:pos x="T0" y="T1"/>
                </a:cxn>
                <a:cxn ang="T13">
                  <a:pos x="T2" y="T3"/>
                </a:cxn>
                <a:cxn ang="T14">
                  <a:pos x="T4" y="T5"/>
                </a:cxn>
                <a:cxn ang="T15">
                  <a:pos x="T6" y="T7"/>
                </a:cxn>
                <a:cxn ang="T16">
                  <a:pos x="T8" y="T9"/>
                </a:cxn>
                <a:cxn ang="T17">
                  <a:pos x="T10" y="T11"/>
                </a:cxn>
              </a:cxnLst>
              <a:rect l="T18" t="T19" r="T20" b="T21"/>
              <a:pathLst>
                <a:path w="66" h="96">
                  <a:moveTo>
                    <a:pt x="0" y="96"/>
                  </a:moveTo>
                  <a:lnTo>
                    <a:pt x="0" y="68"/>
                  </a:lnTo>
                  <a:lnTo>
                    <a:pt x="37" y="0"/>
                  </a:lnTo>
                  <a:lnTo>
                    <a:pt x="66" y="20"/>
                  </a:lnTo>
                  <a:lnTo>
                    <a:pt x="34" y="96"/>
                  </a:lnTo>
                  <a:lnTo>
                    <a:pt x="0" y="96"/>
                  </a:lnTo>
                  <a:close/>
                </a:path>
              </a:pathLst>
            </a:custGeom>
            <a:grpFill/>
            <a:ln w="9525">
              <a:solidFill>
                <a:srgbClr val="000000"/>
              </a:solidFill>
              <a:miter lim="800000"/>
              <a:headEnd/>
              <a:tailEnd/>
            </a:ln>
            <a:effectLst/>
          </p:spPr>
          <p:txBody>
            <a:bodyPr wrap="none" anchor="ctr"/>
            <a:lstStyle/>
            <a:p>
              <a:pPr algn="ctr" eaLnBrk="0" hangingPunct="0">
                <a:defRPr/>
              </a:pPr>
              <a:endParaRPr lang="en-US" sz="1100" b="1" dirty="0">
                <a:solidFill>
                  <a:srgbClr val="000040">
                    <a:lumMod val="50000"/>
                  </a:srgbClr>
                </a:solidFill>
                <a:latin typeface="+mn-lt"/>
                <a:cs typeface="Calibri" pitchFamily="34" charset="0"/>
              </a:endParaRPr>
            </a:p>
          </p:txBody>
        </p:sp>
        <p:sp>
          <p:nvSpPr>
            <p:cNvPr id="303" name="Freeform 5"/>
            <p:cNvSpPr>
              <a:spLocks noChangeAspect="1"/>
            </p:cNvSpPr>
            <p:nvPr/>
          </p:nvSpPr>
          <p:spPr bwMode="auto">
            <a:xfrm>
              <a:off x="2390531" y="5000625"/>
              <a:ext cx="89727" cy="87339"/>
            </a:xfrm>
            <a:custGeom>
              <a:avLst/>
              <a:gdLst>
                <a:gd name="T0" fmla="*/ 27 w 124"/>
                <a:gd name="T1" fmla="*/ 13 h 121"/>
                <a:gd name="T2" fmla="*/ 0 w 124"/>
                <a:gd name="T3" fmla="*/ 72 h 121"/>
                <a:gd name="T4" fmla="*/ 48 w 124"/>
                <a:gd name="T5" fmla="*/ 110 h 121"/>
                <a:gd name="T6" fmla="*/ 103 w 124"/>
                <a:gd name="T7" fmla="*/ 121 h 121"/>
                <a:gd name="T8" fmla="*/ 124 w 124"/>
                <a:gd name="T9" fmla="*/ 73 h 121"/>
                <a:gd name="T10" fmla="*/ 110 w 124"/>
                <a:gd name="T11" fmla="*/ 0 h 121"/>
                <a:gd name="T12" fmla="*/ 27 w 124"/>
                <a:gd name="T13" fmla="*/ 13 h 121"/>
                <a:gd name="T14" fmla="*/ 0 60000 65536"/>
                <a:gd name="T15" fmla="*/ 0 60000 65536"/>
                <a:gd name="T16" fmla="*/ 0 60000 65536"/>
                <a:gd name="T17" fmla="*/ 0 60000 65536"/>
                <a:gd name="T18" fmla="*/ 0 60000 65536"/>
                <a:gd name="T19" fmla="*/ 0 60000 65536"/>
                <a:gd name="T20" fmla="*/ 0 60000 65536"/>
                <a:gd name="T21" fmla="*/ 0 w 124"/>
                <a:gd name="T22" fmla="*/ 0 h 121"/>
                <a:gd name="T23" fmla="*/ 124 w 124"/>
                <a:gd name="T24" fmla="*/ 121 h 1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121">
                  <a:moveTo>
                    <a:pt x="27" y="13"/>
                  </a:moveTo>
                  <a:lnTo>
                    <a:pt x="0" y="72"/>
                  </a:lnTo>
                  <a:lnTo>
                    <a:pt x="48" y="110"/>
                  </a:lnTo>
                  <a:lnTo>
                    <a:pt x="103" y="121"/>
                  </a:lnTo>
                  <a:lnTo>
                    <a:pt x="124" y="73"/>
                  </a:lnTo>
                  <a:lnTo>
                    <a:pt x="110" y="0"/>
                  </a:lnTo>
                  <a:lnTo>
                    <a:pt x="27" y="13"/>
                  </a:lnTo>
                  <a:close/>
                </a:path>
              </a:pathLst>
            </a:custGeom>
            <a:grpFill/>
            <a:ln w="9525">
              <a:solidFill>
                <a:srgbClr val="000000"/>
              </a:solidFill>
              <a:miter lim="800000"/>
              <a:headEnd/>
              <a:tailEnd/>
            </a:ln>
            <a:effectLst/>
          </p:spPr>
          <p:txBody>
            <a:bodyPr wrap="none" anchor="ctr"/>
            <a:lstStyle/>
            <a:p>
              <a:pPr algn="ctr" eaLnBrk="0" hangingPunct="0">
                <a:defRPr/>
              </a:pPr>
              <a:endParaRPr lang="en-US" sz="1100" b="1" dirty="0">
                <a:solidFill>
                  <a:srgbClr val="000040">
                    <a:lumMod val="50000"/>
                  </a:srgbClr>
                </a:solidFill>
                <a:latin typeface="+mn-lt"/>
                <a:cs typeface="Calibri" pitchFamily="34" charset="0"/>
              </a:endParaRPr>
            </a:p>
          </p:txBody>
        </p:sp>
        <p:sp>
          <p:nvSpPr>
            <p:cNvPr id="304" name="Freeform 6"/>
            <p:cNvSpPr>
              <a:spLocks noChangeAspect="1"/>
            </p:cNvSpPr>
            <p:nvPr/>
          </p:nvSpPr>
          <p:spPr bwMode="auto">
            <a:xfrm>
              <a:off x="2474469" y="5060535"/>
              <a:ext cx="133143" cy="98166"/>
            </a:xfrm>
            <a:custGeom>
              <a:avLst/>
              <a:gdLst>
                <a:gd name="T0" fmla="*/ 0 w 184"/>
                <a:gd name="T1" fmla="*/ 48 h 136"/>
                <a:gd name="T2" fmla="*/ 126 w 184"/>
                <a:gd name="T3" fmla="*/ 0 h 136"/>
                <a:gd name="T4" fmla="*/ 149 w 184"/>
                <a:gd name="T5" fmla="*/ 59 h 136"/>
                <a:gd name="T6" fmla="*/ 173 w 184"/>
                <a:gd name="T7" fmla="*/ 72 h 136"/>
                <a:gd name="T8" fmla="*/ 184 w 184"/>
                <a:gd name="T9" fmla="*/ 120 h 136"/>
                <a:gd name="T10" fmla="*/ 121 w 184"/>
                <a:gd name="T11" fmla="*/ 127 h 136"/>
                <a:gd name="T12" fmla="*/ 76 w 184"/>
                <a:gd name="T13" fmla="*/ 136 h 136"/>
                <a:gd name="T14" fmla="*/ 0 w 184"/>
                <a:gd name="T15" fmla="*/ 48 h 136"/>
                <a:gd name="T16" fmla="*/ 0 60000 65536"/>
                <a:gd name="T17" fmla="*/ 0 60000 65536"/>
                <a:gd name="T18" fmla="*/ 0 60000 65536"/>
                <a:gd name="T19" fmla="*/ 0 60000 65536"/>
                <a:gd name="T20" fmla="*/ 0 60000 65536"/>
                <a:gd name="T21" fmla="*/ 0 60000 65536"/>
                <a:gd name="T22" fmla="*/ 0 60000 65536"/>
                <a:gd name="T23" fmla="*/ 0 60000 65536"/>
                <a:gd name="T24" fmla="*/ 0 w 184"/>
                <a:gd name="T25" fmla="*/ 0 h 136"/>
                <a:gd name="T26" fmla="*/ 184 w 184"/>
                <a:gd name="T27" fmla="*/ 136 h 1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 h="136">
                  <a:moveTo>
                    <a:pt x="0" y="48"/>
                  </a:moveTo>
                  <a:lnTo>
                    <a:pt x="126" y="0"/>
                  </a:lnTo>
                  <a:lnTo>
                    <a:pt x="149" y="59"/>
                  </a:lnTo>
                  <a:lnTo>
                    <a:pt x="173" y="72"/>
                  </a:lnTo>
                  <a:lnTo>
                    <a:pt x="184" y="120"/>
                  </a:lnTo>
                  <a:lnTo>
                    <a:pt x="121" y="127"/>
                  </a:lnTo>
                  <a:lnTo>
                    <a:pt x="76" y="136"/>
                  </a:lnTo>
                  <a:lnTo>
                    <a:pt x="0" y="48"/>
                  </a:lnTo>
                  <a:close/>
                </a:path>
              </a:pathLst>
            </a:custGeom>
            <a:grpFill/>
            <a:ln w="9525">
              <a:solidFill>
                <a:srgbClr val="000000"/>
              </a:solidFill>
              <a:miter lim="800000"/>
              <a:headEnd/>
              <a:tailEnd/>
            </a:ln>
            <a:effectLst/>
          </p:spPr>
          <p:txBody>
            <a:bodyPr wrap="none" anchor="ctr"/>
            <a:lstStyle/>
            <a:p>
              <a:pPr algn="ctr" eaLnBrk="0" hangingPunct="0">
                <a:defRPr/>
              </a:pPr>
              <a:endParaRPr lang="en-US" sz="1100" b="1" dirty="0">
                <a:solidFill>
                  <a:srgbClr val="000040">
                    <a:lumMod val="50000"/>
                  </a:srgbClr>
                </a:solidFill>
                <a:latin typeface="+mn-lt"/>
                <a:cs typeface="Calibri" pitchFamily="34" charset="0"/>
              </a:endParaRPr>
            </a:p>
          </p:txBody>
        </p:sp>
        <p:sp>
          <p:nvSpPr>
            <p:cNvPr id="305" name="Freeform 7"/>
            <p:cNvSpPr>
              <a:spLocks noChangeAspect="1"/>
            </p:cNvSpPr>
            <p:nvPr/>
          </p:nvSpPr>
          <p:spPr bwMode="auto">
            <a:xfrm>
              <a:off x="2611954" y="5134882"/>
              <a:ext cx="105646" cy="51970"/>
            </a:xfrm>
            <a:custGeom>
              <a:avLst/>
              <a:gdLst>
                <a:gd name="T0" fmla="*/ 22 w 146"/>
                <a:gd name="T1" fmla="*/ 3 h 72"/>
                <a:gd name="T2" fmla="*/ 0 w 146"/>
                <a:gd name="T3" fmla="*/ 67 h 72"/>
                <a:gd name="T4" fmla="*/ 38 w 146"/>
                <a:gd name="T5" fmla="*/ 72 h 72"/>
                <a:gd name="T6" fmla="*/ 62 w 146"/>
                <a:gd name="T7" fmla="*/ 57 h 72"/>
                <a:gd name="T8" fmla="*/ 107 w 146"/>
                <a:gd name="T9" fmla="*/ 58 h 72"/>
                <a:gd name="T10" fmla="*/ 146 w 146"/>
                <a:gd name="T11" fmla="*/ 30 h 72"/>
                <a:gd name="T12" fmla="*/ 120 w 146"/>
                <a:gd name="T13" fmla="*/ 20 h 72"/>
                <a:gd name="T14" fmla="*/ 101 w 146"/>
                <a:gd name="T15" fmla="*/ 0 h 72"/>
                <a:gd name="T16" fmla="*/ 22 w 146"/>
                <a:gd name="T17" fmla="*/ 3 h 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72"/>
                <a:gd name="T29" fmla="*/ 146 w 146"/>
                <a:gd name="T30" fmla="*/ 72 h 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72">
                  <a:moveTo>
                    <a:pt x="22" y="3"/>
                  </a:moveTo>
                  <a:lnTo>
                    <a:pt x="0" y="67"/>
                  </a:lnTo>
                  <a:lnTo>
                    <a:pt x="38" y="72"/>
                  </a:lnTo>
                  <a:lnTo>
                    <a:pt x="62" y="57"/>
                  </a:lnTo>
                  <a:lnTo>
                    <a:pt x="107" y="58"/>
                  </a:lnTo>
                  <a:lnTo>
                    <a:pt x="146" y="30"/>
                  </a:lnTo>
                  <a:lnTo>
                    <a:pt x="120" y="20"/>
                  </a:lnTo>
                  <a:lnTo>
                    <a:pt x="101" y="0"/>
                  </a:lnTo>
                  <a:lnTo>
                    <a:pt x="22" y="3"/>
                  </a:lnTo>
                  <a:close/>
                </a:path>
              </a:pathLst>
            </a:custGeom>
            <a:grpFill/>
            <a:ln w="9525">
              <a:solidFill>
                <a:srgbClr val="000000"/>
              </a:solidFill>
              <a:miter lim="800000"/>
              <a:headEnd/>
              <a:tailEnd/>
            </a:ln>
            <a:effectLst/>
          </p:spPr>
          <p:txBody>
            <a:bodyPr wrap="none" anchor="ctr"/>
            <a:lstStyle/>
            <a:p>
              <a:pPr algn="ctr" eaLnBrk="0" hangingPunct="0">
                <a:defRPr/>
              </a:pPr>
              <a:endParaRPr lang="en-US" sz="1100" b="1" dirty="0">
                <a:solidFill>
                  <a:srgbClr val="000040">
                    <a:lumMod val="50000"/>
                  </a:srgbClr>
                </a:solidFill>
                <a:latin typeface="+mn-lt"/>
                <a:cs typeface="Calibri" pitchFamily="34" charset="0"/>
              </a:endParaRPr>
            </a:p>
          </p:txBody>
        </p:sp>
        <p:sp>
          <p:nvSpPr>
            <p:cNvPr id="306" name="Freeform 8"/>
            <p:cNvSpPr>
              <a:spLocks noChangeAspect="1"/>
            </p:cNvSpPr>
            <p:nvPr/>
          </p:nvSpPr>
          <p:spPr bwMode="auto">
            <a:xfrm>
              <a:off x="2643069" y="5208506"/>
              <a:ext cx="43416" cy="37534"/>
            </a:xfrm>
            <a:custGeom>
              <a:avLst/>
              <a:gdLst>
                <a:gd name="T0" fmla="*/ 52 w 60"/>
                <a:gd name="T1" fmla="*/ 0 h 52"/>
                <a:gd name="T2" fmla="*/ 0 w 60"/>
                <a:gd name="T3" fmla="*/ 4 h 52"/>
                <a:gd name="T4" fmla="*/ 9 w 60"/>
                <a:gd name="T5" fmla="*/ 52 h 52"/>
                <a:gd name="T6" fmla="*/ 60 w 60"/>
                <a:gd name="T7" fmla="*/ 40 h 52"/>
                <a:gd name="T8" fmla="*/ 52 w 60"/>
                <a:gd name="T9" fmla="*/ 0 h 52"/>
                <a:gd name="T10" fmla="*/ 0 60000 65536"/>
                <a:gd name="T11" fmla="*/ 0 60000 65536"/>
                <a:gd name="T12" fmla="*/ 0 60000 65536"/>
                <a:gd name="T13" fmla="*/ 0 60000 65536"/>
                <a:gd name="T14" fmla="*/ 0 60000 65536"/>
                <a:gd name="T15" fmla="*/ 0 w 60"/>
                <a:gd name="T16" fmla="*/ 0 h 52"/>
                <a:gd name="T17" fmla="*/ 60 w 60"/>
                <a:gd name="T18" fmla="*/ 52 h 52"/>
              </a:gdLst>
              <a:ahLst/>
              <a:cxnLst>
                <a:cxn ang="T10">
                  <a:pos x="T0" y="T1"/>
                </a:cxn>
                <a:cxn ang="T11">
                  <a:pos x="T2" y="T3"/>
                </a:cxn>
                <a:cxn ang="T12">
                  <a:pos x="T4" y="T5"/>
                </a:cxn>
                <a:cxn ang="T13">
                  <a:pos x="T6" y="T7"/>
                </a:cxn>
                <a:cxn ang="T14">
                  <a:pos x="T8" y="T9"/>
                </a:cxn>
              </a:cxnLst>
              <a:rect l="T15" t="T16" r="T17" b="T18"/>
              <a:pathLst>
                <a:path w="60" h="52">
                  <a:moveTo>
                    <a:pt x="52" y="0"/>
                  </a:moveTo>
                  <a:lnTo>
                    <a:pt x="0" y="4"/>
                  </a:lnTo>
                  <a:lnTo>
                    <a:pt x="9" y="52"/>
                  </a:lnTo>
                  <a:lnTo>
                    <a:pt x="60" y="40"/>
                  </a:lnTo>
                  <a:lnTo>
                    <a:pt x="52" y="0"/>
                  </a:lnTo>
                  <a:close/>
                </a:path>
              </a:pathLst>
            </a:custGeom>
            <a:grpFill/>
            <a:ln w="9525">
              <a:solidFill>
                <a:srgbClr val="000000"/>
              </a:solidFill>
              <a:miter lim="800000"/>
              <a:headEnd/>
              <a:tailEnd/>
            </a:ln>
            <a:effectLst/>
          </p:spPr>
          <p:txBody>
            <a:bodyPr wrap="none" anchor="ctr"/>
            <a:lstStyle/>
            <a:p>
              <a:pPr algn="ctr" eaLnBrk="0" hangingPunct="0">
                <a:defRPr/>
              </a:pPr>
              <a:endParaRPr lang="en-US" sz="1100" b="1" dirty="0">
                <a:solidFill>
                  <a:srgbClr val="000040">
                    <a:lumMod val="50000"/>
                  </a:srgbClr>
                </a:solidFill>
                <a:latin typeface="+mn-lt"/>
                <a:cs typeface="Calibri" pitchFamily="34" charset="0"/>
              </a:endParaRPr>
            </a:p>
          </p:txBody>
        </p:sp>
        <p:sp>
          <p:nvSpPr>
            <p:cNvPr id="307" name="Freeform 9"/>
            <p:cNvSpPr>
              <a:spLocks noChangeAspect="1"/>
            </p:cNvSpPr>
            <p:nvPr/>
          </p:nvSpPr>
          <p:spPr bwMode="auto">
            <a:xfrm>
              <a:off x="2690103" y="5248928"/>
              <a:ext cx="29668" cy="36812"/>
            </a:xfrm>
            <a:custGeom>
              <a:avLst/>
              <a:gdLst>
                <a:gd name="T0" fmla="*/ 0 w 41"/>
                <a:gd name="T1" fmla="*/ 20 h 51"/>
                <a:gd name="T2" fmla="*/ 41 w 41"/>
                <a:gd name="T3" fmla="*/ 0 h 51"/>
                <a:gd name="T4" fmla="*/ 41 w 41"/>
                <a:gd name="T5" fmla="*/ 45 h 51"/>
                <a:gd name="T6" fmla="*/ 14 w 41"/>
                <a:gd name="T7" fmla="*/ 51 h 51"/>
                <a:gd name="T8" fmla="*/ 0 w 41"/>
                <a:gd name="T9" fmla="*/ 20 h 51"/>
                <a:gd name="T10" fmla="*/ 0 60000 65536"/>
                <a:gd name="T11" fmla="*/ 0 60000 65536"/>
                <a:gd name="T12" fmla="*/ 0 60000 65536"/>
                <a:gd name="T13" fmla="*/ 0 60000 65536"/>
                <a:gd name="T14" fmla="*/ 0 60000 65536"/>
                <a:gd name="T15" fmla="*/ 0 w 41"/>
                <a:gd name="T16" fmla="*/ 0 h 51"/>
                <a:gd name="T17" fmla="*/ 41 w 41"/>
                <a:gd name="T18" fmla="*/ 51 h 51"/>
              </a:gdLst>
              <a:ahLst/>
              <a:cxnLst>
                <a:cxn ang="T10">
                  <a:pos x="T0" y="T1"/>
                </a:cxn>
                <a:cxn ang="T11">
                  <a:pos x="T2" y="T3"/>
                </a:cxn>
                <a:cxn ang="T12">
                  <a:pos x="T4" y="T5"/>
                </a:cxn>
                <a:cxn ang="T13">
                  <a:pos x="T6" y="T7"/>
                </a:cxn>
                <a:cxn ang="T14">
                  <a:pos x="T8" y="T9"/>
                </a:cxn>
              </a:cxnLst>
              <a:rect l="T15" t="T16" r="T17" b="T18"/>
              <a:pathLst>
                <a:path w="41" h="51">
                  <a:moveTo>
                    <a:pt x="0" y="20"/>
                  </a:moveTo>
                  <a:lnTo>
                    <a:pt x="41" y="0"/>
                  </a:lnTo>
                  <a:lnTo>
                    <a:pt x="41" y="45"/>
                  </a:lnTo>
                  <a:lnTo>
                    <a:pt x="14" y="51"/>
                  </a:lnTo>
                  <a:lnTo>
                    <a:pt x="0" y="20"/>
                  </a:lnTo>
                  <a:close/>
                </a:path>
              </a:pathLst>
            </a:custGeom>
            <a:grpFill/>
            <a:ln w="9525">
              <a:solidFill>
                <a:srgbClr val="000000"/>
              </a:solidFill>
              <a:miter lim="800000"/>
              <a:headEnd/>
              <a:tailEnd/>
            </a:ln>
            <a:effectLst/>
          </p:spPr>
          <p:txBody>
            <a:bodyPr wrap="none" anchor="ctr"/>
            <a:lstStyle/>
            <a:p>
              <a:pPr algn="ctr" eaLnBrk="0" hangingPunct="0">
                <a:defRPr/>
              </a:pPr>
              <a:endParaRPr lang="en-US" sz="1100" b="1" dirty="0">
                <a:solidFill>
                  <a:srgbClr val="000040">
                    <a:lumMod val="50000"/>
                  </a:srgbClr>
                </a:solidFill>
                <a:latin typeface="+mn-lt"/>
                <a:cs typeface="Calibri" pitchFamily="34" charset="0"/>
              </a:endParaRPr>
            </a:p>
          </p:txBody>
        </p:sp>
        <p:sp>
          <p:nvSpPr>
            <p:cNvPr id="308" name="Freeform"/>
            <p:cNvSpPr>
              <a:spLocks noChangeAspect="1"/>
            </p:cNvSpPr>
            <p:nvPr/>
          </p:nvSpPr>
          <p:spPr bwMode="auto">
            <a:xfrm>
              <a:off x="2764634" y="5266251"/>
              <a:ext cx="180178" cy="212212"/>
            </a:xfrm>
            <a:custGeom>
              <a:avLst/>
              <a:gdLst>
                <a:gd name="T0" fmla="*/ 42 w 249"/>
                <a:gd name="T1" fmla="*/ 0 h 294"/>
                <a:gd name="T2" fmla="*/ 0 w 249"/>
                <a:gd name="T3" fmla="*/ 112 h 294"/>
                <a:gd name="T4" fmla="*/ 30 w 249"/>
                <a:gd name="T5" fmla="*/ 167 h 294"/>
                <a:gd name="T6" fmla="*/ 30 w 249"/>
                <a:gd name="T7" fmla="*/ 267 h 294"/>
                <a:gd name="T8" fmla="*/ 90 w 249"/>
                <a:gd name="T9" fmla="*/ 294 h 294"/>
                <a:gd name="T10" fmla="*/ 117 w 249"/>
                <a:gd name="T11" fmla="*/ 235 h 294"/>
                <a:gd name="T12" fmla="*/ 193 w 249"/>
                <a:gd name="T13" fmla="*/ 222 h 294"/>
                <a:gd name="T14" fmla="*/ 249 w 249"/>
                <a:gd name="T15" fmla="*/ 158 h 294"/>
                <a:gd name="T16" fmla="*/ 190 w 249"/>
                <a:gd name="T17" fmla="*/ 58 h 294"/>
                <a:gd name="T18" fmla="*/ 42 w 249"/>
                <a:gd name="T19" fmla="*/ 0 h 2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
                <a:gd name="T31" fmla="*/ 0 h 294"/>
                <a:gd name="T32" fmla="*/ 249 w 249"/>
                <a:gd name="T33" fmla="*/ 294 h 2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 h="294">
                  <a:moveTo>
                    <a:pt x="42" y="0"/>
                  </a:moveTo>
                  <a:lnTo>
                    <a:pt x="0" y="112"/>
                  </a:lnTo>
                  <a:lnTo>
                    <a:pt x="30" y="167"/>
                  </a:lnTo>
                  <a:lnTo>
                    <a:pt x="30" y="267"/>
                  </a:lnTo>
                  <a:lnTo>
                    <a:pt x="90" y="294"/>
                  </a:lnTo>
                  <a:lnTo>
                    <a:pt x="117" y="235"/>
                  </a:lnTo>
                  <a:lnTo>
                    <a:pt x="193" y="222"/>
                  </a:lnTo>
                  <a:lnTo>
                    <a:pt x="249" y="158"/>
                  </a:lnTo>
                  <a:lnTo>
                    <a:pt x="190" y="58"/>
                  </a:lnTo>
                  <a:lnTo>
                    <a:pt x="42" y="0"/>
                  </a:lnTo>
                  <a:close/>
                </a:path>
              </a:pathLst>
            </a:custGeom>
            <a:grpFill/>
            <a:ln w="9525">
              <a:solidFill>
                <a:srgbClr val="000000"/>
              </a:solidFill>
              <a:miter lim="800000"/>
              <a:headEnd/>
              <a:tailEnd/>
            </a:ln>
            <a:effectLst/>
          </p:spPr>
          <p:txBody>
            <a:bodyPr wrap="none" anchor="ctr"/>
            <a:lstStyle/>
            <a:p>
              <a:pPr algn="ctr" eaLnBrk="0" hangingPunct="0">
                <a:defRPr/>
              </a:pPr>
              <a:endParaRPr lang="en-US" sz="1100" b="1" dirty="0">
                <a:solidFill>
                  <a:srgbClr val="000040">
                    <a:lumMod val="50000"/>
                  </a:srgbClr>
                </a:solidFill>
                <a:latin typeface="+mn-lt"/>
                <a:cs typeface="Calibri" pitchFamily="34" charset="0"/>
              </a:endParaRPr>
            </a:p>
          </p:txBody>
        </p:sp>
        <p:sp>
          <p:nvSpPr>
            <p:cNvPr id="309" name="Freeform"/>
            <p:cNvSpPr>
              <a:spLocks noChangeAspect="1"/>
            </p:cNvSpPr>
            <p:nvPr/>
          </p:nvSpPr>
          <p:spPr bwMode="auto">
            <a:xfrm>
              <a:off x="2700957" y="5167363"/>
              <a:ext cx="99857" cy="83008"/>
            </a:xfrm>
            <a:custGeom>
              <a:avLst/>
              <a:gdLst>
                <a:gd name="T0" fmla="*/ 29 w 138"/>
                <a:gd name="T1" fmla="*/ 0 h 115"/>
                <a:gd name="T2" fmla="*/ 0 w 138"/>
                <a:gd name="T3" fmla="*/ 34 h 115"/>
                <a:gd name="T4" fmla="*/ 12 w 138"/>
                <a:gd name="T5" fmla="*/ 61 h 115"/>
                <a:gd name="T6" fmla="*/ 38 w 138"/>
                <a:gd name="T7" fmla="*/ 70 h 115"/>
                <a:gd name="T8" fmla="*/ 64 w 138"/>
                <a:gd name="T9" fmla="*/ 115 h 115"/>
                <a:gd name="T10" fmla="*/ 136 w 138"/>
                <a:gd name="T11" fmla="*/ 97 h 115"/>
                <a:gd name="T12" fmla="*/ 138 w 138"/>
                <a:gd name="T13" fmla="*/ 49 h 115"/>
                <a:gd name="T14" fmla="*/ 85 w 138"/>
                <a:gd name="T15" fmla="*/ 9 h 115"/>
                <a:gd name="T16" fmla="*/ 29 w 138"/>
                <a:gd name="T17" fmla="*/ 0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8"/>
                <a:gd name="T28" fmla="*/ 0 h 115"/>
                <a:gd name="T29" fmla="*/ 138 w 138"/>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8" h="115">
                  <a:moveTo>
                    <a:pt x="29" y="0"/>
                  </a:moveTo>
                  <a:lnTo>
                    <a:pt x="0" y="34"/>
                  </a:lnTo>
                  <a:lnTo>
                    <a:pt x="12" y="61"/>
                  </a:lnTo>
                  <a:lnTo>
                    <a:pt x="38" y="70"/>
                  </a:lnTo>
                  <a:lnTo>
                    <a:pt x="64" y="115"/>
                  </a:lnTo>
                  <a:lnTo>
                    <a:pt x="136" y="97"/>
                  </a:lnTo>
                  <a:lnTo>
                    <a:pt x="138" y="49"/>
                  </a:lnTo>
                  <a:lnTo>
                    <a:pt x="85" y="9"/>
                  </a:lnTo>
                  <a:lnTo>
                    <a:pt x="29" y="0"/>
                  </a:lnTo>
                  <a:close/>
                </a:path>
              </a:pathLst>
            </a:custGeom>
            <a:grpFill/>
            <a:ln w="9525">
              <a:solidFill>
                <a:srgbClr val="000000"/>
              </a:solidFill>
              <a:miter lim="800000"/>
              <a:headEnd/>
              <a:tailEnd/>
            </a:ln>
            <a:effectLst/>
          </p:spPr>
          <p:txBody>
            <a:bodyPr wrap="none" anchor="ctr"/>
            <a:lstStyle/>
            <a:p>
              <a:pPr algn="ctr" eaLnBrk="0" hangingPunct="0">
                <a:defRPr/>
              </a:pPr>
              <a:endParaRPr lang="en-US" sz="1100" b="1" dirty="0">
                <a:solidFill>
                  <a:srgbClr val="000040">
                    <a:lumMod val="50000"/>
                  </a:srgbClr>
                </a:solidFill>
                <a:latin typeface="+mn-lt"/>
                <a:cs typeface="Calibri" pitchFamily="34" charset="0"/>
              </a:endParaRPr>
            </a:p>
          </p:txBody>
        </p:sp>
      </p:grpSp>
      <p:sp>
        <p:nvSpPr>
          <p:cNvPr id="52270" name="Shape - Georgia"/>
          <p:cNvSpPr>
            <a:spLocks noChangeAspect="1"/>
          </p:cNvSpPr>
          <p:nvPr/>
        </p:nvSpPr>
        <p:spPr bwMode="auto">
          <a:xfrm>
            <a:off x="6088063" y="3692525"/>
            <a:ext cx="708025" cy="722313"/>
          </a:xfrm>
          <a:custGeom>
            <a:avLst/>
            <a:gdLst>
              <a:gd name="T0" fmla="*/ 0 w 447"/>
              <a:gd name="T1" fmla="*/ 2147483647 h 463"/>
              <a:gd name="T2" fmla="*/ 2147483647 w 447"/>
              <a:gd name="T3" fmla="*/ 2147483647 h 463"/>
              <a:gd name="T4" fmla="*/ 2147483647 w 447"/>
              <a:gd name="T5" fmla="*/ 2147483647 h 463"/>
              <a:gd name="T6" fmla="*/ 2147483647 w 447"/>
              <a:gd name="T7" fmla="*/ 0 h 463"/>
              <a:gd name="T8" fmla="*/ 2147483647 w 447"/>
              <a:gd name="T9" fmla="*/ 2147483647 h 463"/>
              <a:gd name="T10" fmla="*/ 2147483647 w 447"/>
              <a:gd name="T11" fmla="*/ 2147483647 h 463"/>
              <a:gd name="T12" fmla="*/ 2147483647 w 447"/>
              <a:gd name="T13" fmla="*/ 2147483647 h 463"/>
              <a:gd name="T14" fmla="*/ 2147483647 w 447"/>
              <a:gd name="T15" fmla="*/ 2147483647 h 463"/>
              <a:gd name="T16" fmla="*/ 2147483647 w 447"/>
              <a:gd name="T17" fmla="*/ 2147483647 h 463"/>
              <a:gd name="T18" fmla="*/ 2147483647 w 447"/>
              <a:gd name="T19" fmla="*/ 2147483647 h 463"/>
              <a:gd name="T20" fmla="*/ 2147483647 w 447"/>
              <a:gd name="T21" fmla="*/ 2147483647 h 463"/>
              <a:gd name="T22" fmla="*/ 2147483647 w 447"/>
              <a:gd name="T23" fmla="*/ 2147483647 h 463"/>
              <a:gd name="T24" fmla="*/ 2147483647 w 447"/>
              <a:gd name="T25" fmla="*/ 2147483647 h 463"/>
              <a:gd name="T26" fmla="*/ 2147483647 w 447"/>
              <a:gd name="T27" fmla="*/ 2147483647 h 463"/>
              <a:gd name="T28" fmla="*/ 2147483647 w 447"/>
              <a:gd name="T29" fmla="*/ 2147483647 h 463"/>
              <a:gd name="T30" fmla="*/ 2147483647 w 447"/>
              <a:gd name="T31" fmla="*/ 2147483647 h 463"/>
              <a:gd name="T32" fmla="*/ 2147483647 w 447"/>
              <a:gd name="T33" fmla="*/ 2147483647 h 463"/>
              <a:gd name="T34" fmla="*/ 2147483647 w 447"/>
              <a:gd name="T35" fmla="*/ 2147483647 h 463"/>
              <a:gd name="T36" fmla="*/ 0 w 447"/>
              <a:gd name="T37" fmla="*/ 2147483647 h 46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47"/>
              <a:gd name="T58" fmla="*/ 0 h 463"/>
              <a:gd name="T59" fmla="*/ 447 w 447"/>
              <a:gd name="T60" fmla="*/ 463 h 46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47" h="463">
                <a:moveTo>
                  <a:pt x="0" y="28"/>
                </a:moveTo>
                <a:lnTo>
                  <a:pt x="4" y="28"/>
                </a:lnTo>
                <a:lnTo>
                  <a:pt x="109" y="9"/>
                </a:lnTo>
                <a:lnTo>
                  <a:pt x="201" y="0"/>
                </a:lnTo>
                <a:lnTo>
                  <a:pt x="188" y="23"/>
                </a:lnTo>
                <a:lnTo>
                  <a:pt x="216" y="23"/>
                </a:lnTo>
                <a:lnTo>
                  <a:pt x="375" y="167"/>
                </a:lnTo>
                <a:lnTo>
                  <a:pt x="438" y="259"/>
                </a:lnTo>
                <a:lnTo>
                  <a:pt x="447" y="322"/>
                </a:lnTo>
                <a:lnTo>
                  <a:pt x="426" y="336"/>
                </a:lnTo>
                <a:lnTo>
                  <a:pt x="438" y="399"/>
                </a:lnTo>
                <a:lnTo>
                  <a:pt x="393" y="402"/>
                </a:lnTo>
                <a:lnTo>
                  <a:pt x="393" y="456"/>
                </a:lnTo>
                <a:lnTo>
                  <a:pt x="358" y="429"/>
                </a:lnTo>
                <a:lnTo>
                  <a:pt x="128" y="463"/>
                </a:lnTo>
                <a:lnTo>
                  <a:pt x="76" y="363"/>
                </a:lnTo>
                <a:lnTo>
                  <a:pt x="113" y="295"/>
                </a:lnTo>
                <a:lnTo>
                  <a:pt x="64" y="260"/>
                </a:lnTo>
                <a:lnTo>
                  <a:pt x="0" y="28"/>
                </a:lnTo>
                <a:close/>
              </a:path>
            </a:pathLst>
          </a:custGeom>
          <a:solidFill>
            <a:schemeClr val="bg1"/>
          </a:solidFill>
          <a:ln w="12700">
            <a:solidFill>
              <a:schemeClr val="tx1"/>
            </a:solidFill>
            <a:prstDash val="solid"/>
            <a:round/>
            <a:headEnd/>
            <a:tailEnd/>
          </a:ln>
        </p:spPr>
        <p:txBody>
          <a:bodyPr/>
          <a:lstStyle/>
          <a:p>
            <a:endParaRPr lang="en-US"/>
          </a:p>
        </p:txBody>
      </p:sp>
      <p:sp>
        <p:nvSpPr>
          <p:cNvPr id="52271" name="Shape - Florida"/>
          <p:cNvSpPr>
            <a:spLocks noChangeAspect="1"/>
          </p:cNvSpPr>
          <p:nvPr/>
        </p:nvSpPr>
        <p:spPr bwMode="auto">
          <a:xfrm>
            <a:off x="5927725" y="4311650"/>
            <a:ext cx="1206500" cy="809625"/>
          </a:xfrm>
          <a:custGeom>
            <a:avLst/>
            <a:gdLst>
              <a:gd name="T0" fmla="*/ 0 w 765"/>
              <a:gd name="T1" fmla="*/ 2147483647 h 519"/>
              <a:gd name="T2" fmla="*/ 2147483647 w 765"/>
              <a:gd name="T3" fmla="*/ 2147483647 h 519"/>
              <a:gd name="T4" fmla="*/ 2147483647 w 765"/>
              <a:gd name="T5" fmla="*/ 2147483647 h 519"/>
              <a:gd name="T6" fmla="*/ 2147483647 w 765"/>
              <a:gd name="T7" fmla="*/ 2147483647 h 519"/>
              <a:gd name="T8" fmla="*/ 2147483647 w 765"/>
              <a:gd name="T9" fmla="*/ 2147483647 h 519"/>
              <a:gd name="T10" fmla="*/ 2147483647 w 765"/>
              <a:gd name="T11" fmla="*/ 2147483647 h 519"/>
              <a:gd name="T12" fmla="*/ 2147483647 w 765"/>
              <a:gd name="T13" fmla="*/ 0 h 519"/>
              <a:gd name="T14" fmla="*/ 2147483647 w 765"/>
              <a:gd name="T15" fmla="*/ 2147483647 h 519"/>
              <a:gd name="T16" fmla="*/ 2147483647 w 765"/>
              <a:gd name="T17" fmla="*/ 2147483647 h 519"/>
              <a:gd name="T18" fmla="*/ 2147483647 w 765"/>
              <a:gd name="T19" fmla="*/ 2147483647 h 519"/>
              <a:gd name="T20" fmla="*/ 2147483647 w 765"/>
              <a:gd name="T21" fmla="*/ 2147483647 h 519"/>
              <a:gd name="T22" fmla="*/ 2147483647 w 765"/>
              <a:gd name="T23" fmla="*/ 2147483647 h 519"/>
              <a:gd name="T24" fmla="*/ 2147483647 w 765"/>
              <a:gd name="T25" fmla="*/ 2147483647 h 519"/>
              <a:gd name="T26" fmla="*/ 2147483647 w 765"/>
              <a:gd name="T27" fmla="*/ 2147483647 h 519"/>
              <a:gd name="T28" fmla="*/ 2147483647 w 765"/>
              <a:gd name="T29" fmla="*/ 2147483647 h 519"/>
              <a:gd name="T30" fmla="*/ 2147483647 w 765"/>
              <a:gd name="T31" fmla="*/ 2147483647 h 519"/>
              <a:gd name="T32" fmla="*/ 2147483647 w 765"/>
              <a:gd name="T33" fmla="*/ 2147483647 h 519"/>
              <a:gd name="T34" fmla="*/ 2147483647 w 765"/>
              <a:gd name="T35" fmla="*/ 2147483647 h 519"/>
              <a:gd name="T36" fmla="*/ 2147483647 w 765"/>
              <a:gd name="T37" fmla="*/ 2147483647 h 519"/>
              <a:gd name="T38" fmla="*/ 2147483647 w 765"/>
              <a:gd name="T39" fmla="*/ 2147483647 h 519"/>
              <a:gd name="T40" fmla="*/ 2147483647 w 765"/>
              <a:gd name="T41" fmla="*/ 2147483647 h 519"/>
              <a:gd name="T42" fmla="*/ 2147483647 w 765"/>
              <a:gd name="T43" fmla="*/ 2147483647 h 519"/>
              <a:gd name="T44" fmla="*/ 2147483647 w 765"/>
              <a:gd name="T45" fmla="*/ 2147483647 h 519"/>
              <a:gd name="T46" fmla="*/ 2147483647 w 765"/>
              <a:gd name="T47" fmla="*/ 2147483647 h 519"/>
              <a:gd name="T48" fmla="*/ 2147483647 w 765"/>
              <a:gd name="T49" fmla="*/ 2147483647 h 519"/>
              <a:gd name="T50" fmla="*/ 2147483647 w 765"/>
              <a:gd name="T51" fmla="*/ 2147483647 h 519"/>
              <a:gd name="T52" fmla="*/ 2147483647 w 765"/>
              <a:gd name="T53" fmla="*/ 2147483647 h 519"/>
              <a:gd name="T54" fmla="*/ 2147483647 w 765"/>
              <a:gd name="T55" fmla="*/ 2147483647 h 519"/>
              <a:gd name="T56" fmla="*/ 2147483647 w 765"/>
              <a:gd name="T57" fmla="*/ 2147483647 h 519"/>
              <a:gd name="T58" fmla="*/ 2147483647 w 765"/>
              <a:gd name="T59" fmla="*/ 2147483647 h 519"/>
              <a:gd name="T60" fmla="*/ 2147483647 w 765"/>
              <a:gd name="T61" fmla="*/ 2147483647 h 519"/>
              <a:gd name="T62" fmla="*/ 2147483647 w 765"/>
              <a:gd name="T63" fmla="*/ 2147483647 h 519"/>
              <a:gd name="T64" fmla="*/ 2147483647 w 765"/>
              <a:gd name="T65" fmla="*/ 2147483647 h 519"/>
              <a:gd name="T66" fmla="*/ 2147483647 w 765"/>
              <a:gd name="T67" fmla="*/ 2147483647 h 519"/>
              <a:gd name="T68" fmla="*/ 2147483647 w 765"/>
              <a:gd name="T69" fmla="*/ 2147483647 h 519"/>
              <a:gd name="T70" fmla="*/ 2147483647 w 765"/>
              <a:gd name="T71" fmla="*/ 2147483647 h 519"/>
              <a:gd name="T72" fmla="*/ 2147483647 w 765"/>
              <a:gd name="T73" fmla="*/ 2147483647 h 519"/>
              <a:gd name="T74" fmla="*/ 2147483647 w 765"/>
              <a:gd name="T75" fmla="*/ 2147483647 h 519"/>
              <a:gd name="T76" fmla="*/ 2147483647 w 765"/>
              <a:gd name="T77" fmla="*/ 2147483647 h 519"/>
              <a:gd name="T78" fmla="*/ 0 w 765"/>
              <a:gd name="T79" fmla="*/ 2147483647 h 51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65"/>
              <a:gd name="T121" fmla="*/ 0 h 519"/>
              <a:gd name="T122" fmla="*/ 765 w 765"/>
              <a:gd name="T123" fmla="*/ 519 h 51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65" h="519">
                <a:moveTo>
                  <a:pt x="0" y="51"/>
                </a:moveTo>
                <a:lnTo>
                  <a:pt x="210" y="30"/>
                </a:lnTo>
                <a:lnTo>
                  <a:pt x="233" y="64"/>
                </a:lnTo>
                <a:lnTo>
                  <a:pt x="458" y="30"/>
                </a:lnTo>
                <a:lnTo>
                  <a:pt x="496" y="58"/>
                </a:lnTo>
                <a:lnTo>
                  <a:pt x="496" y="4"/>
                </a:lnTo>
                <a:lnTo>
                  <a:pt x="493" y="0"/>
                </a:lnTo>
                <a:lnTo>
                  <a:pt x="538" y="3"/>
                </a:lnTo>
                <a:lnTo>
                  <a:pt x="586" y="83"/>
                </a:lnTo>
                <a:lnTo>
                  <a:pt x="662" y="192"/>
                </a:lnTo>
                <a:lnTo>
                  <a:pt x="699" y="286"/>
                </a:lnTo>
                <a:lnTo>
                  <a:pt x="756" y="352"/>
                </a:lnTo>
                <a:lnTo>
                  <a:pt x="765" y="447"/>
                </a:lnTo>
                <a:lnTo>
                  <a:pt x="747" y="504"/>
                </a:lnTo>
                <a:lnTo>
                  <a:pt x="666" y="519"/>
                </a:lnTo>
                <a:lnTo>
                  <a:pt x="653" y="495"/>
                </a:lnTo>
                <a:lnTo>
                  <a:pt x="596" y="460"/>
                </a:lnTo>
                <a:lnTo>
                  <a:pt x="578" y="425"/>
                </a:lnTo>
                <a:lnTo>
                  <a:pt x="563" y="411"/>
                </a:lnTo>
                <a:lnTo>
                  <a:pt x="554" y="378"/>
                </a:lnTo>
                <a:lnTo>
                  <a:pt x="541" y="387"/>
                </a:lnTo>
                <a:lnTo>
                  <a:pt x="496" y="344"/>
                </a:lnTo>
                <a:lnTo>
                  <a:pt x="507" y="304"/>
                </a:lnTo>
                <a:lnTo>
                  <a:pt x="496" y="282"/>
                </a:lnTo>
                <a:lnTo>
                  <a:pt x="483" y="289"/>
                </a:lnTo>
                <a:lnTo>
                  <a:pt x="484" y="313"/>
                </a:lnTo>
                <a:lnTo>
                  <a:pt x="470" y="282"/>
                </a:lnTo>
                <a:lnTo>
                  <a:pt x="471" y="209"/>
                </a:lnTo>
                <a:lnTo>
                  <a:pt x="443" y="165"/>
                </a:lnTo>
                <a:lnTo>
                  <a:pt x="371" y="130"/>
                </a:lnTo>
                <a:lnTo>
                  <a:pt x="335" y="89"/>
                </a:lnTo>
                <a:lnTo>
                  <a:pt x="295" y="85"/>
                </a:lnTo>
                <a:lnTo>
                  <a:pt x="279" y="110"/>
                </a:lnTo>
                <a:lnTo>
                  <a:pt x="219" y="128"/>
                </a:lnTo>
                <a:lnTo>
                  <a:pt x="185" y="110"/>
                </a:lnTo>
                <a:lnTo>
                  <a:pt x="167" y="83"/>
                </a:lnTo>
                <a:lnTo>
                  <a:pt x="55" y="107"/>
                </a:lnTo>
                <a:lnTo>
                  <a:pt x="31" y="88"/>
                </a:lnTo>
                <a:lnTo>
                  <a:pt x="6" y="109"/>
                </a:lnTo>
                <a:lnTo>
                  <a:pt x="0" y="51"/>
                </a:lnTo>
                <a:close/>
              </a:path>
            </a:pathLst>
          </a:custGeom>
          <a:solidFill>
            <a:schemeClr val="bg1"/>
          </a:solidFill>
          <a:ln w="9525">
            <a:solidFill>
              <a:schemeClr val="tx1"/>
            </a:solidFill>
            <a:prstDash val="solid"/>
            <a:round/>
            <a:headEnd/>
            <a:tailEnd/>
          </a:ln>
        </p:spPr>
        <p:txBody>
          <a:bodyPr/>
          <a:lstStyle/>
          <a:p>
            <a:endParaRPr lang="en-US"/>
          </a:p>
        </p:txBody>
      </p:sp>
      <p:sp>
        <p:nvSpPr>
          <p:cNvPr id="52272" name="Shape - Delaware"/>
          <p:cNvSpPr>
            <a:spLocks noChangeAspect="1"/>
          </p:cNvSpPr>
          <p:nvPr/>
        </p:nvSpPr>
        <p:spPr bwMode="auto">
          <a:xfrm>
            <a:off x="7156450" y="2741613"/>
            <a:ext cx="153988" cy="190500"/>
          </a:xfrm>
          <a:custGeom>
            <a:avLst/>
            <a:gdLst>
              <a:gd name="T0" fmla="*/ 0 w 98"/>
              <a:gd name="T1" fmla="*/ 2147483647 h 122"/>
              <a:gd name="T2" fmla="*/ 2147483647 w 98"/>
              <a:gd name="T3" fmla="*/ 0 h 122"/>
              <a:gd name="T4" fmla="*/ 2147483647 w 98"/>
              <a:gd name="T5" fmla="*/ 2147483647 h 122"/>
              <a:gd name="T6" fmla="*/ 2147483647 w 98"/>
              <a:gd name="T7" fmla="*/ 2147483647 h 122"/>
              <a:gd name="T8" fmla="*/ 2147483647 w 98"/>
              <a:gd name="T9" fmla="*/ 2147483647 h 122"/>
              <a:gd name="T10" fmla="*/ 2147483647 w 98"/>
              <a:gd name="T11" fmla="*/ 2147483647 h 122"/>
              <a:gd name="T12" fmla="*/ 2147483647 w 98"/>
              <a:gd name="T13" fmla="*/ 2147483647 h 122"/>
              <a:gd name="T14" fmla="*/ 0 w 98"/>
              <a:gd name="T15" fmla="*/ 2147483647 h 122"/>
              <a:gd name="T16" fmla="*/ 0 60000 65536"/>
              <a:gd name="T17" fmla="*/ 0 60000 65536"/>
              <a:gd name="T18" fmla="*/ 0 60000 65536"/>
              <a:gd name="T19" fmla="*/ 0 60000 65536"/>
              <a:gd name="T20" fmla="*/ 0 60000 65536"/>
              <a:gd name="T21" fmla="*/ 0 60000 65536"/>
              <a:gd name="T22" fmla="*/ 0 60000 65536"/>
              <a:gd name="T23" fmla="*/ 0 60000 65536"/>
              <a:gd name="T24" fmla="*/ 0 w 98"/>
              <a:gd name="T25" fmla="*/ 0 h 122"/>
              <a:gd name="T26" fmla="*/ 98 w 98"/>
              <a:gd name="T27" fmla="*/ 122 h 1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8" h="122">
                <a:moveTo>
                  <a:pt x="0" y="8"/>
                </a:moveTo>
                <a:lnTo>
                  <a:pt x="21" y="0"/>
                </a:lnTo>
                <a:lnTo>
                  <a:pt x="66" y="27"/>
                </a:lnTo>
                <a:lnTo>
                  <a:pt x="66" y="54"/>
                </a:lnTo>
                <a:lnTo>
                  <a:pt x="97" y="73"/>
                </a:lnTo>
                <a:lnTo>
                  <a:pt x="98" y="109"/>
                </a:lnTo>
                <a:lnTo>
                  <a:pt x="48" y="122"/>
                </a:lnTo>
                <a:lnTo>
                  <a:pt x="0" y="8"/>
                </a:lnTo>
                <a:close/>
              </a:path>
            </a:pathLst>
          </a:custGeom>
          <a:solidFill>
            <a:schemeClr val="bg1"/>
          </a:solidFill>
          <a:ln w="9525">
            <a:solidFill>
              <a:schemeClr val="tx1"/>
            </a:solidFill>
            <a:prstDash val="solid"/>
            <a:round/>
            <a:headEnd/>
            <a:tailEnd/>
          </a:ln>
        </p:spPr>
        <p:txBody>
          <a:bodyPr/>
          <a:lstStyle/>
          <a:p>
            <a:endParaRPr lang="en-US"/>
          </a:p>
        </p:txBody>
      </p:sp>
      <p:sp>
        <p:nvSpPr>
          <p:cNvPr id="52273" name="Shape - Connecticut"/>
          <p:cNvSpPr>
            <a:spLocks noChangeAspect="1"/>
          </p:cNvSpPr>
          <p:nvPr/>
        </p:nvSpPr>
        <p:spPr bwMode="auto">
          <a:xfrm>
            <a:off x="7321550" y="2254250"/>
            <a:ext cx="242888" cy="185738"/>
          </a:xfrm>
          <a:custGeom>
            <a:avLst/>
            <a:gdLst>
              <a:gd name="T0" fmla="*/ 0 w 153"/>
              <a:gd name="T1" fmla="*/ 2147483647 h 118"/>
              <a:gd name="T2" fmla="*/ 2147483647 w 153"/>
              <a:gd name="T3" fmla="*/ 0 h 118"/>
              <a:gd name="T4" fmla="*/ 2147483647 w 153"/>
              <a:gd name="T5" fmla="*/ 2147483647 h 118"/>
              <a:gd name="T6" fmla="*/ 2147483647 w 153"/>
              <a:gd name="T7" fmla="*/ 2147483647 h 118"/>
              <a:gd name="T8" fmla="*/ 2147483647 w 153"/>
              <a:gd name="T9" fmla="*/ 2147483647 h 118"/>
              <a:gd name="T10" fmla="*/ 2147483647 w 153"/>
              <a:gd name="T11" fmla="*/ 2147483647 h 118"/>
              <a:gd name="T12" fmla="*/ 2147483647 w 153"/>
              <a:gd name="T13" fmla="*/ 2147483647 h 118"/>
              <a:gd name="T14" fmla="*/ 0 w 153"/>
              <a:gd name="T15" fmla="*/ 2147483647 h 118"/>
              <a:gd name="T16" fmla="*/ 0 60000 65536"/>
              <a:gd name="T17" fmla="*/ 0 60000 65536"/>
              <a:gd name="T18" fmla="*/ 0 60000 65536"/>
              <a:gd name="T19" fmla="*/ 0 60000 65536"/>
              <a:gd name="T20" fmla="*/ 0 60000 65536"/>
              <a:gd name="T21" fmla="*/ 0 60000 65536"/>
              <a:gd name="T22" fmla="*/ 0 60000 65536"/>
              <a:gd name="T23" fmla="*/ 0 60000 65536"/>
              <a:gd name="T24" fmla="*/ 0 w 153"/>
              <a:gd name="T25" fmla="*/ 0 h 118"/>
              <a:gd name="T26" fmla="*/ 153 w 153"/>
              <a:gd name="T27" fmla="*/ 118 h 1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3" h="118">
                <a:moveTo>
                  <a:pt x="0" y="30"/>
                </a:moveTo>
                <a:lnTo>
                  <a:pt x="118" y="0"/>
                </a:lnTo>
                <a:lnTo>
                  <a:pt x="153" y="54"/>
                </a:lnTo>
                <a:lnTo>
                  <a:pt x="133" y="78"/>
                </a:lnTo>
                <a:lnTo>
                  <a:pt x="95" y="69"/>
                </a:lnTo>
                <a:lnTo>
                  <a:pt x="37" y="118"/>
                </a:lnTo>
                <a:lnTo>
                  <a:pt x="6" y="93"/>
                </a:lnTo>
                <a:lnTo>
                  <a:pt x="0" y="30"/>
                </a:lnTo>
                <a:close/>
              </a:path>
            </a:pathLst>
          </a:custGeom>
          <a:solidFill>
            <a:srgbClr val="001B36"/>
          </a:solidFill>
          <a:ln w="9525">
            <a:solidFill>
              <a:schemeClr val="bg1"/>
            </a:solidFill>
            <a:miter lim="800000"/>
            <a:headEnd/>
            <a:tailEnd/>
          </a:ln>
        </p:spPr>
        <p:txBody>
          <a:bodyPr wrap="none" anchor="ctr"/>
          <a:lstStyle/>
          <a:p>
            <a:endParaRPr lang="en-US"/>
          </a:p>
        </p:txBody>
      </p:sp>
      <p:sp>
        <p:nvSpPr>
          <p:cNvPr id="52274" name="Shape - Colorado"/>
          <p:cNvSpPr>
            <a:spLocks noChangeAspect="1"/>
          </p:cNvSpPr>
          <p:nvPr/>
        </p:nvSpPr>
        <p:spPr bwMode="auto">
          <a:xfrm>
            <a:off x="2998788" y="2865438"/>
            <a:ext cx="928687" cy="682625"/>
          </a:xfrm>
          <a:custGeom>
            <a:avLst/>
            <a:gdLst>
              <a:gd name="T0" fmla="*/ 2147483647 w 590"/>
              <a:gd name="T1" fmla="*/ 0 h 439"/>
              <a:gd name="T2" fmla="*/ 2147483647 w 590"/>
              <a:gd name="T3" fmla="*/ 2147483647 h 439"/>
              <a:gd name="T4" fmla="*/ 0 w 590"/>
              <a:gd name="T5" fmla="*/ 2147483647 h 439"/>
              <a:gd name="T6" fmla="*/ 2147483647 w 590"/>
              <a:gd name="T7" fmla="*/ 2147483647 h 439"/>
              <a:gd name="T8" fmla="*/ 2147483647 w 590"/>
              <a:gd name="T9" fmla="*/ 2147483647 h 439"/>
              <a:gd name="T10" fmla="*/ 2147483647 w 590"/>
              <a:gd name="T11" fmla="*/ 2147483647 h 439"/>
              <a:gd name="T12" fmla="*/ 2147483647 w 590"/>
              <a:gd name="T13" fmla="*/ 2147483647 h 439"/>
              <a:gd name="T14" fmla="*/ 2147483647 w 590"/>
              <a:gd name="T15" fmla="*/ 2147483647 h 439"/>
              <a:gd name="T16" fmla="*/ 2147483647 w 590"/>
              <a:gd name="T17" fmla="*/ 0 h 4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0"/>
              <a:gd name="T28" fmla="*/ 0 h 439"/>
              <a:gd name="T29" fmla="*/ 590 w 590"/>
              <a:gd name="T30" fmla="*/ 439 h 4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0" h="439">
                <a:moveTo>
                  <a:pt x="49" y="0"/>
                </a:moveTo>
                <a:lnTo>
                  <a:pt x="19" y="263"/>
                </a:lnTo>
                <a:lnTo>
                  <a:pt x="0" y="415"/>
                </a:lnTo>
                <a:lnTo>
                  <a:pt x="295" y="430"/>
                </a:lnTo>
                <a:lnTo>
                  <a:pt x="577" y="439"/>
                </a:lnTo>
                <a:lnTo>
                  <a:pt x="586" y="234"/>
                </a:lnTo>
                <a:lnTo>
                  <a:pt x="590" y="32"/>
                </a:lnTo>
                <a:lnTo>
                  <a:pt x="429" y="29"/>
                </a:lnTo>
                <a:lnTo>
                  <a:pt x="49" y="0"/>
                </a:lnTo>
                <a:close/>
              </a:path>
            </a:pathLst>
          </a:custGeom>
          <a:solidFill>
            <a:srgbClr val="001B36"/>
          </a:solidFill>
          <a:ln w="9525">
            <a:solidFill>
              <a:srgbClr val="000000"/>
            </a:solidFill>
            <a:miter lim="800000"/>
            <a:headEnd/>
            <a:tailEnd/>
          </a:ln>
        </p:spPr>
        <p:txBody>
          <a:bodyPr wrap="none" anchor="ctr"/>
          <a:lstStyle/>
          <a:p>
            <a:endParaRPr lang="en-US"/>
          </a:p>
        </p:txBody>
      </p:sp>
      <p:sp>
        <p:nvSpPr>
          <p:cNvPr id="52275" name="Shape - California"/>
          <p:cNvSpPr>
            <a:spLocks noChangeAspect="1"/>
          </p:cNvSpPr>
          <p:nvPr/>
        </p:nvSpPr>
        <p:spPr bwMode="auto">
          <a:xfrm>
            <a:off x="1208088" y="2387600"/>
            <a:ext cx="1098550" cy="1673225"/>
          </a:xfrm>
          <a:custGeom>
            <a:avLst/>
            <a:gdLst>
              <a:gd name="T0" fmla="*/ 2147483647 w 697"/>
              <a:gd name="T1" fmla="*/ 0 h 1077"/>
              <a:gd name="T2" fmla="*/ 2147483647 w 697"/>
              <a:gd name="T3" fmla="*/ 2147483647 h 1077"/>
              <a:gd name="T4" fmla="*/ 2147483647 w 697"/>
              <a:gd name="T5" fmla="*/ 2147483647 h 1077"/>
              <a:gd name="T6" fmla="*/ 2147483647 w 697"/>
              <a:gd name="T7" fmla="*/ 2147483647 h 1077"/>
              <a:gd name="T8" fmla="*/ 2147483647 w 697"/>
              <a:gd name="T9" fmla="*/ 2147483647 h 1077"/>
              <a:gd name="T10" fmla="*/ 2147483647 w 697"/>
              <a:gd name="T11" fmla="*/ 2147483647 h 1077"/>
              <a:gd name="T12" fmla="*/ 2147483647 w 697"/>
              <a:gd name="T13" fmla="*/ 2147483647 h 1077"/>
              <a:gd name="T14" fmla="*/ 2147483647 w 697"/>
              <a:gd name="T15" fmla="*/ 2147483647 h 1077"/>
              <a:gd name="T16" fmla="*/ 2147483647 w 697"/>
              <a:gd name="T17" fmla="*/ 2147483647 h 1077"/>
              <a:gd name="T18" fmla="*/ 2147483647 w 697"/>
              <a:gd name="T19" fmla="*/ 2147483647 h 1077"/>
              <a:gd name="T20" fmla="*/ 2147483647 w 697"/>
              <a:gd name="T21" fmla="*/ 2147483647 h 1077"/>
              <a:gd name="T22" fmla="*/ 2147483647 w 697"/>
              <a:gd name="T23" fmla="*/ 2147483647 h 1077"/>
              <a:gd name="T24" fmla="*/ 2147483647 w 697"/>
              <a:gd name="T25" fmla="*/ 2147483647 h 1077"/>
              <a:gd name="T26" fmla="*/ 2147483647 w 697"/>
              <a:gd name="T27" fmla="*/ 2147483647 h 1077"/>
              <a:gd name="T28" fmla="*/ 2147483647 w 697"/>
              <a:gd name="T29" fmla="*/ 2147483647 h 1077"/>
              <a:gd name="T30" fmla="*/ 2147483647 w 697"/>
              <a:gd name="T31" fmla="*/ 2147483647 h 1077"/>
              <a:gd name="T32" fmla="*/ 2147483647 w 697"/>
              <a:gd name="T33" fmla="*/ 2147483647 h 1077"/>
              <a:gd name="T34" fmla="*/ 2147483647 w 697"/>
              <a:gd name="T35" fmla="*/ 2147483647 h 1077"/>
              <a:gd name="T36" fmla="*/ 2147483647 w 697"/>
              <a:gd name="T37" fmla="*/ 2147483647 h 1077"/>
              <a:gd name="T38" fmla="*/ 2147483647 w 697"/>
              <a:gd name="T39" fmla="*/ 2147483647 h 1077"/>
              <a:gd name="T40" fmla="*/ 2147483647 w 697"/>
              <a:gd name="T41" fmla="*/ 2147483647 h 1077"/>
              <a:gd name="T42" fmla="*/ 2147483647 w 697"/>
              <a:gd name="T43" fmla="*/ 2147483647 h 1077"/>
              <a:gd name="T44" fmla="*/ 2147483647 w 697"/>
              <a:gd name="T45" fmla="*/ 2147483647 h 1077"/>
              <a:gd name="T46" fmla="*/ 2147483647 w 697"/>
              <a:gd name="T47" fmla="*/ 2147483647 h 1077"/>
              <a:gd name="T48" fmla="*/ 2147483647 w 697"/>
              <a:gd name="T49" fmla="*/ 2147483647 h 1077"/>
              <a:gd name="T50" fmla="*/ 2147483647 w 697"/>
              <a:gd name="T51" fmla="*/ 2147483647 h 1077"/>
              <a:gd name="T52" fmla="*/ 2147483647 w 697"/>
              <a:gd name="T53" fmla="*/ 2147483647 h 1077"/>
              <a:gd name="T54" fmla="*/ 2147483647 w 697"/>
              <a:gd name="T55" fmla="*/ 2147483647 h 1077"/>
              <a:gd name="T56" fmla="*/ 2147483647 w 697"/>
              <a:gd name="T57" fmla="*/ 2147483647 h 1077"/>
              <a:gd name="T58" fmla="*/ 2147483647 w 697"/>
              <a:gd name="T59" fmla="*/ 2147483647 h 1077"/>
              <a:gd name="T60" fmla="*/ 2147483647 w 697"/>
              <a:gd name="T61" fmla="*/ 2147483647 h 1077"/>
              <a:gd name="T62" fmla="*/ 2147483647 w 697"/>
              <a:gd name="T63" fmla="*/ 2147483647 h 1077"/>
              <a:gd name="T64" fmla="*/ 2147483647 w 697"/>
              <a:gd name="T65" fmla="*/ 2147483647 h 1077"/>
              <a:gd name="T66" fmla="*/ 2147483647 w 697"/>
              <a:gd name="T67" fmla="*/ 2147483647 h 1077"/>
              <a:gd name="T68" fmla="*/ 2147483647 w 697"/>
              <a:gd name="T69" fmla="*/ 2147483647 h 1077"/>
              <a:gd name="T70" fmla="*/ 2147483647 w 697"/>
              <a:gd name="T71" fmla="*/ 2147483647 h 1077"/>
              <a:gd name="T72" fmla="*/ 2147483647 w 697"/>
              <a:gd name="T73" fmla="*/ 2147483647 h 1077"/>
              <a:gd name="T74" fmla="*/ 2147483647 w 697"/>
              <a:gd name="T75" fmla="*/ 2147483647 h 1077"/>
              <a:gd name="T76" fmla="*/ 2147483647 w 697"/>
              <a:gd name="T77" fmla="*/ 2147483647 h 1077"/>
              <a:gd name="T78" fmla="*/ 2147483647 w 697"/>
              <a:gd name="T79" fmla="*/ 2147483647 h 1077"/>
              <a:gd name="T80" fmla="*/ 2147483647 w 697"/>
              <a:gd name="T81" fmla="*/ 2147483647 h 1077"/>
              <a:gd name="T82" fmla="*/ 2147483647 w 697"/>
              <a:gd name="T83" fmla="*/ 2147483647 h 1077"/>
              <a:gd name="T84" fmla="*/ 2147483647 w 697"/>
              <a:gd name="T85" fmla="*/ 2147483647 h 1077"/>
              <a:gd name="T86" fmla="*/ 0 w 697"/>
              <a:gd name="T87" fmla="*/ 2147483647 h 1077"/>
              <a:gd name="T88" fmla="*/ 2147483647 w 697"/>
              <a:gd name="T89" fmla="*/ 2147483647 h 1077"/>
              <a:gd name="T90" fmla="*/ 2147483647 w 697"/>
              <a:gd name="T91" fmla="*/ 2147483647 h 1077"/>
              <a:gd name="T92" fmla="*/ 2147483647 w 697"/>
              <a:gd name="T93" fmla="*/ 2147483647 h 1077"/>
              <a:gd name="T94" fmla="*/ 2147483647 w 697"/>
              <a:gd name="T95" fmla="*/ 0 h 107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97"/>
              <a:gd name="T145" fmla="*/ 0 h 1077"/>
              <a:gd name="T146" fmla="*/ 697 w 697"/>
              <a:gd name="T147" fmla="*/ 1077 h 107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97" h="1077">
                <a:moveTo>
                  <a:pt x="53" y="0"/>
                </a:moveTo>
                <a:lnTo>
                  <a:pt x="374" y="64"/>
                </a:lnTo>
                <a:lnTo>
                  <a:pt x="304" y="381"/>
                </a:lnTo>
                <a:lnTo>
                  <a:pt x="664" y="864"/>
                </a:lnTo>
                <a:lnTo>
                  <a:pt x="697" y="925"/>
                </a:lnTo>
                <a:lnTo>
                  <a:pt x="663" y="955"/>
                </a:lnTo>
                <a:lnTo>
                  <a:pt x="641" y="1009"/>
                </a:lnTo>
                <a:lnTo>
                  <a:pt x="620" y="1040"/>
                </a:lnTo>
                <a:lnTo>
                  <a:pt x="642" y="1068"/>
                </a:lnTo>
                <a:lnTo>
                  <a:pt x="605" y="1077"/>
                </a:lnTo>
                <a:lnTo>
                  <a:pt x="393" y="1070"/>
                </a:lnTo>
                <a:lnTo>
                  <a:pt x="380" y="1007"/>
                </a:lnTo>
                <a:lnTo>
                  <a:pt x="343" y="961"/>
                </a:lnTo>
                <a:lnTo>
                  <a:pt x="316" y="944"/>
                </a:lnTo>
                <a:lnTo>
                  <a:pt x="308" y="912"/>
                </a:lnTo>
                <a:lnTo>
                  <a:pt x="286" y="894"/>
                </a:lnTo>
                <a:lnTo>
                  <a:pt x="263" y="871"/>
                </a:lnTo>
                <a:lnTo>
                  <a:pt x="256" y="846"/>
                </a:lnTo>
                <a:lnTo>
                  <a:pt x="235" y="830"/>
                </a:lnTo>
                <a:lnTo>
                  <a:pt x="202" y="839"/>
                </a:lnTo>
                <a:lnTo>
                  <a:pt x="165" y="825"/>
                </a:lnTo>
                <a:lnTo>
                  <a:pt x="165" y="812"/>
                </a:lnTo>
                <a:lnTo>
                  <a:pt x="164" y="782"/>
                </a:lnTo>
                <a:lnTo>
                  <a:pt x="149" y="749"/>
                </a:lnTo>
                <a:lnTo>
                  <a:pt x="147" y="722"/>
                </a:lnTo>
                <a:lnTo>
                  <a:pt x="131" y="699"/>
                </a:lnTo>
                <a:lnTo>
                  <a:pt x="135" y="676"/>
                </a:lnTo>
                <a:lnTo>
                  <a:pt x="89" y="621"/>
                </a:lnTo>
                <a:lnTo>
                  <a:pt x="89" y="590"/>
                </a:lnTo>
                <a:lnTo>
                  <a:pt x="113" y="578"/>
                </a:lnTo>
                <a:lnTo>
                  <a:pt x="113" y="559"/>
                </a:lnTo>
                <a:lnTo>
                  <a:pt x="89" y="553"/>
                </a:lnTo>
                <a:lnTo>
                  <a:pt x="79" y="523"/>
                </a:lnTo>
                <a:lnTo>
                  <a:pt x="67" y="471"/>
                </a:lnTo>
                <a:lnTo>
                  <a:pt x="101" y="499"/>
                </a:lnTo>
                <a:lnTo>
                  <a:pt x="88" y="462"/>
                </a:lnTo>
                <a:lnTo>
                  <a:pt x="113" y="462"/>
                </a:lnTo>
                <a:lnTo>
                  <a:pt x="113" y="435"/>
                </a:lnTo>
                <a:lnTo>
                  <a:pt x="88" y="417"/>
                </a:lnTo>
                <a:lnTo>
                  <a:pt x="76" y="442"/>
                </a:lnTo>
                <a:lnTo>
                  <a:pt x="53" y="433"/>
                </a:lnTo>
                <a:lnTo>
                  <a:pt x="9" y="313"/>
                </a:lnTo>
                <a:lnTo>
                  <a:pt x="21" y="226"/>
                </a:lnTo>
                <a:lnTo>
                  <a:pt x="0" y="177"/>
                </a:lnTo>
                <a:lnTo>
                  <a:pt x="10" y="140"/>
                </a:lnTo>
                <a:lnTo>
                  <a:pt x="32" y="132"/>
                </a:lnTo>
                <a:lnTo>
                  <a:pt x="53" y="73"/>
                </a:lnTo>
                <a:lnTo>
                  <a:pt x="53" y="0"/>
                </a:lnTo>
                <a:close/>
              </a:path>
            </a:pathLst>
          </a:custGeom>
          <a:solidFill>
            <a:srgbClr val="001B36"/>
          </a:solidFill>
          <a:ln w="9525">
            <a:solidFill>
              <a:srgbClr val="000000"/>
            </a:solidFill>
            <a:miter lim="800000"/>
            <a:headEnd/>
            <a:tailEnd/>
          </a:ln>
        </p:spPr>
        <p:txBody>
          <a:bodyPr wrap="none" anchor="ctr"/>
          <a:lstStyle/>
          <a:p>
            <a:endParaRPr lang="en-US"/>
          </a:p>
        </p:txBody>
      </p:sp>
      <p:sp>
        <p:nvSpPr>
          <p:cNvPr id="52276" name="Shape - Arkansas"/>
          <p:cNvSpPr>
            <a:spLocks noChangeAspect="1"/>
          </p:cNvSpPr>
          <p:nvPr/>
        </p:nvSpPr>
        <p:spPr bwMode="auto">
          <a:xfrm>
            <a:off x="4881563" y="3563938"/>
            <a:ext cx="633412" cy="582612"/>
          </a:xfrm>
          <a:custGeom>
            <a:avLst/>
            <a:gdLst>
              <a:gd name="T0" fmla="*/ 0 w 401"/>
              <a:gd name="T1" fmla="*/ 82508141 h 374"/>
              <a:gd name="T2" fmla="*/ 394222360 w 401"/>
              <a:gd name="T3" fmla="*/ 36400788 h 374"/>
              <a:gd name="T4" fmla="*/ 880763335 w 401"/>
              <a:gd name="T5" fmla="*/ 0 h 374"/>
              <a:gd name="T6" fmla="*/ 855812273 w 401"/>
              <a:gd name="T7" fmla="*/ 118908928 h 374"/>
              <a:gd name="T8" fmla="*/ 963100577 w 401"/>
              <a:gd name="T9" fmla="*/ 92214706 h 374"/>
              <a:gd name="T10" fmla="*/ 1000527170 w 401"/>
              <a:gd name="T11" fmla="*/ 172295816 h 374"/>
              <a:gd name="T12" fmla="*/ 888248970 w 401"/>
              <a:gd name="T13" fmla="*/ 245095833 h 374"/>
              <a:gd name="T14" fmla="*/ 915694190 w 401"/>
              <a:gd name="T15" fmla="*/ 371284296 h 374"/>
              <a:gd name="T16" fmla="*/ 800920252 w 401"/>
              <a:gd name="T17" fmla="*/ 582407930 h 374"/>
              <a:gd name="T18" fmla="*/ 713593114 w 401"/>
              <a:gd name="T19" fmla="*/ 711021866 h 374"/>
              <a:gd name="T20" fmla="*/ 763495238 w 401"/>
              <a:gd name="T21" fmla="*/ 878465178 h 374"/>
              <a:gd name="T22" fmla="*/ 144714897 w 401"/>
              <a:gd name="T23" fmla="*/ 907584873 h 374"/>
              <a:gd name="T24" fmla="*/ 142219159 w 401"/>
              <a:gd name="T25" fmla="*/ 805663602 h 374"/>
              <a:gd name="T26" fmla="*/ 19961166 w 401"/>
              <a:gd name="T27" fmla="*/ 783823441 h 374"/>
              <a:gd name="T28" fmla="*/ 19961166 w 401"/>
              <a:gd name="T29" fmla="*/ 245095833 h 374"/>
              <a:gd name="T30" fmla="*/ 0 w 401"/>
              <a:gd name="T31" fmla="*/ 82508141 h 3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1"/>
              <a:gd name="T49" fmla="*/ 0 h 374"/>
              <a:gd name="T50" fmla="*/ 401 w 401"/>
              <a:gd name="T51" fmla="*/ 374 h 37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1" h="374">
                <a:moveTo>
                  <a:pt x="0" y="34"/>
                </a:moveTo>
                <a:lnTo>
                  <a:pt x="158" y="15"/>
                </a:lnTo>
                <a:lnTo>
                  <a:pt x="353" y="0"/>
                </a:lnTo>
                <a:lnTo>
                  <a:pt x="343" y="49"/>
                </a:lnTo>
                <a:lnTo>
                  <a:pt x="386" y="38"/>
                </a:lnTo>
                <a:lnTo>
                  <a:pt x="401" y="71"/>
                </a:lnTo>
                <a:lnTo>
                  <a:pt x="356" y="101"/>
                </a:lnTo>
                <a:lnTo>
                  <a:pt x="367" y="153"/>
                </a:lnTo>
                <a:lnTo>
                  <a:pt x="321" y="240"/>
                </a:lnTo>
                <a:lnTo>
                  <a:pt x="286" y="293"/>
                </a:lnTo>
                <a:lnTo>
                  <a:pt x="306" y="362"/>
                </a:lnTo>
                <a:lnTo>
                  <a:pt x="58" y="374"/>
                </a:lnTo>
                <a:lnTo>
                  <a:pt x="57" y="332"/>
                </a:lnTo>
                <a:lnTo>
                  <a:pt x="8" y="323"/>
                </a:lnTo>
                <a:lnTo>
                  <a:pt x="8" y="101"/>
                </a:lnTo>
                <a:lnTo>
                  <a:pt x="0" y="34"/>
                </a:lnTo>
                <a:close/>
              </a:path>
            </a:pathLst>
          </a:custGeom>
          <a:solidFill>
            <a:schemeClr val="bg1"/>
          </a:solidFill>
          <a:ln w="12700">
            <a:solidFill>
              <a:schemeClr val="tx1"/>
            </a:solidFill>
            <a:prstDash val="solid"/>
            <a:round/>
            <a:headEnd/>
            <a:tailEnd/>
          </a:ln>
        </p:spPr>
        <p:txBody>
          <a:bodyPr/>
          <a:lstStyle/>
          <a:p>
            <a:endParaRPr lang="en-US"/>
          </a:p>
        </p:txBody>
      </p:sp>
      <p:sp>
        <p:nvSpPr>
          <p:cNvPr id="52277" name="Shape - Arizona"/>
          <p:cNvSpPr>
            <a:spLocks noChangeAspect="1"/>
          </p:cNvSpPr>
          <p:nvPr/>
        </p:nvSpPr>
        <p:spPr bwMode="auto">
          <a:xfrm>
            <a:off x="2160588" y="3438525"/>
            <a:ext cx="844550" cy="927100"/>
          </a:xfrm>
          <a:custGeom>
            <a:avLst/>
            <a:gdLst>
              <a:gd name="T0" fmla="*/ 2147483647 w 536"/>
              <a:gd name="T1" fmla="*/ 0 h 595"/>
              <a:gd name="T2" fmla="*/ 2147483647 w 536"/>
              <a:gd name="T3" fmla="*/ 2147483647 h 595"/>
              <a:gd name="T4" fmla="*/ 2147483647 w 536"/>
              <a:gd name="T5" fmla="*/ 2147483647 h 595"/>
              <a:gd name="T6" fmla="*/ 2147483647 w 536"/>
              <a:gd name="T7" fmla="*/ 2147483647 h 595"/>
              <a:gd name="T8" fmla="*/ 2147483647 w 536"/>
              <a:gd name="T9" fmla="*/ 2147483647 h 595"/>
              <a:gd name="T10" fmla="*/ 2147483647 w 536"/>
              <a:gd name="T11" fmla="*/ 2147483647 h 595"/>
              <a:gd name="T12" fmla="*/ 2147483647 w 536"/>
              <a:gd name="T13" fmla="*/ 2147483647 h 595"/>
              <a:gd name="T14" fmla="*/ 2147483647 w 536"/>
              <a:gd name="T15" fmla="*/ 2147483647 h 595"/>
              <a:gd name="T16" fmla="*/ 2147483647 w 536"/>
              <a:gd name="T17" fmla="*/ 2147483647 h 595"/>
              <a:gd name="T18" fmla="*/ 2147483647 w 536"/>
              <a:gd name="T19" fmla="*/ 2147483647 h 595"/>
              <a:gd name="T20" fmla="*/ 2147483647 w 536"/>
              <a:gd name="T21" fmla="*/ 2147483647 h 595"/>
              <a:gd name="T22" fmla="*/ 0 w 536"/>
              <a:gd name="T23" fmla="*/ 2147483647 h 595"/>
              <a:gd name="T24" fmla="*/ 2147483647 w 536"/>
              <a:gd name="T25" fmla="*/ 2147483647 h 595"/>
              <a:gd name="T26" fmla="*/ 2147483647 w 536"/>
              <a:gd name="T27" fmla="*/ 2147483647 h 595"/>
              <a:gd name="T28" fmla="*/ 2147483647 w 536"/>
              <a:gd name="T29" fmla="*/ 2147483647 h 595"/>
              <a:gd name="T30" fmla="*/ 2147483647 w 536"/>
              <a:gd name="T31" fmla="*/ 0 h 59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36"/>
              <a:gd name="T49" fmla="*/ 0 h 595"/>
              <a:gd name="T50" fmla="*/ 536 w 536"/>
              <a:gd name="T51" fmla="*/ 595 h 59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36" h="595">
                <a:moveTo>
                  <a:pt x="136" y="0"/>
                </a:moveTo>
                <a:lnTo>
                  <a:pt x="126" y="78"/>
                </a:lnTo>
                <a:lnTo>
                  <a:pt x="79" y="69"/>
                </a:lnTo>
                <a:lnTo>
                  <a:pt x="82" y="169"/>
                </a:lnTo>
                <a:lnTo>
                  <a:pt x="60" y="188"/>
                </a:lnTo>
                <a:lnTo>
                  <a:pt x="93" y="249"/>
                </a:lnTo>
                <a:lnTo>
                  <a:pt x="60" y="276"/>
                </a:lnTo>
                <a:lnTo>
                  <a:pt x="42" y="321"/>
                </a:lnTo>
                <a:lnTo>
                  <a:pt x="17" y="364"/>
                </a:lnTo>
                <a:lnTo>
                  <a:pt x="35" y="389"/>
                </a:lnTo>
                <a:lnTo>
                  <a:pt x="3" y="400"/>
                </a:lnTo>
                <a:lnTo>
                  <a:pt x="0" y="440"/>
                </a:lnTo>
                <a:lnTo>
                  <a:pt x="301" y="592"/>
                </a:lnTo>
                <a:lnTo>
                  <a:pt x="471" y="595"/>
                </a:lnTo>
                <a:lnTo>
                  <a:pt x="536" y="46"/>
                </a:lnTo>
                <a:lnTo>
                  <a:pt x="136" y="0"/>
                </a:lnTo>
                <a:close/>
              </a:path>
            </a:pathLst>
          </a:custGeom>
          <a:solidFill>
            <a:schemeClr val="accent1"/>
          </a:solidFill>
          <a:ln w="9525">
            <a:solidFill>
              <a:srgbClr val="000000"/>
            </a:solidFill>
            <a:miter lim="800000"/>
            <a:headEnd/>
            <a:tailEnd/>
          </a:ln>
        </p:spPr>
        <p:txBody>
          <a:bodyPr wrap="none" anchor="ctr"/>
          <a:lstStyle/>
          <a:p>
            <a:endParaRPr lang="en-US"/>
          </a:p>
        </p:txBody>
      </p:sp>
      <p:sp>
        <p:nvSpPr>
          <p:cNvPr id="52278" name="Shape - Alaska"/>
          <p:cNvSpPr>
            <a:spLocks noChangeAspect="1"/>
          </p:cNvSpPr>
          <p:nvPr/>
        </p:nvSpPr>
        <p:spPr bwMode="auto">
          <a:xfrm>
            <a:off x="914400" y="4367213"/>
            <a:ext cx="1617663" cy="1576387"/>
          </a:xfrm>
          <a:custGeom>
            <a:avLst/>
            <a:gdLst>
              <a:gd name="T0" fmla="*/ 2147483647 w 1572"/>
              <a:gd name="T1" fmla="*/ 2147483647 h 1533"/>
              <a:gd name="T2" fmla="*/ 2147483647 w 1572"/>
              <a:gd name="T3" fmla="*/ 0 h 1533"/>
              <a:gd name="T4" fmla="*/ 2147483647 w 1572"/>
              <a:gd name="T5" fmla="*/ 2147483647 h 1533"/>
              <a:gd name="T6" fmla="*/ 2147483647 w 1572"/>
              <a:gd name="T7" fmla="*/ 2147483647 h 1533"/>
              <a:gd name="T8" fmla="*/ 2147483647 w 1572"/>
              <a:gd name="T9" fmla="*/ 2147483647 h 1533"/>
              <a:gd name="T10" fmla="*/ 2147483647 w 1572"/>
              <a:gd name="T11" fmla="*/ 2147483647 h 1533"/>
              <a:gd name="T12" fmla="*/ 2147483647 w 1572"/>
              <a:gd name="T13" fmla="*/ 2147483647 h 1533"/>
              <a:gd name="T14" fmla="*/ 2147483647 w 1572"/>
              <a:gd name="T15" fmla="*/ 2147483647 h 1533"/>
              <a:gd name="T16" fmla="*/ 2147483647 w 1572"/>
              <a:gd name="T17" fmla="*/ 2147483647 h 1533"/>
              <a:gd name="T18" fmla="*/ 2147483647 w 1572"/>
              <a:gd name="T19" fmla="*/ 2147483647 h 1533"/>
              <a:gd name="T20" fmla="*/ 2147483647 w 1572"/>
              <a:gd name="T21" fmla="*/ 2147483647 h 1533"/>
              <a:gd name="T22" fmla="*/ 2147483647 w 1572"/>
              <a:gd name="T23" fmla="*/ 2147483647 h 1533"/>
              <a:gd name="T24" fmla="*/ 2147483647 w 1572"/>
              <a:gd name="T25" fmla="*/ 2147483647 h 1533"/>
              <a:gd name="T26" fmla="*/ 2147483647 w 1572"/>
              <a:gd name="T27" fmla="*/ 2147483647 h 1533"/>
              <a:gd name="T28" fmla="*/ 2147483647 w 1572"/>
              <a:gd name="T29" fmla="*/ 2147483647 h 1533"/>
              <a:gd name="T30" fmla="*/ 2147483647 w 1572"/>
              <a:gd name="T31" fmla="*/ 2147483647 h 1533"/>
              <a:gd name="T32" fmla="*/ 2147483647 w 1572"/>
              <a:gd name="T33" fmla="*/ 2147483647 h 1533"/>
              <a:gd name="T34" fmla="*/ 2147483647 w 1572"/>
              <a:gd name="T35" fmla="*/ 2147483647 h 1533"/>
              <a:gd name="T36" fmla="*/ 2147483647 w 1572"/>
              <a:gd name="T37" fmla="*/ 2147483647 h 1533"/>
              <a:gd name="T38" fmla="*/ 2147483647 w 1572"/>
              <a:gd name="T39" fmla="*/ 2147483647 h 1533"/>
              <a:gd name="T40" fmla="*/ 2147483647 w 1572"/>
              <a:gd name="T41" fmla="*/ 2147483647 h 1533"/>
              <a:gd name="T42" fmla="*/ 2147483647 w 1572"/>
              <a:gd name="T43" fmla="*/ 2147483647 h 1533"/>
              <a:gd name="T44" fmla="*/ 0 w 1572"/>
              <a:gd name="T45" fmla="*/ 2147483647 h 1533"/>
              <a:gd name="T46" fmla="*/ 2147483647 w 1572"/>
              <a:gd name="T47" fmla="*/ 2147483647 h 1533"/>
              <a:gd name="T48" fmla="*/ 2147483647 w 1572"/>
              <a:gd name="T49" fmla="*/ 2147483647 h 1533"/>
              <a:gd name="T50" fmla="*/ 2147483647 w 1572"/>
              <a:gd name="T51" fmla="*/ 2147483647 h 1533"/>
              <a:gd name="T52" fmla="*/ 2147483647 w 1572"/>
              <a:gd name="T53" fmla="*/ 2147483647 h 1533"/>
              <a:gd name="T54" fmla="*/ 2147483647 w 1572"/>
              <a:gd name="T55" fmla="*/ 2147483647 h 1533"/>
              <a:gd name="T56" fmla="*/ 2147483647 w 1572"/>
              <a:gd name="T57" fmla="*/ 2147483647 h 1533"/>
              <a:gd name="T58" fmla="*/ 2147483647 w 1572"/>
              <a:gd name="T59" fmla="*/ 2147483647 h 1533"/>
              <a:gd name="T60" fmla="*/ 2147483647 w 1572"/>
              <a:gd name="T61" fmla="*/ 2147483647 h 1533"/>
              <a:gd name="T62" fmla="*/ 2147483647 w 1572"/>
              <a:gd name="T63" fmla="*/ 2147483647 h 1533"/>
              <a:gd name="T64" fmla="*/ 2147483647 w 1572"/>
              <a:gd name="T65" fmla="*/ 2147483647 h 1533"/>
              <a:gd name="T66" fmla="*/ 2147483647 w 1572"/>
              <a:gd name="T67" fmla="*/ 2147483647 h 1533"/>
              <a:gd name="T68" fmla="*/ 2147483647 w 1572"/>
              <a:gd name="T69" fmla="*/ 2147483647 h 1533"/>
              <a:gd name="T70" fmla="*/ 2147483647 w 1572"/>
              <a:gd name="T71" fmla="*/ 2147483647 h 1533"/>
              <a:gd name="T72" fmla="*/ 2147483647 w 1572"/>
              <a:gd name="T73" fmla="*/ 2147483647 h 1533"/>
              <a:gd name="T74" fmla="*/ 2147483647 w 1572"/>
              <a:gd name="T75" fmla="*/ 2147483647 h 1533"/>
              <a:gd name="T76" fmla="*/ 2147483647 w 1572"/>
              <a:gd name="T77" fmla="*/ 2147483647 h 1533"/>
              <a:gd name="T78" fmla="*/ 2147483647 w 1572"/>
              <a:gd name="T79" fmla="*/ 2147483647 h 1533"/>
              <a:gd name="T80" fmla="*/ 2147483647 w 1572"/>
              <a:gd name="T81" fmla="*/ 2147483647 h 1533"/>
              <a:gd name="T82" fmla="*/ 2147483647 w 1572"/>
              <a:gd name="T83" fmla="*/ 2147483647 h 153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72"/>
              <a:gd name="T127" fmla="*/ 0 h 1533"/>
              <a:gd name="T128" fmla="*/ 1572 w 1572"/>
              <a:gd name="T129" fmla="*/ 1533 h 153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72" h="1533">
                <a:moveTo>
                  <a:pt x="251" y="228"/>
                </a:moveTo>
                <a:lnTo>
                  <a:pt x="567" y="0"/>
                </a:lnTo>
                <a:lnTo>
                  <a:pt x="717" y="40"/>
                </a:lnTo>
                <a:lnTo>
                  <a:pt x="790" y="113"/>
                </a:lnTo>
                <a:lnTo>
                  <a:pt x="1087" y="142"/>
                </a:lnTo>
                <a:lnTo>
                  <a:pt x="1096" y="900"/>
                </a:lnTo>
                <a:lnTo>
                  <a:pt x="1193" y="922"/>
                </a:lnTo>
                <a:lnTo>
                  <a:pt x="1238" y="1013"/>
                </a:lnTo>
                <a:lnTo>
                  <a:pt x="1306" y="982"/>
                </a:lnTo>
                <a:lnTo>
                  <a:pt x="1449" y="1188"/>
                </a:lnTo>
                <a:lnTo>
                  <a:pt x="1572" y="1283"/>
                </a:lnTo>
                <a:lnTo>
                  <a:pt x="1567" y="1365"/>
                </a:lnTo>
                <a:lnTo>
                  <a:pt x="1412" y="1375"/>
                </a:lnTo>
                <a:lnTo>
                  <a:pt x="1344" y="1124"/>
                </a:lnTo>
                <a:lnTo>
                  <a:pt x="855" y="876"/>
                </a:lnTo>
                <a:lnTo>
                  <a:pt x="868" y="954"/>
                </a:lnTo>
                <a:lnTo>
                  <a:pt x="758" y="1055"/>
                </a:lnTo>
                <a:lnTo>
                  <a:pt x="740" y="1018"/>
                </a:lnTo>
                <a:lnTo>
                  <a:pt x="709" y="1018"/>
                </a:lnTo>
                <a:lnTo>
                  <a:pt x="621" y="1228"/>
                </a:lnTo>
                <a:lnTo>
                  <a:pt x="348" y="1435"/>
                </a:lnTo>
                <a:lnTo>
                  <a:pt x="78" y="1533"/>
                </a:lnTo>
                <a:lnTo>
                  <a:pt x="0" y="1520"/>
                </a:lnTo>
                <a:lnTo>
                  <a:pt x="310" y="1343"/>
                </a:lnTo>
                <a:lnTo>
                  <a:pt x="348" y="1343"/>
                </a:lnTo>
                <a:lnTo>
                  <a:pt x="461" y="1206"/>
                </a:lnTo>
                <a:lnTo>
                  <a:pt x="512" y="1201"/>
                </a:lnTo>
                <a:lnTo>
                  <a:pt x="589" y="1097"/>
                </a:lnTo>
                <a:lnTo>
                  <a:pt x="562" y="1051"/>
                </a:lnTo>
                <a:lnTo>
                  <a:pt x="397" y="1073"/>
                </a:lnTo>
                <a:lnTo>
                  <a:pt x="284" y="812"/>
                </a:lnTo>
                <a:lnTo>
                  <a:pt x="348" y="694"/>
                </a:lnTo>
                <a:lnTo>
                  <a:pt x="452" y="653"/>
                </a:lnTo>
                <a:lnTo>
                  <a:pt x="415" y="548"/>
                </a:lnTo>
                <a:lnTo>
                  <a:pt x="306" y="598"/>
                </a:lnTo>
                <a:lnTo>
                  <a:pt x="224" y="447"/>
                </a:lnTo>
                <a:lnTo>
                  <a:pt x="315" y="411"/>
                </a:lnTo>
                <a:lnTo>
                  <a:pt x="397" y="452"/>
                </a:lnTo>
                <a:lnTo>
                  <a:pt x="434" y="429"/>
                </a:lnTo>
                <a:lnTo>
                  <a:pt x="366" y="301"/>
                </a:lnTo>
                <a:lnTo>
                  <a:pt x="246" y="292"/>
                </a:lnTo>
                <a:lnTo>
                  <a:pt x="251" y="228"/>
                </a:lnTo>
                <a:close/>
              </a:path>
            </a:pathLst>
          </a:custGeom>
          <a:solidFill>
            <a:schemeClr val="bg1"/>
          </a:solidFill>
          <a:ln w="9525">
            <a:solidFill>
              <a:schemeClr val="tx1"/>
            </a:solidFill>
            <a:prstDash val="solid"/>
            <a:round/>
            <a:headEnd/>
            <a:tailEnd/>
          </a:ln>
        </p:spPr>
        <p:txBody>
          <a:bodyPr/>
          <a:lstStyle/>
          <a:p>
            <a:endParaRPr lang="en-US"/>
          </a:p>
        </p:txBody>
      </p:sp>
      <p:sp>
        <p:nvSpPr>
          <p:cNvPr id="52279" name="Shape - Alabama"/>
          <p:cNvSpPr>
            <a:spLocks noChangeAspect="1"/>
          </p:cNvSpPr>
          <p:nvPr/>
        </p:nvSpPr>
        <p:spPr bwMode="auto">
          <a:xfrm>
            <a:off x="5759450" y="3729038"/>
            <a:ext cx="509588" cy="785812"/>
          </a:xfrm>
          <a:custGeom>
            <a:avLst/>
            <a:gdLst>
              <a:gd name="T0" fmla="*/ 0 w 323"/>
              <a:gd name="T1" fmla="*/ 2147483647 h 504"/>
              <a:gd name="T2" fmla="*/ 2147483647 w 323"/>
              <a:gd name="T3" fmla="*/ 0 h 504"/>
              <a:gd name="T4" fmla="*/ 2147483647 w 323"/>
              <a:gd name="T5" fmla="*/ 2147483647 h 504"/>
              <a:gd name="T6" fmla="*/ 2147483647 w 323"/>
              <a:gd name="T7" fmla="*/ 2147483647 h 504"/>
              <a:gd name="T8" fmla="*/ 2147483647 w 323"/>
              <a:gd name="T9" fmla="*/ 2147483647 h 504"/>
              <a:gd name="T10" fmla="*/ 2147483647 w 323"/>
              <a:gd name="T11" fmla="*/ 2147483647 h 504"/>
              <a:gd name="T12" fmla="*/ 2147483647 w 323"/>
              <a:gd name="T13" fmla="*/ 2147483647 h 504"/>
              <a:gd name="T14" fmla="*/ 2147483647 w 323"/>
              <a:gd name="T15" fmla="*/ 2147483647 h 504"/>
              <a:gd name="T16" fmla="*/ 2147483647 w 323"/>
              <a:gd name="T17" fmla="*/ 2147483647 h 504"/>
              <a:gd name="T18" fmla="*/ 2147483647 w 323"/>
              <a:gd name="T19" fmla="*/ 2147483647 h 504"/>
              <a:gd name="T20" fmla="*/ 2147483647 w 323"/>
              <a:gd name="T21" fmla="*/ 2147483647 h 504"/>
              <a:gd name="T22" fmla="*/ 2147483647 w 323"/>
              <a:gd name="T23" fmla="*/ 2147483647 h 504"/>
              <a:gd name="T24" fmla="*/ 2147483647 w 323"/>
              <a:gd name="T25" fmla="*/ 2147483647 h 504"/>
              <a:gd name="T26" fmla="*/ 2147483647 w 323"/>
              <a:gd name="T27" fmla="*/ 2147483647 h 504"/>
              <a:gd name="T28" fmla="*/ 0 w 323"/>
              <a:gd name="T29" fmla="*/ 2147483647 h 5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3"/>
              <a:gd name="T46" fmla="*/ 0 h 504"/>
              <a:gd name="T47" fmla="*/ 323 w 323"/>
              <a:gd name="T48" fmla="*/ 504 h 50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3" h="504">
                <a:moveTo>
                  <a:pt x="0" y="25"/>
                </a:moveTo>
                <a:lnTo>
                  <a:pt x="210" y="0"/>
                </a:lnTo>
                <a:lnTo>
                  <a:pt x="277" y="232"/>
                </a:lnTo>
                <a:lnTo>
                  <a:pt x="323" y="270"/>
                </a:lnTo>
                <a:lnTo>
                  <a:pt x="286" y="338"/>
                </a:lnTo>
                <a:lnTo>
                  <a:pt x="322" y="404"/>
                </a:lnTo>
                <a:lnTo>
                  <a:pt x="107" y="428"/>
                </a:lnTo>
                <a:lnTo>
                  <a:pt x="116" y="484"/>
                </a:lnTo>
                <a:lnTo>
                  <a:pt x="85" y="504"/>
                </a:lnTo>
                <a:lnTo>
                  <a:pt x="59" y="432"/>
                </a:lnTo>
                <a:lnTo>
                  <a:pt x="44" y="490"/>
                </a:lnTo>
                <a:lnTo>
                  <a:pt x="18" y="484"/>
                </a:lnTo>
                <a:lnTo>
                  <a:pt x="9" y="426"/>
                </a:lnTo>
                <a:lnTo>
                  <a:pt x="1" y="375"/>
                </a:lnTo>
                <a:lnTo>
                  <a:pt x="0" y="25"/>
                </a:lnTo>
                <a:close/>
              </a:path>
            </a:pathLst>
          </a:custGeom>
          <a:solidFill>
            <a:schemeClr val="bg1"/>
          </a:solidFill>
          <a:ln w="12700">
            <a:solidFill>
              <a:schemeClr val="tx1"/>
            </a:solidFill>
            <a:prstDash val="solid"/>
            <a:round/>
            <a:headEnd/>
            <a:tailEnd/>
          </a:ln>
        </p:spPr>
        <p:txBody>
          <a:bodyPr/>
          <a:lstStyle/>
          <a:p>
            <a:endParaRPr lang="en-US"/>
          </a:p>
        </p:txBody>
      </p:sp>
      <p:sp>
        <p:nvSpPr>
          <p:cNvPr id="52280" name="Shape - District of Columbia (star)"/>
          <p:cNvSpPr>
            <a:spLocks noChangeArrowheads="1"/>
          </p:cNvSpPr>
          <p:nvPr/>
        </p:nvSpPr>
        <p:spPr bwMode="auto">
          <a:xfrm>
            <a:off x="6886575" y="2824163"/>
            <a:ext cx="207963" cy="201612"/>
          </a:xfrm>
          <a:custGeom>
            <a:avLst/>
            <a:gdLst>
              <a:gd name="T0" fmla="*/ 0 w 207963"/>
              <a:gd name="T1" fmla="*/ 77009 h 201612"/>
              <a:gd name="T2" fmla="*/ 79435 w 207963"/>
              <a:gd name="T3" fmla="*/ 77009 h 201612"/>
              <a:gd name="T4" fmla="*/ 103982 w 207963"/>
              <a:gd name="T5" fmla="*/ 0 h 201612"/>
              <a:gd name="T6" fmla="*/ 128528 w 207963"/>
              <a:gd name="T7" fmla="*/ 77009 h 201612"/>
              <a:gd name="T8" fmla="*/ 207963 w 207963"/>
              <a:gd name="T9" fmla="*/ 77009 h 201612"/>
              <a:gd name="T10" fmla="*/ 143698 w 207963"/>
              <a:gd name="T11" fmla="*/ 124603 h 201612"/>
              <a:gd name="T12" fmla="*/ 168245 w 207963"/>
              <a:gd name="T13" fmla="*/ 201611 h 201612"/>
              <a:gd name="T14" fmla="*/ 103982 w 207963"/>
              <a:gd name="T15" fmla="*/ 154017 h 201612"/>
              <a:gd name="T16" fmla="*/ 39718 w 207963"/>
              <a:gd name="T17" fmla="*/ 201611 h 201612"/>
              <a:gd name="T18" fmla="*/ 64265 w 207963"/>
              <a:gd name="T19" fmla="*/ 124603 h 201612"/>
              <a:gd name="T20" fmla="*/ 0 w 207963"/>
              <a:gd name="T21" fmla="*/ 77009 h 2016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7963" h="201612">
                <a:moveTo>
                  <a:pt x="0" y="77009"/>
                </a:moveTo>
                <a:lnTo>
                  <a:pt x="79435" y="77009"/>
                </a:lnTo>
                <a:lnTo>
                  <a:pt x="103982" y="0"/>
                </a:lnTo>
                <a:lnTo>
                  <a:pt x="128528" y="77009"/>
                </a:lnTo>
                <a:lnTo>
                  <a:pt x="207963" y="77009"/>
                </a:lnTo>
                <a:lnTo>
                  <a:pt x="143698" y="124603"/>
                </a:lnTo>
                <a:lnTo>
                  <a:pt x="168245" y="201611"/>
                </a:lnTo>
                <a:lnTo>
                  <a:pt x="103982" y="154017"/>
                </a:lnTo>
                <a:lnTo>
                  <a:pt x="39718" y="201611"/>
                </a:lnTo>
                <a:lnTo>
                  <a:pt x="64265" y="124603"/>
                </a:lnTo>
                <a:lnTo>
                  <a:pt x="0" y="77009"/>
                </a:lnTo>
                <a:close/>
              </a:path>
            </a:pathLst>
          </a:custGeom>
          <a:solidFill>
            <a:schemeClr val="bg1"/>
          </a:solidFill>
          <a:ln w="9525">
            <a:solidFill>
              <a:schemeClr val="tx1"/>
            </a:solidFill>
            <a:prstDash val="solid"/>
            <a:round/>
            <a:headEnd/>
            <a:tailEnd/>
          </a:ln>
        </p:spPr>
        <p:txBody>
          <a:bodyPr/>
          <a:lstStyle/>
          <a:p>
            <a:endParaRPr lang="en-US"/>
          </a:p>
        </p:txBody>
      </p:sp>
      <p:sp>
        <p:nvSpPr>
          <p:cNvPr id="52281" name="Text - Wyoming"/>
          <p:cNvSpPr txBox="1">
            <a:spLocks noChangeArrowheads="1"/>
          </p:cNvSpPr>
          <p:nvPr/>
        </p:nvSpPr>
        <p:spPr bwMode="auto">
          <a:xfrm>
            <a:off x="2936875" y="2414588"/>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 WY</a:t>
            </a:r>
          </a:p>
        </p:txBody>
      </p:sp>
      <p:sp>
        <p:nvSpPr>
          <p:cNvPr id="52282" name="Text - Wisconsin"/>
          <p:cNvSpPr txBox="1">
            <a:spLocks noChangeArrowheads="1"/>
          </p:cNvSpPr>
          <p:nvPr/>
        </p:nvSpPr>
        <p:spPr bwMode="auto">
          <a:xfrm>
            <a:off x="4978400" y="2128838"/>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FFFFFF"/>
              </a:buClr>
              <a:buFont typeface="Tahoma" pitchFamily="34" charset="0"/>
              <a:buNone/>
            </a:pPr>
            <a:r>
              <a:rPr lang="en-US" sz="1200">
                <a:solidFill>
                  <a:srgbClr val="FFFFFF"/>
                </a:solidFill>
                <a:latin typeface="Tahoma" pitchFamily="34" charset="0"/>
                <a:cs typeface="Times New Roman" pitchFamily="18" charset="0"/>
                <a:sym typeface="Tahoma" pitchFamily="34" charset="0"/>
              </a:rPr>
              <a:t> WI</a:t>
            </a:r>
          </a:p>
        </p:txBody>
      </p:sp>
      <p:sp>
        <p:nvSpPr>
          <p:cNvPr id="52283" name="Text - West Virginia"/>
          <p:cNvSpPr txBox="1">
            <a:spLocks noChangeArrowheads="1"/>
          </p:cNvSpPr>
          <p:nvPr/>
        </p:nvSpPr>
        <p:spPr bwMode="auto">
          <a:xfrm>
            <a:off x="6213475" y="3009900"/>
            <a:ext cx="69373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WV</a:t>
            </a:r>
          </a:p>
        </p:txBody>
      </p:sp>
      <p:sp>
        <p:nvSpPr>
          <p:cNvPr id="52284" name="Text - Washington"/>
          <p:cNvSpPr txBox="1">
            <a:spLocks noChangeArrowheads="1"/>
          </p:cNvSpPr>
          <p:nvPr/>
        </p:nvSpPr>
        <p:spPr bwMode="auto">
          <a:xfrm>
            <a:off x="1636713" y="1511300"/>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FFFFFF"/>
              </a:buClr>
              <a:buFont typeface="Tahoma" pitchFamily="34" charset="0"/>
              <a:buNone/>
            </a:pPr>
            <a:r>
              <a:rPr lang="en-US" sz="1200">
                <a:solidFill>
                  <a:srgbClr val="FFFFFF"/>
                </a:solidFill>
                <a:latin typeface="Tahoma" pitchFamily="34" charset="0"/>
                <a:cs typeface="Times New Roman" pitchFamily="18" charset="0"/>
                <a:sym typeface="Tahoma" pitchFamily="34" charset="0"/>
              </a:rPr>
              <a:t>WA</a:t>
            </a:r>
          </a:p>
        </p:txBody>
      </p:sp>
      <p:sp>
        <p:nvSpPr>
          <p:cNvPr id="52285" name="Text - Virginia"/>
          <p:cNvSpPr txBox="1">
            <a:spLocks noChangeArrowheads="1"/>
          </p:cNvSpPr>
          <p:nvPr/>
        </p:nvSpPr>
        <p:spPr bwMode="auto">
          <a:xfrm>
            <a:off x="6616700" y="3052763"/>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00"/>
              </a:buClr>
              <a:buFont typeface="Tahoma" pitchFamily="34" charset="0"/>
              <a:buNone/>
            </a:pPr>
            <a:r>
              <a:rPr lang="en-US" sz="1200">
                <a:solidFill>
                  <a:srgbClr val="000000"/>
                </a:solidFill>
                <a:latin typeface="Tahoma" pitchFamily="34" charset="0"/>
                <a:cs typeface="Times New Roman" pitchFamily="18" charset="0"/>
                <a:sym typeface="Tahoma" pitchFamily="34" charset="0"/>
              </a:rPr>
              <a:t>VA</a:t>
            </a:r>
          </a:p>
        </p:txBody>
      </p:sp>
      <p:sp>
        <p:nvSpPr>
          <p:cNvPr id="52286" name="Text - Vermont"/>
          <p:cNvSpPr txBox="1">
            <a:spLocks noChangeArrowheads="1"/>
          </p:cNvSpPr>
          <p:nvPr/>
        </p:nvSpPr>
        <p:spPr bwMode="auto">
          <a:xfrm>
            <a:off x="6567488" y="1493838"/>
            <a:ext cx="9366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VT</a:t>
            </a:r>
          </a:p>
        </p:txBody>
      </p:sp>
      <p:sp>
        <p:nvSpPr>
          <p:cNvPr id="52287" name="Text - Utah"/>
          <p:cNvSpPr txBox="1">
            <a:spLocks noChangeArrowheads="1"/>
          </p:cNvSpPr>
          <p:nvPr/>
        </p:nvSpPr>
        <p:spPr bwMode="auto">
          <a:xfrm>
            <a:off x="2374900" y="2995613"/>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 UT</a:t>
            </a:r>
          </a:p>
        </p:txBody>
      </p:sp>
      <p:sp>
        <p:nvSpPr>
          <p:cNvPr id="52288" name="Text - Texas"/>
          <p:cNvSpPr txBox="1">
            <a:spLocks noChangeArrowheads="1"/>
          </p:cNvSpPr>
          <p:nvPr/>
        </p:nvSpPr>
        <p:spPr bwMode="auto">
          <a:xfrm>
            <a:off x="3979863" y="4279900"/>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00"/>
              </a:buClr>
              <a:buFont typeface="Tahoma" pitchFamily="34" charset="0"/>
              <a:buNone/>
            </a:pPr>
            <a:r>
              <a:rPr lang="en-US" sz="1200">
                <a:solidFill>
                  <a:srgbClr val="000000"/>
                </a:solidFill>
                <a:latin typeface="Tahoma" pitchFamily="34" charset="0"/>
                <a:cs typeface="Times New Roman" pitchFamily="18" charset="0"/>
                <a:sym typeface="Tahoma" pitchFamily="34" charset="0"/>
              </a:rPr>
              <a:t> TX</a:t>
            </a:r>
          </a:p>
        </p:txBody>
      </p:sp>
      <p:sp>
        <p:nvSpPr>
          <p:cNvPr id="52289" name="Text - Tennessee"/>
          <p:cNvSpPr txBox="1">
            <a:spLocks noChangeArrowheads="1"/>
          </p:cNvSpPr>
          <p:nvPr/>
        </p:nvSpPr>
        <p:spPr bwMode="auto">
          <a:xfrm>
            <a:off x="5599113" y="3506788"/>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00"/>
              </a:buClr>
              <a:buFont typeface="Tahoma" pitchFamily="34" charset="0"/>
              <a:buNone/>
            </a:pPr>
            <a:r>
              <a:rPr lang="en-US" sz="1200">
                <a:solidFill>
                  <a:srgbClr val="000000"/>
                </a:solidFill>
                <a:latin typeface="Tahoma" pitchFamily="34" charset="0"/>
                <a:cs typeface="Times New Roman" pitchFamily="18" charset="0"/>
                <a:sym typeface="Tahoma" pitchFamily="34" charset="0"/>
              </a:rPr>
              <a:t> TN</a:t>
            </a:r>
          </a:p>
        </p:txBody>
      </p:sp>
      <p:sp>
        <p:nvSpPr>
          <p:cNvPr id="52290" name="Text - South Dakota"/>
          <p:cNvSpPr txBox="1">
            <a:spLocks noChangeArrowheads="1"/>
          </p:cNvSpPr>
          <p:nvPr/>
        </p:nvSpPr>
        <p:spPr bwMode="auto">
          <a:xfrm>
            <a:off x="3802063" y="2228850"/>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 SD</a:t>
            </a:r>
          </a:p>
        </p:txBody>
      </p:sp>
      <p:sp>
        <p:nvSpPr>
          <p:cNvPr id="52291" name="Text - South Carolina"/>
          <p:cNvSpPr txBox="1">
            <a:spLocks noChangeArrowheads="1"/>
          </p:cNvSpPr>
          <p:nvPr/>
        </p:nvSpPr>
        <p:spPr bwMode="auto">
          <a:xfrm>
            <a:off x="6413500" y="3649663"/>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00"/>
              </a:buClr>
              <a:buFont typeface="Tahoma" pitchFamily="34" charset="0"/>
              <a:buNone/>
            </a:pPr>
            <a:r>
              <a:rPr lang="en-US" sz="1200">
                <a:solidFill>
                  <a:srgbClr val="000000"/>
                </a:solidFill>
                <a:latin typeface="Tahoma" pitchFamily="34" charset="0"/>
                <a:cs typeface="Times New Roman" pitchFamily="18" charset="0"/>
                <a:sym typeface="Tahoma" pitchFamily="34" charset="0"/>
              </a:rPr>
              <a:t> SC</a:t>
            </a:r>
          </a:p>
        </p:txBody>
      </p:sp>
      <p:sp>
        <p:nvSpPr>
          <p:cNvPr id="52292" name="Text - Rhode Island"/>
          <p:cNvSpPr txBox="1">
            <a:spLocks noChangeArrowheads="1"/>
          </p:cNvSpPr>
          <p:nvPr/>
        </p:nvSpPr>
        <p:spPr bwMode="auto">
          <a:xfrm>
            <a:off x="7826375" y="2286000"/>
            <a:ext cx="9366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RI</a:t>
            </a:r>
          </a:p>
        </p:txBody>
      </p:sp>
      <p:sp>
        <p:nvSpPr>
          <p:cNvPr id="52293" name="Text - Pennsylvania"/>
          <p:cNvSpPr txBox="1">
            <a:spLocks noChangeArrowheads="1"/>
          </p:cNvSpPr>
          <p:nvPr/>
        </p:nvSpPr>
        <p:spPr bwMode="auto">
          <a:xfrm>
            <a:off x="6469063" y="2490788"/>
            <a:ext cx="8350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 PA</a:t>
            </a:r>
          </a:p>
        </p:txBody>
      </p:sp>
      <p:sp>
        <p:nvSpPr>
          <p:cNvPr id="52294" name="Text - Oregon"/>
          <p:cNvSpPr txBox="1">
            <a:spLocks noChangeArrowheads="1"/>
          </p:cNvSpPr>
          <p:nvPr/>
        </p:nvSpPr>
        <p:spPr bwMode="auto">
          <a:xfrm>
            <a:off x="1195388" y="1905000"/>
            <a:ext cx="12192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00"/>
              </a:buClr>
              <a:buFont typeface="Tahoma" pitchFamily="34" charset="0"/>
              <a:buNone/>
            </a:pPr>
            <a:r>
              <a:rPr lang="en-US" sz="1200">
                <a:solidFill>
                  <a:srgbClr val="000000"/>
                </a:solidFill>
                <a:latin typeface="Tahoma" pitchFamily="34" charset="0"/>
                <a:cs typeface="Times New Roman" pitchFamily="18" charset="0"/>
                <a:sym typeface="Tahoma" pitchFamily="34" charset="0"/>
              </a:rPr>
              <a:t/>
            </a:r>
            <a:br>
              <a:rPr lang="en-US" sz="1200">
                <a:solidFill>
                  <a:srgbClr val="000000"/>
                </a:solidFill>
                <a:latin typeface="Tahoma" pitchFamily="34" charset="0"/>
                <a:cs typeface="Times New Roman" pitchFamily="18" charset="0"/>
                <a:sym typeface="Tahoma" pitchFamily="34" charset="0"/>
              </a:rPr>
            </a:br>
            <a:r>
              <a:rPr lang="en-US" sz="1200">
                <a:solidFill>
                  <a:srgbClr val="000000"/>
                </a:solidFill>
                <a:latin typeface="Tahoma" pitchFamily="34" charset="0"/>
                <a:cs typeface="Times New Roman" pitchFamily="18" charset="0"/>
                <a:sym typeface="Tahoma" pitchFamily="34" charset="0"/>
              </a:rPr>
              <a:t> OR</a:t>
            </a:r>
          </a:p>
        </p:txBody>
      </p:sp>
      <p:sp>
        <p:nvSpPr>
          <p:cNvPr id="52295" name="Text - Oklahoma"/>
          <p:cNvSpPr txBox="1">
            <a:spLocks noChangeArrowheads="1"/>
          </p:cNvSpPr>
          <p:nvPr/>
        </p:nvSpPr>
        <p:spPr bwMode="auto">
          <a:xfrm>
            <a:off x="4160838" y="3660775"/>
            <a:ext cx="69373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FFFFFF"/>
              </a:buClr>
              <a:buFont typeface="Tahoma" pitchFamily="34" charset="0"/>
              <a:buNone/>
            </a:pPr>
            <a:r>
              <a:rPr lang="en-US" sz="1200">
                <a:solidFill>
                  <a:srgbClr val="FFFFFF"/>
                </a:solidFill>
                <a:latin typeface="Tahoma" pitchFamily="34" charset="0"/>
                <a:cs typeface="Times New Roman" pitchFamily="18" charset="0"/>
                <a:sym typeface="Tahoma" pitchFamily="34" charset="0"/>
              </a:rPr>
              <a:t> OK*</a:t>
            </a:r>
          </a:p>
        </p:txBody>
      </p:sp>
      <p:sp>
        <p:nvSpPr>
          <p:cNvPr id="52296" name="Text - Ohio"/>
          <p:cNvSpPr txBox="1">
            <a:spLocks noChangeArrowheads="1"/>
          </p:cNvSpPr>
          <p:nvPr/>
        </p:nvSpPr>
        <p:spPr bwMode="auto">
          <a:xfrm>
            <a:off x="5897563" y="2706688"/>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FFFFFF"/>
              </a:buClr>
              <a:buFont typeface="Tahoma" pitchFamily="34" charset="0"/>
              <a:buNone/>
            </a:pPr>
            <a:r>
              <a:rPr lang="en-US" sz="1200">
                <a:solidFill>
                  <a:srgbClr val="FFFFFF"/>
                </a:solidFill>
                <a:latin typeface="Tahoma" pitchFamily="34" charset="0"/>
                <a:cs typeface="Times New Roman" pitchFamily="18" charset="0"/>
                <a:sym typeface="Tahoma" pitchFamily="34" charset="0"/>
              </a:rPr>
              <a:t> OH</a:t>
            </a:r>
          </a:p>
        </p:txBody>
      </p:sp>
      <p:sp>
        <p:nvSpPr>
          <p:cNvPr id="52297" name="Text - North Dakota"/>
          <p:cNvSpPr txBox="1">
            <a:spLocks noChangeArrowheads="1"/>
          </p:cNvSpPr>
          <p:nvPr/>
        </p:nvSpPr>
        <p:spPr bwMode="auto">
          <a:xfrm>
            <a:off x="3779838" y="1731963"/>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 ND</a:t>
            </a:r>
          </a:p>
        </p:txBody>
      </p:sp>
      <p:sp>
        <p:nvSpPr>
          <p:cNvPr id="52298" name="Text - North Carolina"/>
          <p:cNvSpPr txBox="1">
            <a:spLocks noChangeArrowheads="1"/>
          </p:cNvSpPr>
          <p:nvPr/>
        </p:nvSpPr>
        <p:spPr bwMode="auto">
          <a:xfrm>
            <a:off x="6577013" y="3355975"/>
            <a:ext cx="69373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FFFFFF"/>
              </a:buClr>
              <a:buFont typeface="Tahoma" pitchFamily="34" charset="0"/>
              <a:buNone/>
            </a:pPr>
            <a:r>
              <a:rPr lang="en-US" sz="1200">
                <a:solidFill>
                  <a:srgbClr val="FFFFFF"/>
                </a:solidFill>
                <a:latin typeface="Tahoma" pitchFamily="34" charset="0"/>
                <a:cs typeface="Times New Roman" pitchFamily="18" charset="0"/>
                <a:sym typeface="Tahoma" pitchFamily="34" charset="0"/>
              </a:rPr>
              <a:t>NC*</a:t>
            </a:r>
          </a:p>
        </p:txBody>
      </p:sp>
      <p:sp>
        <p:nvSpPr>
          <p:cNvPr id="52299" name="Text - New York"/>
          <p:cNvSpPr txBox="1">
            <a:spLocks noChangeArrowheads="1"/>
          </p:cNvSpPr>
          <p:nvPr/>
        </p:nvSpPr>
        <p:spPr bwMode="auto">
          <a:xfrm>
            <a:off x="6713538" y="2105025"/>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EEF2F5"/>
              </a:buClr>
              <a:buFont typeface="Tahoma" pitchFamily="34" charset="0"/>
              <a:buNone/>
            </a:pPr>
            <a:r>
              <a:rPr lang="en-US" sz="1200">
                <a:solidFill>
                  <a:schemeClr val="bg1"/>
                </a:solidFill>
                <a:latin typeface="Tahoma" pitchFamily="34" charset="0"/>
                <a:cs typeface="Times New Roman" pitchFamily="18" charset="0"/>
                <a:sym typeface="Tahoma" pitchFamily="34" charset="0"/>
              </a:rPr>
              <a:t> </a:t>
            </a:r>
            <a:r>
              <a:rPr lang="en-US" sz="1200">
                <a:solidFill>
                  <a:srgbClr val="000000"/>
                </a:solidFill>
                <a:latin typeface="Tahoma" pitchFamily="34" charset="0"/>
                <a:cs typeface="Times New Roman" pitchFamily="18" charset="0"/>
                <a:sym typeface="Tahoma" pitchFamily="34" charset="0"/>
              </a:rPr>
              <a:t>NY</a:t>
            </a:r>
          </a:p>
        </p:txBody>
      </p:sp>
      <p:sp>
        <p:nvSpPr>
          <p:cNvPr id="52300" name="Text - New Mexico"/>
          <p:cNvSpPr txBox="1">
            <a:spLocks noChangeArrowheads="1"/>
          </p:cNvSpPr>
          <p:nvPr/>
        </p:nvSpPr>
        <p:spPr bwMode="auto">
          <a:xfrm>
            <a:off x="3009900" y="3770313"/>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00"/>
              </a:buClr>
              <a:buFont typeface="Tahoma" pitchFamily="34" charset="0"/>
              <a:buNone/>
            </a:pPr>
            <a:r>
              <a:rPr lang="en-US" sz="1200">
                <a:solidFill>
                  <a:srgbClr val="000000"/>
                </a:solidFill>
                <a:latin typeface="Tahoma" pitchFamily="34" charset="0"/>
                <a:cs typeface="Times New Roman" pitchFamily="18" charset="0"/>
                <a:sym typeface="Tahoma" pitchFamily="34" charset="0"/>
              </a:rPr>
              <a:t> NM</a:t>
            </a:r>
          </a:p>
        </p:txBody>
      </p:sp>
      <p:sp>
        <p:nvSpPr>
          <p:cNvPr id="52301" name="Text - New Jersey"/>
          <p:cNvSpPr txBox="1">
            <a:spLocks noChangeArrowheads="1"/>
          </p:cNvSpPr>
          <p:nvPr/>
        </p:nvSpPr>
        <p:spPr bwMode="auto">
          <a:xfrm>
            <a:off x="7392988" y="2551113"/>
            <a:ext cx="7778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NJ</a:t>
            </a:r>
          </a:p>
        </p:txBody>
      </p:sp>
      <p:sp>
        <p:nvSpPr>
          <p:cNvPr id="52302" name="Text - New Hampshire"/>
          <p:cNvSpPr txBox="1">
            <a:spLocks noChangeArrowheads="1"/>
          </p:cNvSpPr>
          <p:nvPr/>
        </p:nvSpPr>
        <p:spPr bwMode="auto">
          <a:xfrm>
            <a:off x="7521575" y="1646238"/>
            <a:ext cx="936625"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
            </a:r>
            <a:br>
              <a:rPr lang="en-US" sz="1200">
                <a:solidFill>
                  <a:srgbClr val="000040"/>
                </a:solidFill>
                <a:latin typeface="Tahoma" pitchFamily="34" charset="0"/>
                <a:cs typeface="Times New Roman" pitchFamily="18" charset="0"/>
                <a:sym typeface="Tahoma" pitchFamily="34" charset="0"/>
              </a:rPr>
            </a:br>
            <a:r>
              <a:rPr lang="en-US" sz="1200">
                <a:solidFill>
                  <a:srgbClr val="000040"/>
                </a:solidFill>
                <a:latin typeface="Tahoma" pitchFamily="34" charset="0"/>
                <a:cs typeface="Times New Roman" pitchFamily="18" charset="0"/>
                <a:sym typeface="Tahoma" pitchFamily="34" charset="0"/>
              </a:rPr>
              <a:t>NH</a:t>
            </a:r>
          </a:p>
        </p:txBody>
      </p:sp>
      <p:sp>
        <p:nvSpPr>
          <p:cNvPr id="52303" name="Text - Nevada"/>
          <p:cNvSpPr txBox="1">
            <a:spLocks noChangeArrowheads="1"/>
          </p:cNvSpPr>
          <p:nvPr/>
        </p:nvSpPr>
        <p:spPr bwMode="auto">
          <a:xfrm>
            <a:off x="1503363" y="2865438"/>
            <a:ext cx="12192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NV</a:t>
            </a:r>
          </a:p>
        </p:txBody>
      </p:sp>
      <p:sp>
        <p:nvSpPr>
          <p:cNvPr id="52304" name="Text - Nebraska"/>
          <p:cNvSpPr txBox="1">
            <a:spLocks noChangeArrowheads="1"/>
          </p:cNvSpPr>
          <p:nvPr/>
        </p:nvSpPr>
        <p:spPr bwMode="auto">
          <a:xfrm>
            <a:off x="3854450" y="2690813"/>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 NE</a:t>
            </a:r>
          </a:p>
        </p:txBody>
      </p:sp>
      <p:sp>
        <p:nvSpPr>
          <p:cNvPr id="52305" name="Text - Montana"/>
          <p:cNvSpPr txBox="1">
            <a:spLocks noChangeArrowheads="1"/>
          </p:cNvSpPr>
          <p:nvPr/>
        </p:nvSpPr>
        <p:spPr bwMode="auto">
          <a:xfrm>
            <a:off x="2790825" y="1703388"/>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MT</a:t>
            </a:r>
          </a:p>
        </p:txBody>
      </p:sp>
      <p:sp>
        <p:nvSpPr>
          <p:cNvPr id="52306" name="Text - Missouri"/>
          <p:cNvSpPr txBox="1">
            <a:spLocks noChangeArrowheads="1"/>
          </p:cNvSpPr>
          <p:nvPr/>
        </p:nvSpPr>
        <p:spPr bwMode="auto">
          <a:xfrm>
            <a:off x="4808538" y="3149600"/>
            <a:ext cx="69373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EEF2F5"/>
              </a:buClr>
              <a:buFont typeface="Tahoma" pitchFamily="34" charset="0"/>
              <a:buNone/>
            </a:pPr>
            <a:r>
              <a:rPr lang="en-US" sz="1200">
                <a:solidFill>
                  <a:schemeClr val="bg1"/>
                </a:solidFill>
                <a:latin typeface="Tahoma" pitchFamily="34" charset="0"/>
                <a:cs typeface="Times New Roman" pitchFamily="18" charset="0"/>
                <a:sym typeface="Tahoma" pitchFamily="34" charset="0"/>
              </a:rPr>
              <a:t>MO*</a:t>
            </a:r>
          </a:p>
        </p:txBody>
      </p:sp>
      <p:sp>
        <p:nvSpPr>
          <p:cNvPr id="52307" name="Text - Mississippi"/>
          <p:cNvSpPr txBox="1">
            <a:spLocks noChangeArrowheads="1"/>
          </p:cNvSpPr>
          <p:nvPr/>
        </p:nvSpPr>
        <p:spPr bwMode="auto">
          <a:xfrm>
            <a:off x="5183188" y="3979863"/>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 MS</a:t>
            </a:r>
          </a:p>
        </p:txBody>
      </p:sp>
      <p:sp>
        <p:nvSpPr>
          <p:cNvPr id="52308" name="Text - Minnesota"/>
          <p:cNvSpPr txBox="1">
            <a:spLocks noChangeArrowheads="1"/>
          </p:cNvSpPr>
          <p:nvPr/>
        </p:nvSpPr>
        <p:spPr bwMode="auto">
          <a:xfrm>
            <a:off x="4200525" y="1779588"/>
            <a:ext cx="12192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FFFFFF"/>
              </a:buClr>
              <a:buFont typeface="Tahoma" pitchFamily="34" charset="0"/>
              <a:buNone/>
            </a:pPr>
            <a:r>
              <a:rPr lang="en-US" sz="1200">
                <a:solidFill>
                  <a:srgbClr val="FFFFFF"/>
                </a:solidFill>
                <a:latin typeface="Tahoma" pitchFamily="34" charset="0"/>
                <a:cs typeface="Times New Roman" pitchFamily="18" charset="0"/>
                <a:sym typeface="Tahoma" pitchFamily="34" charset="0"/>
              </a:rPr>
              <a:t/>
            </a:r>
            <a:br>
              <a:rPr lang="en-US" sz="1200">
                <a:solidFill>
                  <a:srgbClr val="FFFFFF"/>
                </a:solidFill>
                <a:latin typeface="Tahoma" pitchFamily="34" charset="0"/>
                <a:cs typeface="Times New Roman" pitchFamily="18" charset="0"/>
                <a:sym typeface="Tahoma" pitchFamily="34" charset="0"/>
              </a:rPr>
            </a:br>
            <a:r>
              <a:rPr lang="en-US" sz="1200">
                <a:solidFill>
                  <a:srgbClr val="FFFFFF"/>
                </a:solidFill>
                <a:latin typeface="Tahoma" pitchFamily="34" charset="0"/>
                <a:cs typeface="Times New Roman" pitchFamily="18" charset="0"/>
                <a:sym typeface="Tahoma" pitchFamily="34" charset="0"/>
              </a:rPr>
              <a:t> MN</a:t>
            </a:r>
          </a:p>
        </p:txBody>
      </p:sp>
      <p:sp>
        <p:nvSpPr>
          <p:cNvPr id="52309" name="Text - Michigan"/>
          <p:cNvSpPr txBox="1">
            <a:spLocks noChangeArrowheads="1"/>
          </p:cNvSpPr>
          <p:nvPr/>
        </p:nvSpPr>
        <p:spPr bwMode="auto">
          <a:xfrm>
            <a:off x="5641975" y="2279650"/>
            <a:ext cx="69373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FFFFFF"/>
              </a:buClr>
              <a:buFont typeface="Tahoma" pitchFamily="34" charset="0"/>
              <a:buNone/>
            </a:pPr>
            <a:r>
              <a:rPr lang="en-US" sz="1200">
                <a:solidFill>
                  <a:srgbClr val="FFFFFF"/>
                </a:solidFill>
                <a:latin typeface="Tahoma" pitchFamily="34" charset="0"/>
                <a:cs typeface="Times New Roman" pitchFamily="18" charset="0"/>
                <a:sym typeface="Tahoma" pitchFamily="34" charset="0"/>
              </a:rPr>
              <a:t> MI</a:t>
            </a:r>
          </a:p>
        </p:txBody>
      </p:sp>
      <p:sp>
        <p:nvSpPr>
          <p:cNvPr id="52310" name="Text - Massachusetts"/>
          <p:cNvSpPr txBox="1">
            <a:spLocks noChangeArrowheads="1"/>
          </p:cNvSpPr>
          <p:nvPr/>
        </p:nvSpPr>
        <p:spPr bwMode="auto">
          <a:xfrm>
            <a:off x="7696200" y="2057400"/>
            <a:ext cx="9366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MA</a:t>
            </a:r>
          </a:p>
        </p:txBody>
      </p:sp>
      <p:sp>
        <p:nvSpPr>
          <p:cNvPr id="52311" name="Text - Maryland"/>
          <p:cNvSpPr txBox="1">
            <a:spLocks noChangeArrowheads="1"/>
          </p:cNvSpPr>
          <p:nvPr/>
        </p:nvSpPr>
        <p:spPr bwMode="auto">
          <a:xfrm>
            <a:off x="7399338" y="2865438"/>
            <a:ext cx="67151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MD</a:t>
            </a:r>
          </a:p>
        </p:txBody>
      </p:sp>
      <p:sp>
        <p:nvSpPr>
          <p:cNvPr id="52312" name="Text - Maine"/>
          <p:cNvSpPr txBox="1">
            <a:spLocks noChangeArrowheads="1"/>
          </p:cNvSpPr>
          <p:nvPr/>
        </p:nvSpPr>
        <p:spPr bwMode="auto">
          <a:xfrm>
            <a:off x="7197725" y="1370013"/>
            <a:ext cx="936625"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
            </a:r>
            <a:br>
              <a:rPr lang="en-US" sz="1200">
                <a:solidFill>
                  <a:srgbClr val="000040"/>
                </a:solidFill>
                <a:latin typeface="Tahoma" pitchFamily="34" charset="0"/>
                <a:cs typeface="Times New Roman" pitchFamily="18" charset="0"/>
                <a:sym typeface="Tahoma" pitchFamily="34" charset="0"/>
              </a:rPr>
            </a:br>
            <a:r>
              <a:rPr lang="en-US" sz="1200">
                <a:solidFill>
                  <a:srgbClr val="000040"/>
                </a:solidFill>
                <a:latin typeface="Tahoma" pitchFamily="34" charset="0"/>
                <a:cs typeface="Times New Roman" pitchFamily="18" charset="0"/>
                <a:sym typeface="Tahoma" pitchFamily="34" charset="0"/>
              </a:rPr>
              <a:t>ME</a:t>
            </a:r>
          </a:p>
        </p:txBody>
      </p:sp>
      <p:sp>
        <p:nvSpPr>
          <p:cNvPr id="52313" name="Text - Louisiana"/>
          <p:cNvSpPr txBox="1">
            <a:spLocks noChangeArrowheads="1"/>
          </p:cNvSpPr>
          <p:nvPr/>
        </p:nvSpPr>
        <p:spPr bwMode="auto">
          <a:xfrm>
            <a:off x="4870450" y="4246563"/>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 LA</a:t>
            </a:r>
          </a:p>
        </p:txBody>
      </p:sp>
      <p:sp>
        <p:nvSpPr>
          <p:cNvPr id="52314" name="Text - Kentucky"/>
          <p:cNvSpPr txBox="1">
            <a:spLocks noChangeArrowheads="1"/>
          </p:cNvSpPr>
          <p:nvPr/>
        </p:nvSpPr>
        <p:spPr bwMode="auto">
          <a:xfrm>
            <a:off x="5776913" y="3216275"/>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 KY</a:t>
            </a:r>
          </a:p>
        </p:txBody>
      </p:sp>
      <p:sp>
        <p:nvSpPr>
          <p:cNvPr id="52315" name="Text - Kansas"/>
          <p:cNvSpPr txBox="1">
            <a:spLocks noChangeArrowheads="1"/>
          </p:cNvSpPr>
          <p:nvPr/>
        </p:nvSpPr>
        <p:spPr bwMode="auto">
          <a:xfrm>
            <a:off x="4022725" y="3182938"/>
            <a:ext cx="69373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 KS</a:t>
            </a:r>
          </a:p>
        </p:txBody>
      </p:sp>
      <p:sp>
        <p:nvSpPr>
          <p:cNvPr id="52316" name="Text - Iowa"/>
          <p:cNvSpPr txBox="1">
            <a:spLocks noChangeArrowheads="1"/>
          </p:cNvSpPr>
          <p:nvPr/>
        </p:nvSpPr>
        <p:spPr bwMode="auto">
          <a:xfrm>
            <a:off x="4594225" y="2590800"/>
            <a:ext cx="69373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FFFFFF"/>
              </a:buClr>
              <a:buFont typeface="Tahoma" pitchFamily="34" charset="0"/>
              <a:buNone/>
            </a:pPr>
            <a:r>
              <a:rPr lang="en-US" sz="1200">
                <a:solidFill>
                  <a:srgbClr val="FFFFFF"/>
                </a:solidFill>
                <a:latin typeface="Tahoma" pitchFamily="34" charset="0"/>
                <a:cs typeface="Times New Roman" pitchFamily="18" charset="0"/>
                <a:sym typeface="Tahoma" pitchFamily="34" charset="0"/>
              </a:rPr>
              <a:t> IA*</a:t>
            </a:r>
          </a:p>
        </p:txBody>
      </p:sp>
      <p:sp>
        <p:nvSpPr>
          <p:cNvPr id="52317" name="Text - Indiana"/>
          <p:cNvSpPr txBox="1">
            <a:spLocks noChangeArrowheads="1"/>
          </p:cNvSpPr>
          <p:nvPr/>
        </p:nvSpPr>
        <p:spPr bwMode="auto">
          <a:xfrm>
            <a:off x="5518150" y="2833688"/>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 IN</a:t>
            </a:r>
          </a:p>
        </p:txBody>
      </p:sp>
      <p:sp>
        <p:nvSpPr>
          <p:cNvPr id="52318" name="Text - Illinois"/>
          <p:cNvSpPr txBox="1">
            <a:spLocks noChangeArrowheads="1"/>
          </p:cNvSpPr>
          <p:nvPr/>
        </p:nvSpPr>
        <p:spPr bwMode="auto">
          <a:xfrm>
            <a:off x="5118100" y="2846388"/>
            <a:ext cx="69373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FFFFFF"/>
              </a:buClr>
              <a:buFont typeface="Tahoma" pitchFamily="34" charset="0"/>
              <a:buNone/>
            </a:pPr>
            <a:r>
              <a:rPr lang="en-US" sz="1200">
                <a:solidFill>
                  <a:srgbClr val="FFFFFF"/>
                </a:solidFill>
                <a:latin typeface="Tahoma" pitchFamily="34" charset="0"/>
                <a:cs typeface="Times New Roman" pitchFamily="18" charset="0"/>
                <a:sym typeface="Tahoma" pitchFamily="34" charset="0"/>
              </a:rPr>
              <a:t> IL</a:t>
            </a:r>
          </a:p>
        </p:txBody>
      </p:sp>
      <p:sp>
        <p:nvSpPr>
          <p:cNvPr id="52319" name="Text - Idaho"/>
          <p:cNvSpPr txBox="1">
            <a:spLocks noChangeArrowheads="1"/>
          </p:cNvSpPr>
          <p:nvPr/>
        </p:nvSpPr>
        <p:spPr bwMode="auto">
          <a:xfrm>
            <a:off x="2195513" y="2251075"/>
            <a:ext cx="69373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00"/>
              </a:buClr>
              <a:buFont typeface="Tahoma" pitchFamily="34" charset="0"/>
              <a:buNone/>
            </a:pPr>
            <a:r>
              <a:rPr lang="en-US" sz="1200">
                <a:solidFill>
                  <a:srgbClr val="000000"/>
                </a:solidFill>
                <a:latin typeface="Tahoma" pitchFamily="34" charset="0"/>
                <a:cs typeface="Times New Roman" pitchFamily="18" charset="0"/>
                <a:sym typeface="Tahoma" pitchFamily="34" charset="0"/>
              </a:rPr>
              <a:t>ID</a:t>
            </a:r>
          </a:p>
        </p:txBody>
      </p:sp>
      <p:sp>
        <p:nvSpPr>
          <p:cNvPr id="52320" name="Text - Hawaii"/>
          <p:cNvSpPr txBox="1">
            <a:spLocks noChangeArrowheads="1"/>
          </p:cNvSpPr>
          <p:nvPr/>
        </p:nvSpPr>
        <p:spPr bwMode="auto">
          <a:xfrm>
            <a:off x="2819400" y="5073650"/>
            <a:ext cx="9366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HI</a:t>
            </a:r>
          </a:p>
        </p:txBody>
      </p:sp>
      <p:sp>
        <p:nvSpPr>
          <p:cNvPr id="52321" name="Text - Georgia"/>
          <p:cNvSpPr txBox="1">
            <a:spLocks noChangeArrowheads="1"/>
          </p:cNvSpPr>
          <p:nvPr/>
        </p:nvSpPr>
        <p:spPr bwMode="auto">
          <a:xfrm>
            <a:off x="6118225" y="3954463"/>
            <a:ext cx="69373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 GA</a:t>
            </a:r>
          </a:p>
        </p:txBody>
      </p:sp>
      <p:sp>
        <p:nvSpPr>
          <p:cNvPr id="52322" name="Text - Florida"/>
          <p:cNvSpPr txBox="1">
            <a:spLocks noChangeArrowheads="1"/>
          </p:cNvSpPr>
          <p:nvPr/>
        </p:nvSpPr>
        <p:spPr bwMode="auto">
          <a:xfrm>
            <a:off x="6477000" y="4543425"/>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 FL</a:t>
            </a:r>
          </a:p>
        </p:txBody>
      </p:sp>
      <p:sp>
        <p:nvSpPr>
          <p:cNvPr id="52323" name="Text - District of Columbia"/>
          <p:cNvSpPr txBox="1">
            <a:spLocks noChangeArrowheads="1"/>
          </p:cNvSpPr>
          <p:nvPr/>
        </p:nvSpPr>
        <p:spPr bwMode="auto">
          <a:xfrm>
            <a:off x="7391400" y="3046413"/>
            <a:ext cx="9525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  DC  </a:t>
            </a:r>
          </a:p>
        </p:txBody>
      </p:sp>
      <p:sp>
        <p:nvSpPr>
          <p:cNvPr id="52324" name="Text - Delaware"/>
          <p:cNvSpPr txBox="1">
            <a:spLocks noChangeArrowheads="1"/>
          </p:cNvSpPr>
          <p:nvPr/>
        </p:nvSpPr>
        <p:spPr bwMode="auto">
          <a:xfrm>
            <a:off x="7256463" y="2713038"/>
            <a:ext cx="9366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DE</a:t>
            </a:r>
          </a:p>
        </p:txBody>
      </p:sp>
      <p:sp>
        <p:nvSpPr>
          <p:cNvPr id="52325" name="Text - Connecticut"/>
          <p:cNvSpPr txBox="1">
            <a:spLocks noChangeArrowheads="1"/>
          </p:cNvSpPr>
          <p:nvPr/>
        </p:nvSpPr>
        <p:spPr bwMode="auto">
          <a:xfrm>
            <a:off x="7407275" y="2352675"/>
            <a:ext cx="746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 CT*</a:t>
            </a:r>
          </a:p>
        </p:txBody>
      </p:sp>
      <p:sp>
        <p:nvSpPr>
          <p:cNvPr id="52326" name="Text - Colorado"/>
          <p:cNvSpPr txBox="1">
            <a:spLocks noChangeArrowheads="1"/>
          </p:cNvSpPr>
          <p:nvPr/>
        </p:nvSpPr>
        <p:spPr bwMode="auto">
          <a:xfrm>
            <a:off x="2862263" y="2973388"/>
            <a:ext cx="12192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FFFFFF"/>
              </a:buClr>
              <a:buFont typeface="Tahoma" pitchFamily="34" charset="0"/>
              <a:buNone/>
            </a:pPr>
            <a:r>
              <a:rPr lang="en-US" sz="1200">
                <a:solidFill>
                  <a:srgbClr val="FFFFFF"/>
                </a:solidFill>
                <a:latin typeface="Tahoma" pitchFamily="34" charset="0"/>
                <a:cs typeface="Times New Roman" pitchFamily="18" charset="0"/>
                <a:sym typeface="Tahoma" pitchFamily="34" charset="0"/>
              </a:rPr>
              <a:t/>
            </a:r>
            <a:br>
              <a:rPr lang="en-US" sz="1200">
                <a:solidFill>
                  <a:srgbClr val="FFFFFF"/>
                </a:solidFill>
                <a:latin typeface="Tahoma" pitchFamily="34" charset="0"/>
                <a:cs typeface="Times New Roman" pitchFamily="18" charset="0"/>
                <a:sym typeface="Tahoma" pitchFamily="34" charset="0"/>
              </a:rPr>
            </a:br>
            <a:r>
              <a:rPr lang="en-US" sz="1200">
                <a:solidFill>
                  <a:srgbClr val="FFFFFF"/>
                </a:solidFill>
                <a:latin typeface="Tahoma" pitchFamily="34" charset="0"/>
                <a:cs typeface="Times New Roman" pitchFamily="18" charset="0"/>
                <a:sym typeface="Tahoma" pitchFamily="34" charset="0"/>
              </a:rPr>
              <a:t> CO*</a:t>
            </a:r>
          </a:p>
        </p:txBody>
      </p:sp>
      <p:sp>
        <p:nvSpPr>
          <p:cNvPr id="52327" name="Text - California"/>
          <p:cNvSpPr txBox="1">
            <a:spLocks noChangeArrowheads="1"/>
          </p:cNvSpPr>
          <p:nvPr/>
        </p:nvSpPr>
        <p:spPr bwMode="auto">
          <a:xfrm>
            <a:off x="1058863" y="3103563"/>
            <a:ext cx="12192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FFFFFF"/>
              </a:buClr>
              <a:buFont typeface="Tahoma" pitchFamily="34" charset="0"/>
              <a:buNone/>
            </a:pPr>
            <a:r>
              <a:rPr lang="en-US" sz="1200">
                <a:solidFill>
                  <a:srgbClr val="FFFFFF"/>
                </a:solidFill>
                <a:latin typeface="Tahoma" pitchFamily="34" charset="0"/>
                <a:cs typeface="Times New Roman" pitchFamily="18" charset="0"/>
                <a:sym typeface="Tahoma" pitchFamily="34" charset="0"/>
              </a:rPr>
              <a:t/>
            </a:r>
            <a:br>
              <a:rPr lang="en-US" sz="1200">
                <a:solidFill>
                  <a:srgbClr val="FFFFFF"/>
                </a:solidFill>
                <a:latin typeface="Tahoma" pitchFamily="34" charset="0"/>
                <a:cs typeface="Times New Roman" pitchFamily="18" charset="0"/>
                <a:sym typeface="Tahoma" pitchFamily="34" charset="0"/>
              </a:rPr>
            </a:br>
            <a:r>
              <a:rPr lang="en-US" sz="1200">
                <a:solidFill>
                  <a:srgbClr val="FFFFFF"/>
                </a:solidFill>
                <a:latin typeface="Tahoma" pitchFamily="34" charset="0"/>
                <a:cs typeface="Times New Roman" pitchFamily="18" charset="0"/>
                <a:sym typeface="Tahoma" pitchFamily="34" charset="0"/>
              </a:rPr>
              <a:t> CA</a:t>
            </a:r>
          </a:p>
        </p:txBody>
      </p:sp>
      <p:sp>
        <p:nvSpPr>
          <p:cNvPr id="52328" name="Text - Arkansas"/>
          <p:cNvSpPr txBox="1">
            <a:spLocks noChangeArrowheads="1"/>
          </p:cNvSpPr>
          <p:nvPr/>
        </p:nvSpPr>
        <p:spPr bwMode="auto">
          <a:xfrm>
            <a:off x="4811713" y="3673475"/>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 AR</a:t>
            </a:r>
          </a:p>
        </p:txBody>
      </p:sp>
      <p:sp>
        <p:nvSpPr>
          <p:cNvPr id="52329" name="Text - Arizona"/>
          <p:cNvSpPr txBox="1">
            <a:spLocks noChangeArrowheads="1"/>
          </p:cNvSpPr>
          <p:nvPr/>
        </p:nvSpPr>
        <p:spPr bwMode="auto">
          <a:xfrm>
            <a:off x="2024063" y="3598863"/>
            <a:ext cx="12192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00"/>
              </a:buClr>
              <a:buFont typeface="Tahoma" pitchFamily="34" charset="0"/>
              <a:buNone/>
            </a:pPr>
            <a:r>
              <a:rPr lang="en-US" sz="1200">
                <a:solidFill>
                  <a:srgbClr val="000000"/>
                </a:solidFill>
                <a:latin typeface="Tahoma" pitchFamily="34" charset="0"/>
                <a:cs typeface="Times New Roman" pitchFamily="18" charset="0"/>
                <a:sym typeface="Tahoma" pitchFamily="34" charset="0"/>
              </a:rPr>
              <a:t/>
            </a:r>
            <a:br>
              <a:rPr lang="en-US" sz="1200">
                <a:solidFill>
                  <a:srgbClr val="000000"/>
                </a:solidFill>
                <a:latin typeface="Tahoma" pitchFamily="34" charset="0"/>
                <a:cs typeface="Times New Roman" pitchFamily="18" charset="0"/>
                <a:sym typeface="Tahoma" pitchFamily="34" charset="0"/>
              </a:rPr>
            </a:br>
            <a:r>
              <a:rPr lang="en-US" sz="1200">
                <a:solidFill>
                  <a:srgbClr val="000000"/>
                </a:solidFill>
                <a:latin typeface="Tahoma" pitchFamily="34" charset="0"/>
                <a:cs typeface="Times New Roman" pitchFamily="18" charset="0"/>
                <a:sym typeface="Tahoma" pitchFamily="34" charset="0"/>
              </a:rPr>
              <a:t>AZ</a:t>
            </a:r>
          </a:p>
        </p:txBody>
      </p:sp>
      <p:sp>
        <p:nvSpPr>
          <p:cNvPr id="52330" name="Text - Alaska"/>
          <p:cNvSpPr txBox="1">
            <a:spLocks noChangeArrowheads="1"/>
          </p:cNvSpPr>
          <p:nvPr/>
        </p:nvSpPr>
        <p:spPr bwMode="auto">
          <a:xfrm>
            <a:off x="1082675" y="4608513"/>
            <a:ext cx="12192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
            </a:r>
            <a:br>
              <a:rPr lang="en-US" sz="1200">
                <a:solidFill>
                  <a:srgbClr val="000040"/>
                </a:solidFill>
                <a:latin typeface="Tahoma" pitchFamily="34" charset="0"/>
                <a:cs typeface="Times New Roman" pitchFamily="18" charset="0"/>
                <a:sym typeface="Tahoma" pitchFamily="34" charset="0"/>
              </a:rPr>
            </a:br>
            <a:r>
              <a:rPr lang="en-US" sz="1200">
                <a:solidFill>
                  <a:srgbClr val="000040"/>
                </a:solidFill>
                <a:latin typeface="Tahoma" pitchFamily="34" charset="0"/>
                <a:cs typeface="Times New Roman" pitchFamily="18" charset="0"/>
                <a:sym typeface="Tahoma" pitchFamily="34" charset="0"/>
              </a:rPr>
              <a:t>AK</a:t>
            </a:r>
          </a:p>
        </p:txBody>
      </p:sp>
      <p:sp>
        <p:nvSpPr>
          <p:cNvPr id="52331" name="Text - Alabama"/>
          <p:cNvSpPr txBox="1">
            <a:spLocks noChangeArrowheads="1"/>
          </p:cNvSpPr>
          <p:nvPr/>
        </p:nvSpPr>
        <p:spPr bwMode="auto">
          <a:xfrm>
            <a:off x="5599113" y="3967163"/>
            <a:ext cx="6921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85000"/>
              </a:lnSpc>
              <a:spcBef>
                <a:spcPct val="50000"/>
              </a:spcBef>
              <a:buClr>
                <a:srgbClr val="000040"/>
              </a:buClr>
              <a:buFont typeface="Tahoma" pitchFamily="34" charset="0"/>
              <a:buNone/>
            </a:pPr>
            <a:r>
              <a:rPr lang="en-US" sz="1200">
                <a:solidFill>
                  <a:srgbClr val="000040"/>
                </a:solidFill>
                <a:latin typeface="Tahoma" pitchFamily="34" charset="0"/>
                <a:cs typeface="Times New Roman" pitchFamily="18" charset="0"/>
                <a:sym typeface="Tahoma" pitchFamily="34" charset="0"/>
              </a:rPr>
              <a:t> AL</a:t>
            </a:r>
          </a:p>
        </p:txBody>
      </p:sp>
      <p:sp>
        <p:nvSpPr>
          <p:cNvPr id="52332" name="Line - Vermont"/>
          <p:cNvSpPr>
            <a:spLocks noChangeShapeType="1"/>
          </p:cNvSpPr>
          <p:nvPr/>
        </p:nvSpPr>
        <p:spPr bwMode="auto">
          <a:xfrm>
            <a:off x="7070725" y="1701800"/>
            <a:ext cx="207963" cy="1333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333" name="Line - Rhode Island"/>
          <p:cNvSpPr>
            <a:spLocks noChangeShapeType="1"/>
          </p:cNvSpPr>
          <p:nvPr/>
        </p:nvSpPr>
        <p:spPr bwMode="auto">
          <a:xfrm>
            <a:off x="7581900" y="2540000"/>
            <a:ext cx="266700" cy="50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334" name="Line - New Jersey"/>
          <p:cNvSpPr>
            <a:spLocks noChangeShapeType="1"/>
          </p:cNvSpPr>
          <p:nvPr/>
        </p:nvSpPr>
        <p:spPr bwMode="auto">
          <a:xfrm flipV="1">
            <a:off x="7666038" y="2347913"/>
            <a:ext cx="2635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335" name="Line - New Hampshire"/>
          <p:cNvSpPr>
            <a:spLocks noChangeShapeType="1"/>
          </p:cNvSpPr>
          <p:nvPr/>
        </p:nvSpPr>
        <p:spPr bwMode="auto">
          <a:xfrm flipV="1">
            <a:off x="7443788" y="1973263"/>
            <a:ext cx="360362" cy="666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336" name="Line - Massachusetts"/>
          <p:cNvSpPr>
            <a:spLocks noChangeShapeType="1"/>
          </p:cNvSpPr>
          <p:nvPr/>
        </p:nvSpPr>
        <p:spPr bwMode="auto">
          <a:xfrm flipV="1">
            <a:off x="7581900" y="2179638"/>
            <a:ext cx="4159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337" name="Line - Maryland"/>
          <p:cNvSpPr>
            <a:spLocks noChangeShapeType="1"/>
          </p:cNvSpPr>
          <p:nvPr/>
        </p:nvSpPr>
        <p:spPr bwMode="auto">
          <a:xfrm flipV="1">
            <a:off x="7254875" y="2970213"/>
            <a:ext cx="2635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338" name="Line - Hawaii"/>
          <p:cNvSpPr>
            <a:spLocks noChangeShapeType="1"/>
          </p:cNvSpPr>
          <p:nvPr/>
        </p:nvSpPr>
        <p:spPr bwMode="auto">
          <a:xfrm flipH="1" flipV="1">
            <a:off x="2855913" y="5129213"/>
            <a:ext cx="268287" cy="666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339" name="Line - District of Columbia"/>
          <p:cNvSpPr>
            <a:spLocks noChangeShapeType="1"/>
          </p:cNvSpPr>
          <p:nvPr/>
        </p:nvSpPr>
        <p:spPr bwMode="auto">
          <a:xfrm flipH="1" flipV="1">
            <a:off x="7026275" y="2951163"/>
            <a:ext cx="441325" cy="2476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340" name="Line - Delaware"/>
          <p:cNvSpPr>
            <a:spLocks noChangeShapeType="1"/>
          </p:cNvSpPr>
          <p:nvPr/>
        </p:nvSpPr>
        <p:spPr bwMode="auto">
          <a:xfrm flipV="1">
            <a:off x="7248525" y="2865438"/>
            <a:ext cx="2635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341" name="Line - Connecticut"/>
          <p:cNvSpPr>
            <a:spLocks noChangeShapeType="1"/>
          </p:cNvSpPr>
          <p:nvPr/>
        </p:nvSpPr>
        <p:spPr bwMode="auto">
          <a:xfrm>
            <a:off x="7434263" y="2347913"/>
            <a:ext cx="217487" cy="952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342" name="Legend 1 text"/>
          <p:cNvSpPr txBox="1">
            <a:spLocks noChangeArrowheads="1"/>
          </p:cNvSpPr>
          <p:nvPr/>
        </p:nvSpPr>
        <p:spPr bwMode="auto">
          <a:xfrm>
            <a:off x="5459413" y="5519738"/>
            <a:ext cx="34559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buClr>
                <a:srgbClr val="000000"/>
              </a:buClr>
              <a:buFont typeface="Tahoma" pitchFamily="34" charset="0"/>
              <a:buNone/>
            </a:pPr>
            <a:r>
              <a:rPr lang="en-US" sz="1000" b="1">
                <a:solidFill>
                  <a:srgbClr val="000000"/>
                </a:solidFill>
                <a:latin typeface="Tahoma" pitchFamily="34" charset="0"/>
                <a:cs typeface="Times New Roman" pitchFamily="18" charset="0"/>
                <a:sym typeface="Tahoma" pitchFamily="34" charset="0"/>
              </a:rPr>
              <a:t>Proposed 2014 Start Date (12 states)</a:t>
            </a:r>
          </a:p>
        </p:txBody>
      </p:sp>
      <p:sp>
        <p:nvSpPr>
          <p:cNvPr id="52343" name="Rectangle 131"/>
          <p:cNvSpPr>
            <a:spLocks noChangeArrowheads="1"/>
          </p:cNvSpPr>
          <p:nvPr/>
        </p:nvSpPr>
        <p:spPr bwMode="auto">
          <a:xfrm>
            <a:off x="5230813" y="5305425"/>
            <a:ext cx="152400" cy="152400"/>
          </a:xfrm>
          <a:prstGeom prst="rect">
            <a:avLst/>
          </a:prstGeom>
          <a:solidFill>
            <a:srgbClr val="001B36"/>
          </a:solidFill>
          <a:ln w="9525">
            <a:solidFill>
              <a:srgbClr val="000000"/>
            </a:solidFill>
            <a:miter lim="800000"/>
            <a:headEnd/>
            <a:tailEnd/>
          </a:ln>
        </p:spPr>
        <p:txBody>
          <a:bodyPr wrap="none" anchor="ctr"/>
          <a:lstStyle/>
          <a:p>
            <a:pPr algn="ctr">
              <a:buClr>
                <a:srgbClr val="000000"/>
              </a:buClr>
              <a:buFont typeface="Tahoma" pitchFamily="34" charset="0"/>
              <a:buNone/>
            </a:pPr>
            <a:endParaRPr lang="en-US" sz="1100" b="1">
              <a:solidFill>
                <a:srgbClr val="000000"/>
              </a:solidFill>
              <a:latin typeface="Tahoma" pitchFamily="34" charset="0"/>
              <a:cs typeface="Arial" charset="0"/>
              <a:sym typeface="Tahoma" pitchFamily="34" charset="0"/>
            </a:endParaRPr>
          </a:p>
        </p:txBody>
      </p:sp>
      <p:sp>
        <p:nvSpPr>
          <p:cNvPr id="52344" name="Rectangle 134"/>
          <p:cNvSpPr>
            <a:spLocks noChangeArrowheads="1"/>
          </p:cNvSpPr>
          <p:nvPr/>
        </p:nvSpPr>
        <p:spPr bwMode="auto">
          <a:xfrm>
            <a:off x="5230813" y="5819775"/>
            <a:ext cx="152400" cy="152400"/>
          </a:xfrm>
          <a:prstGeom prst="rect">
            <a:avLst/>
          </a:prstGeom>
          <a:solidFill>
            <a:schemeClr val="bg1"/>
          </a:solidFill>
          <a:ln w="9525">
            <a:solidFill>
              <a:schemeClr val="tx1"/>
            </a:solidFill>
            <a:miter lim="800000"/>
            <a:headEnd/>
            <a:tailEnd/>
          </a:ln>
        </p:spPr>
        <p:txBody>
          <a:bodyPr wrap="none" anchor="ctr"/>
          <a:lstStyle/>
          <a:p>
            <a:pPr algn="ctr">
              <a:buClr>
                <a:srgbClr val="000000"/>
              </a:buClr>
              <a:buFont typeface="Tahoma" pitchFamily="34" charset="0"/>
              <a:buNone/>
            </a:pPr>
            <a:endParaRPr lang="en-US" b="1">
              <a:solidFill>
                <a:srgbClr val="000000"/>
              </a:solidFill>
              <a:latin typeface="Tahoma" pitchFamily="34" charset="0"/>
              <a:cs typeface="Arial" charset="0"/>
              <a:sym typeface="Tahoma" pitchFamily="34" charset="0"/>
            </a:endParaRPr>
          </a:p>
        </p:txBody>
      </p:sp>
      <p:sp>
        <p:nvSpPr>
          <p:cNvPr id="52345" name="Rectangle 131"/>
          <p:cNvSpPr>
            <a:spLocks noChangeArrowheads="1"/>
          </p:cNvSpPr>
          <p:nvPr/>
        </p:nvSpPr>
        <p:spPr bwMode="auto">
          <a:xfrm>
            <a:off x="5230813" y="5567363"/>
            <a:ext cx="152400" cy="152400"/>
          </a:xfrm>
          <a:prstGeom prst="rect">
            <a:avLst/>
          </a:prstGeom>
          <a:solidFill>
            <a:schemeClr val="accent1"/>
          </a:solidFill>
          <a:ln w="9525">
            <a:solidFill>
              <a:srgbClr val="000000"/>
            </a:solidFill>
            <a:miter lim="800000"/>
            <a:headEnd/>
            <a:tailEnd/>
          </a:ln>
        </p:spPr>
        <p:txBody>
          <a:bodyPr wrap="none" anchor="ctr"/>
          <a:lstStyle/>
          <a:p>
            <a:pPr algn="ctr">
              <a:buClr>
                <a:srgbClr val="000020"/>
              </a:buClr>
              <a:buFont typeface="Tahoma" pitchFamily="34" charset="0"/>
              <a:buNone/>
            </a:pPr>
            <a:endParaRPr lang="en-US" sz="1100" b="1">
              <a:solidFill>
                <a:srgbClr val="000020"/>
              </a:solidFill>
              <a:latin typeface="Tahoma" pitchFamily="34" charset="0"/>
              <a:cs typeface="Arial" charset="0"/>
              <a:sym typeface="Tahoma" pitchFamily="34" charset="0"/>
            </a:endParaRPr>
          </a:p>
        </p:txBody>
      </p:sp>
      <p:pic>
        <p:nvPicPr>
          <p:cNvPr id="52346" name="Picture 7" descr="kfflogo-colo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5363" y="6280150"/>
            <a:ext cx="4572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1"/>
          <p:cNvSpPr>
            <a:spLocks noGrp="1"/>
          </p:cNvSpPr>
          <p:nvPr>
            <p:ph idx="4294967295"/>
          </p:nvPr>
        </p:nvSpPr>
        <p:spPr>
          <a:xfrm>
            <a:off x="457200" y="1673225"/>
            <a:ext cx="8229600" cy="4879975"/>
          </a:xfrm>
          <a:ln/>
        </p:spPr>
        <p:txBody>
          <a:bodyPr lIns="91392" tIns="45696" rIns="91392" bIns="45696"/>
          <a:lstStyle/>
          <a:p>
            <a:pPr marL="341313" indent="-341313">
              <a:spcAft>
                <a:spcPts val="600"/>
              </a:spcAft>
              <a:buClr>
                <a:srgbClr val="000000"/>
              </a:buClr>
              <a:buFont typeface="Tahoma" pitchFamily="34" charset="0"/>
              <a:buChar char="•"/>
            </a:pPr>
            <a:r>
              <a:rPr lang="en-US" sz="2000">
                <a:solidFill>
                  <a:srgbClr val="000000"/>
                </a:solidFill>
                <a:cs typeface="Tahoma" pitchFamily="34" charset="0"/>
                <a:sym typeface="Tahoma" pitchFamily="34" charset="0"/>
              </a:rPr>
              <a:t>The current landscape offers room for improvement</a:t>
            </a:r>
            <a:r>
              <a:rPr lang="en-US" sz="1600">
                <a:solidFill>
                  <a:srgbClr val="000000"/>
                </a:solidFill>
                <a:cs typeface="Tahoma" pitchFamily="34" charset="0"/>
                <a:sym typeface="Tahoma" pitchFamily="34" charset="0"/>
              </a:rPr>
              <a:t/>
            </a:r>
            <a:br>
              <a:rPr lang="en-US" sz="1600">
                <a:solidFill>
                  <a:srgbClr val="000000"/>
                </a:solidFill>
                <a:cs typeface="Tahoma" pitchFamily="34" charset="0"/>
                <a:sym typeface="Tahoma" pitchFamily="34" charset="0"/>
              </a:rPr>
            </a:br>
            <a:r>
              <a:rPr lang="en-US" sz="1600" i="1">
                <a:solidFill>
                  <a:srgbClr val="000000"/>
                </a:solidFill>
                <a:cs typeface="Tahoma" pitchFamily="34" charset="0"/>
                <a:sym typeface="Tahoma" pitchFamily="34" charset="0"/>
              </a:rPr>
              <a:t>The current system is fragmented; coordination will help to improve care</a:t>
            </a:r>
          </a:p>
          <a:p>
            <a:pPr marL="341313" indent="-341313">
              <a:spcAft>
                <a:spcPts val="600"/>
              </a:spcAft>
              <a:buClr>
                <a:srgbClr val="000000"/>
              </a:buClr>
              <a:buFont typeface="Tahoma" pitchFamily="34" charset="0"/>
              <a:buChar char="•"/>
            </a:pPr>
            <a:r>
              <a:rPr lang="en-US" sz="2000">
                <a:solidFill>
                  <a:srgbClr val="000000"/>
                </a:solidFill>
                <a:cs typeface="Tahoma" pitchFamily="34" charset="0"/>
                <a:sym typeface="Tahoma" pitchFamily="34" charset="0"/>
              </a:rPr>
              <a:t>One size will not fit all</a:t>
            </a:r>
            <a:r>
              <a:rPr lang="en-US" sz="1600">
                <a:solidFill>
                  <a:srgbClr val="000000"/>
                </a:solidFill>
                <a:cs typeface="Tahoma" pitchFamily="34" charset="0"/>
                <a:sym typeface="Tahoma" pitchFamily="34" charset="0"/>
              </a:rPr>
              <a:t/>
            </a:r>
            <a:br>
              <a:rPr lang="en-US" sz="1600">
                <a:solidFill>
                  <a:srgbClr val="000000"/>
                </a:solidFill>
                <a:cs typeface="Tahoma" pitchFamily="34" charset="0"/>
                <a:sym typeface="Tahoma" pitchFamily="34" charset="0"/>
              </a:rPr>
            </a:br>
            <a:r>
              <a:rPr lang="en-US" sz="1600" i="1">
                <a:solidFill>
                  <a:srgbClr val="000000"/>
                </a:solidFill>
                <a:cs typeface="Tahoma" pitchFamily="34" charset="0"/>
                <a:sym typeface="Tahoma" pitchFamily="34" charset="0"/>
              </a:rPr>
              <a:t>Various approaches are needed to address each subgroup’s unique needs</a:t>
            </a:r>
          </a:p>
          <a:p>
            <a:pPr marL="341313" indent="-341313">
              <a:spcAft>
                <a:spcPts val="600"/>
              </a:spcAft>
              <a:buClr>
                <a:srgbClr val="000000"/>
              </a:buClr>
              <a:buFont typeface="Tahoma" pitchFamily="34" charset="0"/>
              <a:buChar char="•"/>
            </a:pPr>
            <a:r>
              <a:rPr lang="en-US" sz="2000">
                <a:solidFill>
                  <a:srgbClr val="000000"/>
                </a:solidFill>
                <a:cs typeface="Tahoma" pitchFamily="34" charset="0"/>
                <a:sym typeface="Tahoma" pitchFamily="34" charset="0"/>
              </a:rPr>
              <a:t>Building expertise and plan capacity takes time</a:t>
            </a:r>
            <a:br>
              <a:rPr lang="en-US" sz="2000">
                <a:solidFill>
                  <a:srgbClr val="000000"/>
                </a:solidFill>
                <a:cs typeface="Tahoma" pitchFamily="34" charset="0"/>
                <a:sym typeface="Tahoma" pitchFamily="34" charset="0"/>
              </a:rPr>
            </a:br>
            <a:r>
              <a:rPr lang="en-US" sz="1600" i="1">
                <a:solidFill>
                  <a:srgbClr val="000000"/>
                </a:solidFill>
                <a:cs typeface="Tahoma" pitchFamily="34" charset="0"/>
                <a:sym typeface="Tahoma" pitchFamily="34" charset="0"/>
              </a:rPr>
              <a:t>Few health plans and states have experience managing both populations</a:t>
            </a:r>
          </a:p>
          <a:p>
            <a:pPr marL="341313" indent="-341313">
              <a:spcAft>
                <a:spcPts val="600"/>
              </a:spcAft>
              <a:buClr>
                <a:srgbClr val="000000"/>
              </a:buClr>
              <a:buFont typeface="Tahoma" pitchFamily="34" charset="0"/>
              <a:buChar char="•"/>
            </a:pPr>
            <a:r>
              <a:rPr lang="en-US" sz="2000">
                <a:solidFill>
                  <a:srgbClr val="000000"/>
                </a:solidFill>
                <a:cs typeface="Tahoma" pitchFamily="34" charset="0"/>
                <a:sym typeface="Tahoma" pitchFamily="34" charset="0"/>
              </a:rPr>
              <a:t>Proceed with caution</a:t>
            </a:r>
            <a:br>
              <a:rPr lang="en-US" sz="2000">
                <a:solidFill>
                  <a:srgbClr val="000000"/>
                </a:solidFill>
                <a:cs typeface="Tahoma" pitchFamily="34" charset="0"/>
                <a:sym typeface="Tahoma" pitchFamily="34" charset="0"/>
              </a:rPr>
            </a:br>
            <a:r>
              <a:rPr lang="en-US" sz="1600" i="1">
                <a:solidFill>
                  <a:srgbClr val="000000"/>
                </a:solidFill>
                <a:cs typeface="Tahoma" pitchFamily="34" charset="0"/>
                <a:sym typeface="Tahoma" pitchFamily="34" charset="0"/>
              </a:rPr>
              <a:t>Infrastructure needs to be in place; transitions are difficult</a:t>
            </a:r>
          </a:p>
          <a:p>
            <a:pPr marL="341313" indent="-341313">
              <a:spcAft>
                <a:spcPts val="600"/>
              </a:spcAft>
              <a:buClr>
                <a:srgbClr val="000000"/>
              </a:buClr>
              <a:buFont typeface="Tahoma" pitchFamily="34" charset="0"/>
              <a:buChar char="•"/>
            </a:pPr>
            <a:r>
              <a:rPr lang="en-US" sz="2000">
                <a:solidFill>
                  <a:srgbClr val="000000"/>
                </a:solidFill>
                <a:cs typeface="Tahoma" pitchFamily="34" charset="0"/>
                <a:sym typeface="Tahoma" pitchFamily="34" charset="0"/>
              </a:rPr>
              <a:t>Don’t count your savings before they are hatched</a:t>
            </a:r>
            <a:br>
              <a:rPr lang="en-US" sz="2000">
                <a:solidFill>
                  <a:srgbClr val="000000"/>
                </a:solidFill>
                <a:cs typeface="Tahoma" pitchFamily="34" charset="0"/>
                <a:sym typeface="Tahoma" pitchFamily="34" charset="0"/>
              </a:rPr>
            </a:br>
            <a:r>
              <a:rPr lang="en-US" sz="1600" i="1">
                <a:solidFill>
                  <a:srgbClr val="000000"/>
                </a:solidFill>
                <a:cs typeface="Tahoma" pitchFamily="34" charset="0"/>
                <a:sym typeface="Tahoma" pitchFamily="34" charset="0"/>
              </a:rPr>
              <a:t>Many are laying claim to savings, few results to date have shown cost savings</a:t>
            </a:r>
          </a:p>
          <a:p>
            <a:pPr marL="341313" indent="-341313">
              <a:spcAft>
                <a:spcPts val="600"/>
              </a:spcAft>
              <a:buClr>
                <a:srgbClr val="000000"/>
              </a:buClr>
              <a:buFont typeface="Tahoma" pitchFamily="34" charset="0"/>
              <a:buChar char="•"/>
            </a:pPr>
            <a:r>
              <a:rPr lang="en-US" sz="2000">
                <a:solidFill>
                  <a:srgbClr val="000000"/>
                </a:solidFill>
                <a:cs typeface="Tahoma" pitchFamily="34" charset="0"/>
                <a:sym typeface="Tahoma" pitchFamily="34" charset="0"/>
              </a:rPr>
              <a:t>Accountability matters: who will be in charge?</a:t>
            </a:r>
            <a:br>
              <a:rPr lang="en-US" sz="2000">
                <a:solidFill>
                  <a:srgbClr val="000000"/>
                </a:solidFill>
                <a:cs typeface="Tahoma" pitchFamily="34" charset="0"/>
                <a:sym typeface="Tahoma" pitchFamily="34" charset="0"/>
              </a:rPr>
            </a:br>
            <a:r>
              <a:rPr lang="en-US" sz="1600" i="1">
                <a:solidFill>
                  <a:srgbClr val="000000"/>
                </a:solidFill>
                <a:cs typeface="Tahoma" pitchFamily="34" charset="0"/>
                <a:sym typeface="Tahoma" pitchFamily="34" charset="0"/>
              </a:rPr>
              <a:t>Oversight needs to protect beneficiary rights and evaluation needs to be dynamic</a:t>
            </a:r>
          </a:p>
        </p:txBody>
      </p:sp>
      <p:sp>
        <p:nvSpPr>
          <p:cNvPr id="54275" name="Title 2"/>
          <p:cNvSpPr>
            <a:spLocks noGrp="1"/>
          </p:cNvSpPr>
          <p:nvPr>
            <p:ph type="title" idx="4294967295"/>
          </p:nvPr>
        </p:nvSpPr>
        <p:spPr>
          <a:xfrm>
            <a:off x="0" y="228600"/>
            <a:ext cx="9144000" cy="1066800"/>
          </a:xfrm>
        </p:spPr>
        <p:txBody>
          <a:bodyPr lIns="91392" tIns="45696" rIns="91392" bIns="45696"/>
          <a:lstStyle/>
          <a:p>
            <a:pPr>
              <a:buClr>
                <a:srgbClr val="000000"/>
              </a:buClr>
              <a:buFont typeface="Tahoma" pitchFamily="34" charset="0"/>
              <a:buNone/>
            </a:pPr>
            <a:r>
              <a:rPr lang="en-US" sz="2800" b="1">
                <a:cs typeface="Tahoma" pitchFamily="34" charset="0"/>
                <a:sym typeface="Tahoma" pitchFamily="34" charset="0"/>
              </a:rPr>
              <a:t>Key considerations for testing new models of </a:t>
            </a:r>
            <a:br>
              <a:rPr lang="en-US" sz="2800" b="1">
                <a:cs typeface="Tahoma" pitchFamily="34" charset="0"/>
                <a:sym typeface="Tahoma" pitchFamily="34" charset="0"/>
              </a:rPr>
            </a:br>
            <a:r>
              <a:rPr lang="en-US" sz="2800" b="1">
                <a:cs typeface="Tahoma" pitchFamily="34" charset="0"/>
                <a:sym typeface="Tahoma" pitchFamily="34" charset="0"/>
              </a:rPr>
              <a:t>managed care for dual eligible beneficiaries</a:t>
            </a:r>
          </a:p>
        </p:txBody>
      </p:sp>
      <p:sp>
        <p:nvSpPr>
          <p:cNvPr id="54276" name="Text Box 124"/>
          <p:cNvSpPr txBox="1">
            <a:spLocks noChangeArrowheads="1"/>
          </p:cNvSpPr>
          <p:nvPr/>
        </p:nvSpPr>
        <p:spPr bwMode="auto">
          <a:xfrm>
            <a:off x="0" y="6442075"/>
            <a:ext cx="89916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buClr>
                <a:srgbClr val="000000"/>
              </a:buClr>
              <a:buFont typeface="Tahoma" pitchFamily="34" charset="0"/>
              <a:buNone/>
            </a:pPr>
            <a:r>
              <a:rPr lang="en-US" sz="1000">
                <a:solidFill>
                  <a:srgbClr val="000000"/>
                </a:solidFill>
                <a:latin typeface="Tahoma" pitchFamily="34" charset="0"/>
                <a:cs typeface="Arial" charset="0"/>
                <a:sym typeface="Tahoma" pitchFamily="34" charset="0"/>
              </a:rPr>
              <a:t>SOURCE: Dx For A Careful Approach To Moving Dual Eligible Beneficiaries Into Managed Care Plans. Health Affairs, June 2012. http://content.healthaffairs.org/content/31/6/1186.full?ijkey=A0Vp04z5lZzbY&amp;keytype=ref&amp;siteid=healthaff</a:t>
            </a:r>
          </a:p>
        </p:txBody>
      </p:sp>
      <p:pic>
        <p:nvPicPr>
          <p:cNvPr id="54277" name="Picture 7" descr="kfflogo-colo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5363" y="6280150"/>
            <a:ext cx="4572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fontScheme name="1_Blank Presentati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CC00"/>
        </a:hlink>
        <a:folHlink>
          <a:srgbClr val="FFCC00"/>
        </a:folHlink>
      </a:clrScheme>
      <a:clrMap bg1="lt1" tx1="dk1" bg2="lt2" tx2="dk2" accent1="accent1" accent2="accent2" accent3="accent3" accent4="accent4" accent5="accent5" accent6="accent6" hlink="hlink" folHlink="folHlink"/>
    </a:extraClrScheme>
    <a:extraClrScheme>
      <a:clrScheme name="1_Blank Presentatio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0">
        <a:dk1>
          <a:srgbClr val="000000"/>
        </a:dk1>
        <a:lt1>
          <a:srgbClr val="FFFFFF"/>
        </a:lt1>
        <a:dk2>
          <a:srgbClr val="000000"/>
        </a:dk2>
        <a:lt2>
          <a:srgbClr val="808080"/>
        </a:lt2>
        <a:accent1>
          <a:srgbClr val="FF6600"/>
        </a:accent1>
        <a:accent2>
          <a:srgbClr val="3333CC"/>
        </a:accent2>
        <a:accent3>
          <a:srgbClr val="FFFFFF"/>
        </a:accent3>
        <a:accent4>
          <a:srgbClr val="000000"/>
        </a:accent4>
        <a:accent5>
          <a:srgbClr val="FFB8A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1">
        <a:dk1>
          <a:srgbClr val="000000"/>
        </a:dk1>
        <a:lt1>
          <a:srgbClr val="FFFFFF"/>
        </a:lt1>
        <a:dk2>
          <a:srgbClr val="000000"/>
        </a:dk2>
        <a:lt2>
          <a:srgbClr val="808080"/>
        </a:lt2>
        <a:accent1>
          <a:srgbClr val="FF6600"/>
        </a:accent1>
        <a:accent2>
          <a:srgbClr val="FF6600"/>
        </a:accent2>
        <a:accent3>
          <a:srgbClr val="FFFFFF"/>
        </a:accent3>
        <a:accent4>
          <a:srgbClr val="000000"/>
        </a:accent4>
        <a:accent5>
          <a:srgbClr val="FFB8AA"/>
        </a:accent5>
        <a:accent6>
          <a:srgbClr val="E75C00"/>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2">
        <a:dk1>
          <a:srgbClr val="000000"/>
        </a:dk1>
        <a:lt1>
          <a:srgbClr val="EEF2F5"/>
        </a:lt1>
        <a:dk2>
          <a:srgbClr val="000000"/>
        </a:dk2>
        <a:lt2>
          <a:srgbClr val="808080"/>
        </a:lt2>
        <a:accent1>
          <a:srgbClr val="FF6600"/>
        </a:accent1>
        <a:accent2>
          <a:srgbClr val="FF6600"/>
        </a:accent2>
        <a:accent3>
          <a:srgbClr val="F5F7F9"/>
        </a:accent3>
        <a:accent4>
          <a:srgbClr val="000000"/>
        </a:accent4>
        <a:accent5>
          <a:srgbClr val="FFB8AA"/>
        </a:accent5>
        <a:accent6>
          <a:srgbClr val="E75C00"/>
        </a:accent6>
        <a:hlink>
          <a:srgbClr val="FF6600"/>
        </a:hlink>
        <a:folHlink>
          <a:srgbClr val="FF6600"/>
        </a:folHlink>
      </a:clrScheme>
      <a:clrMap bg1="lt1" tx1="dk1" bg2="lt2" tx2="dk2" accent1="accent1" accent2="accent2" accent3="accent3" accent4="accent4" accent5="accent5" accent6="accent6" hlink="hlink" folHlink="folHlink"/>
    </a:extraClrScheme>
    <a:extraClrScheme>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Presentation">
  <a:themeElements>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fontScheme name="1_Blank Presentati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CC00"/>
        </a:hlink>
        <a:folHlink>
          <a:srgbClr val="FFCC00"/>
        </a:folHlink>
      </a:clrScheme>
      <a:clrMap bg1="lt1" tx1="dk1" bg2="lt2" tx2="dk2" accent1="accent1" accent2="accent2" accent3="accent3" accent4="accent4" accent5="accent5" accent6="accent6" hlink="hlink" folHlink="folHlink"/>
    </a:extraClrScheme>
    <a:extraClrScheme>
      <a:clrScheme name="1_Blank Presentatio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0">
        <a:dk1>
          <a:srgbClr val="000000"/>
        </a:dk1>
        <a:lt1>
          <a:srgbClr val="FFFFFF"/>
        </a:lt1>
        <a:dk2>
          <a:srgbClr val="000000"/>
        </a:dk2>
        <a:lt2>
          <a:srgbClr val="808080"/>
        </a:lt2>
        <a:accent1>
          <a:srgbClr val="FF6600"/>
        </a:accent1>
        <a:accent2>
          <a:srgbClr val="3333CC"/>
        </a:accent2>
        <a:accent3>
          <a:srgbClr val="FFFFFF"/>
        </a:accent3>
        <a:accent4>
          <a:srgbClr val="000000"/>
        </a:accent4>
        <a:accent5>
          <a:srgbClr val="FFB8A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1">
        <a:dk1>
          <a:srgbClr val="000000"/>
        </a:dk1>
        <a:lt1>
          <a:srgbClr val="FFFFFF"/>
        </a:lt1>
        <a:dk2>
          <a:srgbClr val="000000"/>
        </a:dk2>
        <a:lt2>
          <a:srgbClr val="808080"/>
        </a:lt2>
        <a:accent1>
          <a:srgbClr val="FF6600"/>
        </a:accent1>
        <a:accent2>
          <a:srgbClr val="FF6600"/>
        </a:accent2>
        <a:accent3>
          <a:srgbClr val="FFFFFF"/>
        </a:accent3>
        <a:accent4>
          <a:srgbClr val="000000"/>
        </a:accent4>
        <a:accent5>
          <a:srgbClr val="FFB8AA"/>
        </a:accent5>
        <a:accent6>
          <a:srgbClr val="E75C00"/>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2">
        <a:dk1>
          <a:srgbClr val="000000"/>
        </a:dk1>
        <a:lt1>
          <a:srgbClr val="EEF2F5"/>
        </a:lt1>
        <a:dk2>
          <a:srgbClr val="000000"/>
        </a:dk2>
        <a:lt2>
          <a:srgbClr val="808080"/>
        </a:lt2>
        <a:accent1>
          <a:srgbClr val="FF6600"/>
        </a:accent1>
        <a:accent2>
          <a:srgbClr val="FF6600"/>
        </a:accent2>
        <a:accent3>
          <a:srgbClr val="F5F7F9"/>
        </a:accent3>
        <a:accent4>
          <a:srgbClr val="000000"/>
        </a:accent4>
        <a:accent5>
          <a:srgbClr val="FFB8AA"/>
        </a:accent5>
        <a:accent6>
          <a:srgbClr val="E75C00"/>
        </a:accent6>
        <a:hlink>
          <a:srgbClr val="FF6600"/>
        </a:hlink>
        <a:folHlink>
          <a:srgbClr val="FF6600"/>
        </a:folHlink>
      </a:clrScheme>
      <a:clrMap bg1="lt1" tx1="dk1" bg2="lt2" tx2="dk2" accent1="accent1" accent2="accent2" accent3="accent3" accent4="accent4" accent5="accent5" accent6="accent6" hlink="hlink" folHlink="folHlink"/>
    </a:extraClrScheme>
    <a:extraClrScheme>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Blank Presentation">
  <a:themeElements>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fontScheme name="1_Blank Presentati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CC00"/>
        </a:hlink>
        <a:folHlink>
          <a:srgbClr val="FFCC00"/>
        </a:folHlink>
      </a:clrScheme>
      <a:clrMap bg1="lt1" tx1="dk1" bg2="lt2" tx2="dk2" accent1="accent1" accent2="accent2" accent3="accent3" accent4="accent4" accent5="accent5" accent6="accent6" hlink="hlink" folHlink="folHlink"/>
    </a:extraClrScheme>
    <a:extraClrScheme>
      <a:clrScheme name="1_Blank Presentatio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0">
        <a:dk1>
          <a:srgbClr val="000000"/>
        </a:dk1>
        <a:lt1>
          <a:srgbClr val="FFFFFF"/>
        </a:lt1>
        <a:dk2>
          <a:srgbClr val="000000"/>
        </a:dk2>
        <a:lt2>
          <a:srgbClr val="808080"/>
        </a:lt2>
        <a:accent1>
          <a:srgbClr val="FF6600"/>
        </a:accent1>
        <a:accent2>
          <a:srgbClr val="3333CC"/>
        </a:accent2>
        <a:accent3>
          <a:srgbClr val="FFFFFF"/>
        </a:accent3>
        <a:accent4>
          <a:srgbClr val="000000"/>
        </a:accent4>
        <a:accent5>
          <a:srgbClr val="FFB8A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1">
        <a:dk1>
          <a:srgbClr val="000000"/>
        </a:dk1>
        <a:lt1>
          <a:srgbClr val="FFFFFF"/>
        </a:lt1>
        <a:dk2>
          <a:srgbClr val="000000"/>
        </a:dk2>
        <a:lt2>
          <a:srgbClr val="808080"/>
        </a:lt2>
        <a:accent1>
          <a:srgbClr val="FF6600"/>
        </a:accent1>
        <a:accent2>
          <a:srgbClr val="FF6600"/>
        </a:accent2>
        <a:accent3>
          <a:srgbClr val="FFFFFF"/>
        </a:accent3>
        <a:accent4>
          <a:srgbClr val="000000"/>
        </a:accent4>
        <a:accent5>
          <a:srgbClr val="FFB8AA"/>
        </a:accent5>
        <a:accent6>
          <a:srgbClr val="E75C00"/>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2">
        <a:dk1>
          <a:srgbClr val="000000"/>
        </a:dk1>
        <a:lt1>
          <a:srgbClr val="EEF2F5"/>
        </a:lt1>
        <a:dk2>
          <a:srgbClr val="000000"/>
        </a:dk2>
        <a:lt2>
          <a:srgbClr val="808080"/>
        </a:lt2>
        <a:accent1>
          <a:srgbClr val="FF6600"/>
        </a:accent1>
        <a:accent2>
          <a:srgbClr val="FF6600"/>
        </a:accent2>
        <a:accent3>
          <a:srgbClr val="F5F7F9"/>
        </a:accent3>
        <a:accent4>
          <a:srgbClr val="000000"/>
        </a:accent4>
        <a:accent5>
          <a:srgbClr val="FFB8AA"/>
        </a:accent5>
        <a:accent6>
          <a:srgbClr val="E75C00"/>
        </a:accent6>
        <a:hlink>
          <a:srgbClr val="FF6600"/>
        </a:hlink>
        <a:folHlink>
          <a:srgbClr val="FF6600"/>
        </a:folHlink>
      </a:clrScheme>
      <a:clrMap bg1="lt1" tx1="dk1" bg2="lt2" tx2="dk2" accent1="accent1" accent2="accent2" accent3="accent3" accent4="accent4" accent5="accent5" accent6="accent6" hlink="hlink" folHlink="folHlink"/>
    </a:extraClrScheme>
    <a:extraClrScheme>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Blank Presentation">
  <a:themeElements>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fontScheme name="1_Blank Presentati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CC00"/>
        </a:hlink>
        <a:folHlink>
          <a:srgbClr val="FFCC00"/>
        </a:folHlink>
      </a:clrScheme>
      <a:clrMap bg1="lt1" tx1="dk1" bg2="lt2" tx2="dk2" accent1="accent1" accent2="accent2" accent3="accent3" accent4="accent4" accent5="accent5" accent6="accent6" hlink="hlink" folHlink="folHlink"/>
    </a:extraClrScheme>
    <a:extraClrScheme>
      <a:clrScheme name="1_Blank Presentatio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0">
        <a:dk1>
          <a:srgbClr val="000000"/>
        </a:dk1>
        <a:lt1>
          <a:srgbClr val="FFFFFF"/>
        </a:lt1>
        <a:dk2>
          <a:srgbClr val="000000"/>
        </a:dk2>
        <a:lt2>
          <a:srgbClr val="808080"/>
        </a:lt2>
        <a:accent1>
          <a:srgbClr val="FF6600"/>
        </a:accent1>
        <a:accent2>
          <a:srgbClr val="3333CC"/>
        </a:accent2>
        <a:accent3>
          <a:srgbClr val="FFFFFF"/>
        </a:accent3>
        <a:accent4>
          <a:srgbClr val="000000"/>
        </a:accent4>
        <a:accent5>
          <a:srgbClr val="FFB8A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1">
        <a:dk1>
          <a:srgbClr val="000000"/>
        </a:dk1>
        <a:lt1>
          <a:srgbClr val="FFFFFF"/>
        </a:lt1>
        <a:dk2>
          <a:srgbClr val="000000"/>
        </a:dk2>
        <a:lt2>
          <a:srgbClr val="808080"/>
        </a:lt2>
        <a:accent1>
          <a:srgbClr val="FF6600"/>
        </a:accent1>
        <a:accent2>
          <a:srgbClr val="FF6600"/>
        </a:accent2>
        <a:accent3>
          <a:srgbClr val="FFFFFF"/>
        </a:accent3>
        <a:accent4>
          <a:srgbClr val="000000"/>
        </a:accent4>
        <a:accent5>
          <a:srgbClr val="FFB8AA"/>
        </a:accent5>
        <a:accent6>
          <a:srgbClr val="E75C00"/>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2">
        <a:dk1>
          <a:srgbClr val="000000"/>
        </a:dk1>
        <a:lt1>
          <a:srgbClr val="EEF2F5"/>
        </a:lt1>
        <a:dk2>
          <a:srgbClr val="000000"/>
        </a:dk2>
        <a:lt2>
          <a:srgbClr val="808080"/>
        </a:lt2>
        <a:accent1>
          <a:srgbClr val="FF6600"/>
        </a:accent1>
        <a:accent2>
          <a:srgbClr val="FF6600"/>
        </a:accent2>
        <a:accent3>
          <a:srgbClr val="F5F7F9"/>
        </a:accent3>
        <a:accent4>
          <a:srgbClr val="000000"/>
        </a:accent4>
        <a:accent5>
          <a:srgbClr val="FFB8AA"/>
        </a:accent5>
        <a:accent6>
          <a:srgbClr val="E75C00"/>
        </a:accent6>
        <a:hlink>
          <a:srgbClr val="FF6600"/>
        </a:hlink>
        <a:folHlink>
          <a:srgbClr val="FF6600"/>
        </a:folHlink>
      </a:clrScheme>
      <a:clrMap bg1="lt1" tx1="dk1" bg2="lt2" tx2="dk2" accent1="accent1" accent2="accent2" accent3="accent3" accent4="accent4" accent5="accent5" accent6="accent6" hlink="hlink" folHlink="folHlink"/>
    </a:extraClrScheme>
    <a:extraClrScheme>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Blank Presentation">
  <a:themeElements>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fontScheme name="1_Blank Presentati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CC00"/>
        </a:hlink>
        <a:folHlink>
          <a:srgbClr val="FFCC00"/>
        </a:folHlink>
      </a:clrScheme>
      <a:clrMap bg1="lt1" tx1="dk1" bg2="lt2" tx2="dk2" accent1="accent1" accent2="accent2" accent3="accent3" accent4="accent4" accent5="accent5" accent6="accent6" hlink="hlink" folHlink="folHlink"/>
    </a:extraClrScheme>
    <a:extraClrScheme>
      <a:clrScheme name="1_Blank Presentatio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0">
        <a:dk1>
          <a:srgbClr val="000000"/>
        </a:dk1>
        <a:lt1>
          <a:srgbClr val="FFFFFF"/>
        </a:lt1>
        <a:dk2>
          <a:srgbClr val="000000"/>
        </a:dk2>
        <a:lt2>
          <a:srgbClr val="808080"/>
        </a:lt2>
        <a:accent1>
          <a:srgbClr val="FF6600"/>
        </a:accent1>
        <a:accent2>
          <a:srgbClr val="3333CC"/>
        </a:accent2>
        <a:accent3>
          <a:srgbClr val="FFFFFF"/>
        </a:accent3>
        <a:accent4>
          <a:srgbClr val="000000"/>
        </a:accent4>
        <a:accent5>
          <a:srgbClr val="FFB8A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1">
        <a:dk1>
          <a:srgbClr val="000000"/>
        </a:dk1>
        <a:lt1>
          <a:srgbClr val="FFFFFF"/>
        </a:lt1>
        <a:dk2>
          <a:srgbClr val="000000"/>
        </a:dk2>
        <a:lt2>
          <a:srgbClr val="808080"/>
        </a:lt2>
        <a:accent1>
          <a:srgbClr val="FF6600"/>
        </a:accent1>
        <a:accent2>
          <a:srgbClr val="FF6600"/>
        </a:accent2>
        <a:accent3>
          <a:srgbClr val="FFFFFF"/>
        </a:accent3>
        <a:accent4>
          <a:srgbClr val="000000"/>
        </a:accent4>
        <a:accent5>
          <a:srgbClr val="FFB8AA"/>
        </a:accent5>
        <a:accent6>
          <a:srgbClr val="E75C00"/>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2">
        <a:dk1>
          <a:srgbClr val="000000"/>
        </a:dk1>
        <a:lt1>
          <a:srgbClr val="EEF2F5"/>
        </a:lt1>
        <a:dk2>
          <a:srgbClr val="000000"/>
        </a:dk2>
        <a:lt2>
          <a:srgbClr val="808080"/>
        </a:lt2>
        <a:accent1>
          <a:srgbClr val="FF6600"/>
        </a:accent1>
        <a:accent2>
          <a:srgbClr val="FF6600"/>
        </a:accent2>
        <a:accent3>
          <a:srgbClr val="F5F7F9"/>
        </a:accent3>
        <a:accent4>
          <a:srgbClr val="000000"/>
        </a:accent4>
        <a:accent5>
          <a:srgbClr val="FFB8AA"/>
        </a:accent5>
        <a:accent6>
          <a:srgbClr val="E75C00"/>
        </a:accent6>
        <a:hlink>
          <a:srgbClr val="FF6600"/>
        </a:hlink>
        <a:folHlink>
          <a:srgbClr val="FF6600"/>
        </a:folHlink>
      </a:clrScheme>
      <a:clrMap bg1="lt1" tx1="dk1" bg2="lt2" tx2="dk2" accent1="accent1" accent2="accent2" accent3="accent3" accent4="accent4" accent5="accent5" accent6="accent6" hlink="hlink" folHlink="folHlink"/>
    </a:extraClrScheme>
    <a:extraClrScheme>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Blank Presentation">
  <a:themeElements>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fontScheme name="1_Blank Presentati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CC00"/>
        </a:hlink>
        <a:folHlink>
          <a:srgbClr val="FFCC00"/>
        </a:folHlink>
      </a:clrScheme>
      <a:clrMap bg1="lt1" tx1="dk1" bg2="lt2" tx2="dk2" accent1="accent1" accent2="accent2" accent3="accent3" accent4="accent4" accent5="accent5" accent6="accent6" hlink="hlink" folHlink="folHlink"/>
    </a:extraClrScheme>
    <a:extraClrScheme>
      <a:clrScheme name="1_Blank Presentatio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0">
        <a:dk1>
          <a:srgbClr val="000000"/>
        </a:dk1>
        <a:lt1>
          <a:srgbClr val="FFFFFF"/>
        </a:lt1>
        <a:dk2>
          <a:srgbClr val="000000"/>
        </a:dk2>
        <a:lt2>
          <a:srgbClr val="808080"/>
        </a:lt2>
        <a:accent1>
          <a:srgbClr val="FF6600"/>
        </a:accent1>
        <a:accent2>
          <a:srgbClr val="3333CC"/>
        </a:accent2>
        <a:accent3>
          <a:srgbClr val="FFFFFF"/>
        </a:accent3>
        <a:accent4>
          <a:srgbClr val="000000"/>
        </a:accent4>
        <a:accent5>
          <a:srgbClr val="FFB8A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1">
        <a:dk1>
          <a:srgbClr val="000000"/>
        </a:dk1>
        <a:lt1>
          <a:srgbClr val="FFFFFF"/>
        </a:lt1>
        <a:dk2>
          <a:srgbClr val="000000"/>
        </a:dk2>
        <a:lt2>
          <a:srgbClr val="808080"/>
        </a:lt2>
        <a:accent1>
          <a:srgbClr val="FF6600"/>
        </a:accent1>
        <a:accent2>
          <a:srgbClr val="FF6600"/>
        </a:accent2>
        <a:accent3>
          <a:srgbClr val="FFFFFF"/>
        </a:accent3>
        <a:accent4>
          <a:srgbClr val="000000"/>
        </a:accent4>
        <a:accent5>
          <a:srgbClr val="FFB8AA"/>
        </a:accent5>
        <a:accent6>
          <a:srgbClr val="E75C00"/>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2">
        <a:dk1>
          <a:srgbClr val="000000"/>
        </a:dk1>
        <a:lt1>
          <a:srgbClr val="EEF2F5"/>
        </a:lt1>
        <a:dk2>
          <a:srgbClr val="000000"/>
        </a:dk2>
        <a:lt2>
          <a:srgbClr val="808080"/>
        </a:lt2>
        <a:accent1>
          <a:srgbClr val="FF6600"/>
        </a:accent1>
        <a:accent2>
          <a:srgbClr val="FF6600"/>
        </a:accent2>
        <a:accent3>
          <a:srgbClr val="F5F7F9"/>
        </a:accent3>
        <a:accent4>
          <a:srgbClr val="000000"/>
        </a:accent4>
        <a:accent5>
          <a:srgbClr val="FFB8AA"/>
        </a:accent5>
        <a:accent6>
          <a:srgbClr val="E75C00"/>
        </a:accent6>
        <a:hlink>
          <a:srgbClr val="FF6600"/>
        </a:hlink>
        <a:folHlink>
          <a:srgbClr val="FF6600"/>
        </a:folHlink>
      </a:clrScheme>
      <a:clrMap bg1="lt1" tx1="dk1" bg2="lt2" tx2="dk2" accent1="accent1" accent2="accent2" accent3="accent3" accent4="accent4" accent5="accent5" accent6="accent6" hlink="hlink" folHlink="folHlink"/>
    </a:extraClrScheme>
    <a:extraClrScheme>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Blank Presentation">
  <a:themeElements>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fontScheme name="1_Blank Presentati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CC00"/>
        </a:hlink>
        <a:folHlink>
          <a:srgbClr val="FFCC00"/>
        </a:folHlink>
      </a:clrScheme>
      <a:clrMap bg1="lt1" tx1="dk1" bg2="lt2" tx2="dk2" accent1="accent1" accent2="accent2" accent3="accent3" accent4="accent4" accent5="accent5" accent6="accent6" hlink="hlink" folHlink="folHlink"/>
    </a:extraClrScheme>
    <a:extraClrScheme>
      <a:clrScheme name="1_Blank Presentatio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0">
        <a:dk1>
          <a:srgbClr val="000000"/>
        </a:dk1>
        <a:lt1>
          <a:srgbClr val="FFFFFF"/>
        </a:lt1>
        <a:dk2>
          <a:srgbClr val="000000"/>
        </a:dk2>
        <a:lt2>
          <a:srgbClr val="808080"/>
        </a:lt2>
        <a:accent1>
          <a:srgbClr val="FF6600"/>
        </a:accent1>
        <a:accent2>
          <a:srgbClr val="3333CC"/>
        </a:accent2>
        <a:accent3>
          <a:srgbClr val="FFFFFF"/>
        </a:accent3>
        <a:accent4>
          <a:srgbClr val="000000"/>
        </a:accent4>
        <a:accent5>
          <a:srgbClr val="FFB8A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1">
        <a:dk1>
          <a:srgbClr val="000000"/>
        </a:dk1>
        <a:lt1>
          <a:srgbClr val="FFFFFF"/>
        </a:lt1>
        <a:dk2>
          <a:srgbClr val="000000"/>
        </a:dk2>
        <a:lt2>
          <a:srgbClr val="808080"/>
        </a:lt2>
        <a:accent1>
          <a:srgbClr val="FF6600"/>
        </a:accent1>
        <a:accent2>
          <a:srgbClr val="FF6600"/>
        </a:accent2>
        <a:accent3>
          <a:srgbClr val="FFFFFF"/>
        </a:accent3>
        <a:accent4>
          <a:srgbClr val="000000"/>
        </a:accent4>
        <a:accent5>
          <a:srgbClr val="FFB8AA"/>
        </a:accent5>
        <a:accent6>
          <a:srgbClr val="E75C00"/>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2">
        <a:dk1>
          <a:srgbClr val="000000"/>
        </a:dk1>
        <a:lt1>
          <a:srgbClr val="EEF2F5"/>
        </a:lt1>
        <a:dk2>
          <a:srgbClr val="000000"/>
        </a:dk2>
        <a:lt2>
          <a:srgbClr val="808080"/>
        </a:lt2>
        <a:accent1>
          <a:srgbClr val="FF6600"/>
        </a:accent1>
        <a:accent2>
          <a:srgbClr val="FF6600"/>
        </a:accent2>
        <a:accent3>
          <a:srgbClr val="F5F7F9"/>
        </a:accent3>
        <a:accent4>
          <a:srgbClr val="000000"/>
        </a:accent4>
        <a:accent5>
          <a:srgbClr val="FFB8AA"/>
        </a:accent5>
        <a:accent6>
          <a:srgbClr val="E75C00"/>
        </a:accent6>
        <a:hlink>
          <a:srgbClr val="FF6600"/>
        </a:hlink>
        <a:folHlink>
          <a:srgbClr val="FF6600"/>
        </a:folHlink>
      </a:clrScheme>
      <a:clrMap bg1="lt1" tx1="dk1" bg2="lt2" tx2="dk2" accent1="accent1" accent2="accent2" accent3="accent3" accent4="accent4" accent5="accent5" accent6="accent6" hlink="hlink" folHlink="folHlink"/>
    </a:extraClrScheme>
    <a:extraClrScheme>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_Blank Presentation">
  <a:themeElements>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fontScheme name="1_Blank Presentati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CC00"/>
        </a:hlink>
        <a:folHlink>
          <a:srgbClr val="FFCC00"/>
        </a:folHlink>
      </a:clrScheme>
      <a:clrMap bg1="lt1" tx1="dk1" bg2="lt2" tx2="dk2" accent1="accent1" accent2="accent2" accent3="accent3" accent4="accent4" accent5="accent5" accent6="accent6" hlink="hlink" folHlink="folHlink"/>
    </a:extraClrScheme>
    <a:extraClrScheme>
      <a:clrScheme name="1_Blank Presentatio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0">
        <a:dk1>
          <a:srgbClr val="000000"/>
        </a:dk1>
        <a:lt1>
          <a:srgbClr val="FFFFFF"/>
        </a:lt1>
        <a:dk2>
          <a:srgbClr val="000000"/>
        </a:dk2>
        <a:lt2>
          <a:srgbClr val="808080"/>
        </a:lt2>
        <a:accent1>
          <a:srgbClr val="FF6600"/>
        </a:accent1>
        <a:accent2>
          <a:srgbClr val="3333CC"/>
        </a:accent2>
        <a:accent3>
          <a:srgbClr val="FFFFFF"/>
        </a:accent3>
        <a:accent4>
          <a:srgbClr val="000000"/>
        </a:accent4>
        <a:accent5>
          <a:srgbClr val="FFB8A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1">
        <a:dk1>
          <a:srgbClr val="000000"/>
        </a:dk1>
        <a:lt1>
          <a:srgbClr val="FFFFFF"/>
        </a:lt1>
        <a:dk2>
          <a:srgbClr val="000000"/>
        </a:dk2>
        <a:lt2>
          <a:srgbClr val="808080"/>
        </a:lt2>
        <a:accent1>
          <a:srgbClr val="FF6600"/>
        </a:accent1>
        <a:accent2>
          <a:srgbClr val="FF6600"/>
        </a:accent2>
        <a:accent3>
          <a:srgbClr val="FFFFFF"/>
        </a:accent3>
        <a:accent4>
          <a:srgbClr val="000000"/>
        </a:accent4>
        <a:accent5>
          <a:srgbClr val="FFB8AA"/>
        </a:accent5>
        <a:accent6>
          <a:srgbClr val="E75C00"/>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2">
        <a:dk1>
          <a:srgbClr val="000000"/>
        </a:dk1>
        <a:lt1>
          <a:srgbClr val="EEF2F5"/>
        </a:lt1>
        <a:dk2>
          <a:srgbClr val="000000"/>
        </a:dk2>
        <a:lt2>
          <a:srgbClr val="808080"/>
        </a:lt2>
        <a:accent1>
          <a:srgbClr val="FF6600"/>
        </a:accent1>
        <a:accent2>
          <a:srgbClr val="FF6600"/>
        </a:accent2>
        <a:accent3>
          <a:srgbClr val="F5F7F9"/>
        </a:accent3>
        <a:accent4>
          <a:srgbClr val="000000"/>
        </a:accent4>
        <a:accent5>
          <a:srgbClr val="FFB8AA"/>
        </a:accent5>
        <a:accent6>
          <a:srgbClr val="E75C00"/>
        </a:accent6>
        <a:hlink>
          <a:srgbClr val="FF6600"/>
        </a:hlink>
        <a:folHlink>
          <a:srgbClr val="FF6600"/>
        </a:folHlink>
      </a:clrScheme>
      <a:clrMap bg1="lt1" tx1="dk1" bg2="lt2" tx2="dk2" accent1="accent1" accent2="accent2" accent3="accent3" accent4="accent4" accent5="accent5" accent6="accent6" hlink="hlink" folHlink="folHlink"/>
    </a:extraClrScheme>
    <a:extraClrScheme>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Blank Presentation">
  <a:themeElements>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fontScheme name="1_Blank Presentati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CC00"/>
        </a:hlink>
        <a:folHlink>
          <a:srgbClr val="FFCC00"/>
        </a:folHlink>
      </a:clrScheme>
      <a:clrMap bg1="lt1" tx1="dk1" bg2="lt2" tx2="dk2" accent1="accent1" accent2="accent2" accent3="accent3" accent4="accent4" accent5="accent5" accent6="accent6" hlink="hlink" folHlink="folHlink"/>
    </a:extraClrScheme>
    <a:extraClrScheme>
      <a:clrScheme name="1_Blank Presentatio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0">
        <a:dk1>
          <a:srgbClr val="000000"/>
        </a:dk1>
        <a:lt1>
          <a:srgbClr val="FFFFFF"/>
        </a:lt1>
        <a:dk2>
          <a:srgbClr val="000000"/>
        </a:dk2>
        <a:lt2>
          <a:srgbClr val="808080"/>
        </a:lt2>
        <a:accent1>
          <a:srgbClr val="FF6600"/>
        </a:accent1>
        <a:accent2>
          <a:srgbClr val="3333CC"/>
        </a:accent2>
        <a:accent3>
          <a:srgbClr val="FFFFFF"/>
        </a:accent3>
        <a:accent4>
          <a:srgbClr val="000000"/>
        </a:accent4>
        <a:accent5>
          <a:srgbClr val="FFB8A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1">
        <a:dk1>
          <a:srgbClr val="000000"/>
        </a:dk1>
        <a:lt1>
          <a:srgbClr val="FFFFFF"/>
        </a:lt1>
        <a:dk2>
          <a:srgbClr val="000000"/>
        </a:dk2>
        <a:lt2>
          <a:srgbClr val="808080"/>
        </a:lt2>
        <a:accent1>
          <a:srgbClr val="FF6600"/>
        </a:accent1>
        <a:accent2>
          <a:srgbClr val="FF6600"/>
        </a:accent2>
        <a:accent3>
          <a:srgbClr val="FFFFFF"/>
        </a:accent3>
        <a:accent4>
          <a:srgbClr val="000000"/>
        </a:accent4>
        <a:accent5>
          <a:srgbClr val="FFB8AA"/>
        </a:accent5>
        <a:accent6>
          <a:srgbClr val="E75C00"/>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2">
        <a:dk1>
          <a:srgbClr val="000000"/>
        </a:dk1>
        <a:lt1>
          <a:srgbClr val="EEF2F5"/>
        </a:lt1>
        <a:dk2>
          <a:srgbClr val="000000"/>
        </a:dk2>
        <a:lt2>
          <a:srgbClr val="808080"/>
        </a:lt2>
        <a:accent1>
          <a:srgbClr val="FF6600"/>
        </a:accent1>
        <a:accent2>
          <a:srgbClr val="FF6600"/>
        </a:accent2>
        <a:accent3>
          <a:srgbClr val="F5F7F9"/>
        </a:accent3>
        <a:accent4>
          <a:srgbClr val="000000"/>
        </a:accent4>
        <a:accent5>
          <a:srgbClr val="FFB8AA"/>
        </a:accent5>
        <a:accent6>
          <a:srgbClr val="E75C00"/>
        </a:accent6>
        <a:hlink>
          <a:srgbClr val="FF6600"/>
        </a:hlink>
        <a:folHlink>
          <a:srgbClr val="FF6600"/>
        </a:folHlink>
      </a:clrScheme>
      <a:clrMap bg1="lt1" tx1="dk1" bg2="lt2" tx2="dk2" accent1="accent1" accent2="accent2" accent3="accent3" accent4="accent4" accent5="accent5" accent6="accent6" hlink="hlink" folHlink="folHlink"/>
    </a:extraClrScheme>
    <a:extraClrScheme>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Blank Presentation">
  <a:themeElements>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fontScheme name="1_Blank Presentati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CC00"/>
        </a:hlink>
        <a:folHlink>
          <a:srgbClr val="FFCC00"/>
        </a:folHlink>
      </a:clrScheme>
      <a:clrMap bg1="lt1" tx1="dk1" bg2="lt2" tx2="dk2" accent1="accent1" accent2="accent2" accent3="accent3" accent4="accent4" accent5="accent5" accent6="accent6" hlink="hlink" folHlink="folHlink"/>
    </a:extraClrScheme>
    <a:extraClrScheme>
      <a:clrScheme name="1_Blank Presentatio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0">
        <a:dk1>
          <a:srgbClr val="000000"/>
        </a:dk1>
        <a:lt1>
          <a:srgbClr val="FFFFFF"/>
        </a:lt1>
        <a:dk2>
          <a:srgbClr val="000000"/>
        </a:dk2>
        <a:lt2>
          <a:srgbClr val="808080"/>
        </a:lt2>
        <a:accent1>
          <a:srgbClr val="FF6600"/>
        </a:accent1>
        <a:accent2>
          <a:srgbClr val="3333CC"/>
        </a:accent2>
        <a:accent3>
          <a:srgbClr val="FFFFFF"/>
        </a:accent3>
        <a:accent4>
          <a:srgbClr val="000000"/>
        </a:accent4>
        <a:accent5>
          <a:srgbClr val="FFB8A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1">
        <a:dk1>
          <a:srgbClr val="000000"/>
        </a:dk1>
        <a:lt1>
          <a:srgbClr val="FFFFFF"/>
        </a:lt1>
        <a:dk2>
          <a:srgbClr val="000000"/>
        </a:dk2>
        <a:lt2>
          <a:srgbClr val="808080"/>
        </a:lt2>
        <a:accent1>
          <a:srgbClr val="FF6600"/>
        </a:accent1>
        <a:accent2>
          <a:srgbClr val="FF6600"/>
        </a:accent2>
        <a:accent3>
          <a:srgbClr val="FFFFFF"/>
        </a:accent3>
        <a:accent4>
          <a:srgbClr val="000000"/>
        </a:accent4>
        <a:accent5>
          <a:srgbClr val="FFB8AA"/>
        </a:accent5>
        <a:accent6>
          <a:srgbClr val="E75C00"/>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2">
        <a:dk1>
          <a:srgbClr val="000000"/>
        </a:dk1>
        <a:lt1>
          <a:srgbClr val="EEF2F5"/>
        </a:lt1>
        <a:dk2>
          <a:srgbClr val="000000"/>
        </a:dk2>
        <a:lt2>
          <a:srgbClr val="808080"/>
        </a:lt2>
        <a:accent1>
          <a:srgbClr val="FF6600"/>
        </a:accent1>
        <a:accent2>
          <a:srgbClr val="FF6600"/>
        </a:accent2>
        <a:accent3>
          <a:srgbClr val="F5F7F9"/>
        </a:accent3>
        <a:accent4>
          <a:srgbClr val="000000"/>
        </a:accent4>
        <a:accent5>
          <a:srgbClr val="FFB8AA"/>
        </a:accent5>
        <a:accent6>
          <a:srgbClr val="E75C00"/>
        </a:accent6>
        <a:hlink>
          <a:srgbClr val="FF6600"/>
        </a:hlink>
        <a:folHlink>
          <a:srgbClr val="FF6600"/>
        </a:folHlink>
      </a:clrScheme>
      <a:clrMap bg1="lt1" tx1="dk1" bg2="lt2" tx2="dk2" accent1="accent1" accent2="accent2" accent3="accent3" accent4="accent4" accent5="accent5" accent6="accent6" hlink="hlink" folHlink="folHlink"/>
    </a:extraClrScheme>
    <a:extraClrScheme>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_Blank Presentation">
  <a:themeElements>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fontScheme name="1_Blank Presentati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CC00"/>
        </a:hlink>
        <a:folHlink>
          <a:srgbClr val="FFCC00"/>
        </a:folHlink>
      </a:clrScheme>
      <a:clrMap bg1="lt1" tx1="dk1" bg2="lt2" tx2="dk2" accent1="accent1" accent2="accent2" accent3="accent3" accent4="accent4" accent5="accent5" accent6="accent6" hlink="hlink" folHlink="folHlink"/>
    </a:extraClrScheme>
    <a:extraClrScheme>
      <a:clrScheme name="1_Blank Presentatio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0">
        <a:dk1>
          <a:srgbClr val="000000"/>
        </a:dk1>
        <a:lt1>
          <a:srgbClr val="FFFFFF"/>
        </a:lt1>
        <a:dk2>
          <a:srgbClr val="000000"/>
        </a:dk2>
        <a:lt2>
          <a:srgbClr val="808080"/>
        </a:lt2>
        <a:accent1>
          <a:srgbClr val="FF6600"/>
        </a:accent1>
        <a:accent2>
          <a:srgbClr val="3333CC"/>
        </a:accent2>
        <a:accent3>
          <a:srgbClr val="FFFFFF"/>
        </a:accent3>
        <a:accent4>
          <a:srgbClr val="000000"/>
        </a:accent4>
        <a:accent5>
          <a:srgbClr val="FFB8A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1">
        <a:dk1>
          <a:srgbClr val="000000"/>
        </a:dk1>
        <a:lt1>
          <a:srgbClr val="FFFFFF"/>
        </a:lt1>
        <a:dk2>
          <a:srgbClr val="000000"/>
        </a:dk2>
        <a:lt2>
          <a:srgbClr val="808080"/>
        </a:lt2>
        <a:accent1>
          <a:srgbClr val="FF6600"/>
        </a:accent1>
        <a:accent2>
          <a:srgbClr val="FF6600"/>
        </a:accent2>
        <a:accent3>
          <a:srgbClr val="FFFFFF"/>
        </a:accent3>
        <a:accent4>
          <a:srgbClr val="000000"/>
        </a:accent4>
        <a:accent5>
          <a:srgbClr val="FFB8AA"/>
        </a:accent5>
        <a:accent6>
          <a:srgbClr val="E75C00"/>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2">
        <a:dk1>
          <a:srgbClr val="000000"/>
        </a:dk1>
        <a:lt1>
          <a:srgbClr val="EEF2F5"/>
        </a:lt1>
        <a:dk2>
          <a:srgbClr val="000000"/>
        </a:dk2>
        <a:lt2>
          <a:srgbClr val="808080"/>
        </a:lt2>
        <a:accent1>
          <a:srgbClr val="FF6600"/>
        </a:accent1>
        <a:accent2>
          <a:srgbClr val="FF6600"/>
        </a:accent2>
        <a:accent3>
          <a:srgbClr val="F5F7F9"/>
        </a:accent3>
        <a:accent4>
          <a:srgbClr val="000000"/>
        </a:accent4>
        <a:accent5>
          <a:srgbClr val="FFB8AA"/>
        </a:accent5>
        <a:accent6>
          <a:srgbClr val="E75C00"/>
        </a:accent6>
        <a:hlink>
          <a:srgbClr val="FF6600"/>
        </a:hlink>
        <a:folHlink>
          <a:srgbClr val="FF6600"/>
        </a:folHlink>
      </a:clrScheme>
      <a:clrMap bg1="lt1" tx1="dk1" bg2="lt2" tx2="dk2" accent1="accent1" accent2="accent2" accent3="accent3" accent4="accent4" accent5="accent5" accent6="accent6" hlink="hlink" folHlink="folHlink"/>
    </a:extraClrScheme>
    <a:extraClrScheme>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_Blank Presentation">
  <a:themeElements>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fontScheme name="1_Blank Presentati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CC00"/>
        </a:hlink>
        <a:folHlink>
          <a:srgbClr val="FFCC00"/>
        </a:folHlink>
      </a:clrScheme>
      <a:clrMap bg1="lt1" tx1="dk1" bg2="lt2" tx2="dk2" accent1="accent1" accent2="accent2" accent3="accent3" accent4="accent4" accent5="accent5" accent6="accent6" hlink="hlink" folHlink="folHlink"/>
    </a:extraClrScheme>
    <a:extraClrScheme>
      <a:clrScheme name="1_Blank Presentatio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0">
        <a:dk1>
          <a:srgbClr val="000000"/>
        </a:dk1>
        <a:lt1>
          <a:srgbClr val="FFFFFF"/>
        </a:lt1>
        <a:dk2>
          <a:srgbClr val="000000"/>
        </a:dk2>
        <a:lt2>
          <a:srgbClr val="808080"/>
        </a:lt2>
        <a:accent1>
          <a:srgbClr val="FF6600"/>
        </a:accent1>
        <a:accent2>
          <a:srgbClr val="3333CC"/>
        </a:accent2>
        <a:accent3>
          <a:srgbClr val="FFFFFF"/>
        </a:accent3>
        <a:accent4>
          <a:srgbClr val="000000"/>
        </a:accent4>
        <a:accent5>
          <a:srgbClr val="FFB8A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1">
        <a:dk1>
          <a:srgbClr val="000000"/>
        </a:dk1>
        <a:lt1>
          <a:srgbClr val="FFFFFF"/>
        </a:lt1>
        <a:dk2>
          <a:srgbClr val="000000"/>
        </a:dk2>
        <a:lt2>
          <a:srgbClr val="808080"/>
        </a:lt2>
        <a:accent1>
          <a:srgbClr val="FF6600"/>
        </a:accent1>
        <a:accent2>
          <a:srgbClr val="FF6600"/>
        </a:accent2>
        <a:accent3>
          <a:srgbClr val="FFFFFF"/>
        </a:accent3>
        <a:accent4>
          <a:srgbClr val="000000"/>
        </a:accent4>
        <a:accent5>
          <a:srgbClr val="FFB8AA"/>
        </a:accent5>
        <a:accent6>
          <a:srgbClr val="E75C00"/>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2">
        <a:dk1>
          <a:srgbClr val="000000"/>
        </a:dk1>
        <a:lt1>
          <a:srgbClr val="EEF2F5"/>
        </a:lt1>
        <a:dk2>
          <a:srgbClr val="000000"/>
        </a:dk2>
        <a:lt2>
          <a:srgbClr val="808080"/>
        </a:lt2>
        <a:accent1>
          <a:srgbClr val="FF6600"/>
        </a:accent1>
        <a:accent2>
          <a:srgbClr val="FF6600"/>
        </a:accent2>
        <a:accent3>
          <a:srgbClr val="F5F7F9"/>
        </a:accent3>
        <a:accent4>
          <a:srgbClr val="000000"/>
        </a:accent4>
        <a:accent5>
          <a:srgbClr val="FFB8AA"/>
        </a:accent5>
        <a:accent6>
          <a:srgbClr val="E75C00"/>
        </a:accent6>
        <a:hlink>
          <a:srgbClr val="FF6600"/>
        </a:hlink>
        <a:folHlink>
          <a:srgbClr val="FF6600"/>
        </a:folHlink>
      </a:clrScheme>
      <a:clrMap bg1="lt1" tx1="dk1" bg2="lt2" tx2="dk2" accent1="accent1" accent2="accent2" accent3="accent3" accent4="accent4" accent5="accent5" accent6="accent6" hlink="hlink" folHlink="folHlink"/>
    </a:extraClrScheme>
    <a:extraClrScheme>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_Blank Presentation">
  <a:themeElements>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fontScheme name="1_Blank Presentati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CC00"/>
        </a:hlink>
        <a:folHlink>
          <a:srgbClr val="FFCC00"/>
        </a:folHlink>
      </a:clrScheme>
      <a:clrMap bg1="lt1" tx1="dk1" bg2="lt2" tx2="dk2" accent1="accent1" accent2="accent2" accent3="accent3" accent4="accent4" accent5="accent5" accent6="accent6" hlink="hlink" folHlink="folHlink"/>
    </a:extraClrScheme>
    <a:extraClrScheme>
      <a:clrScheme name="1_Blank Presentatio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0">
        <a:dk1>
          <a:srgbClr val="000000"/>
        </a:dk1>
        <a:lt1>
          <a:srgbClr val="FFFFFF"/>
        </a:lt1>
        <a:dk2>
          <a:srgbClr val="000000"/>
        </a:dk2>
        <a:lt2>
          <a:srgbClr val="808080"/>
        </a:lt2>
        <a:accent1>
          <a:srgbClr val="FF6600"/>
        </a:accent1>
        <a:accent2>
          <a:srgbClr val="3333CC"/>
        </a:accent2>
        <a:accent3>
          <a:srgbClr val="FFFFFF"/>
        </a:accent3>
        <a:accent4>
          <a:srgbClr val="000000"/>
        </a:accent4>
        <a:accent5>
          <a:srgbClr val="FFB8A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1">
        <a:dk1>
          <a:srgbClr val="000000"/>
        </a:dk1>
        <a:lt1>
          <a:srgbClr val="FFFFFF"/>
        </a:lt1>
        <a:dk2>
          <a:srgbClr val="000000"/>
        </a:dk2>
        <a:lt2>
          <a:srgbClr val="808080"/>
        </a:lt2>
        <a:accent1>
          <a:srgbClr val="FF6600"/>
        </a:accent1>
        <a:accent2>
          <a:srgbClr val="FF6600"/>
        </a:accent2>
        <a:accent3>
          <a:srgbClr val="FFFFFF"/>
        </a:accent3>
        <a:accent4>
          <a:srgbClr val="000000"/>
        </a:accent4>
        <a:accent5>
          <a:srgbClr val="FFB8AA"/>
        </a:accent5>
        <a:accent6>
          <a:srgbClr val="E75C00"/>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2">
        <a:dk1>
          <a:srgbClr val="000000"/>
        </a:dk1>
        <a:lt1>
          <a:srgbClr val="EEF2F5"/>
        </a:lt1>
        <a:dk2>
          <a:srgbClr val="000000"/>
        </a:dk2>
        <a:lt2>
          <a:srgbClr val="808080"/>
        </a:lt2>
        <a:accent1>
          <a:srgbClr val="FF6600"/>
        </a:accent1>
        <a:accent2>
          <a:srgbClr val="FF6600"/>
        </a:accent2>
        <a:accent3>
          <a:srgbClr val="F5F7F9"/>
        </a:accent3>
        <a:accent4>
          <a:srgbClr val="000000"/>
        </a:accent4>
        <a:accent5>
          <a:srgbClr val="FFB8AA"/>
        </a:accent5>
        <a:accent6>
          <a:srgbClr val="E75C00"/>
        </a:accent6>
        <a:hlink>
          <a:srgbClr val="FF6600"/>
        </a:hlink>
        <a:folHlink>
          <a:srgbClr val="FF6600"/>
        </a:folHlink>
      </a:clrScheme>
      <a:clrMap bg1="lt1" tx1="dk1" bg2="lt2" tx2="dk2" accent1="accent1" accent2="accent2" accent3="accent3" accent4="accent4" accent5="accent5" accent6="accent6" hlink="hlink" folHlink="folHlink"/>
    </a:extraClrScheme>
    <a:extraClrScheme>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_Blank Presentation">
  <a:themeElements>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fontScheme name="1_Blank Presentati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CC00"/>
        </a:hlink>
        <a:folHlink>
          <a:srgbClr val="FFCC00"/>
        </a:folHlink>
      </a:clrScheme>
      <a:clrMap bg1="lt1" tx1="dk1" bg2="lt2" tx2="dk2" accent1="accent1" accent2="accent2" accent3="accent3" accent4="accent4" accent5="accent5" accent6="accent6" hlink="hlink" folHlink="folHlink"/>
    </a:extraClrScheme>
    <a:extraClrScheme>
      <a:clrScheme name="1_Blank Presentatio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0">
        <a:dk1>
          <a:srgbClr val="000000"/>
        </a:dk1>
        <a:lt1>
          <a:srgbClr val="FFFFFF"/>
        </a:lt1>
        <a:dk2>
          <a:srgbClr val="000000"/>
        </a:dk2>
        <a:lt2>
          <a:srgbClr val="808080"/>
        </a:lt2>
        <a:accent1>
          <a:srgbClr val="FF6600"/>
        </a:accent1>
        <a:accent2>
          <a:srgbClr val="3333CC"/>
        </a:accent2>
        <a:accent3>
          <a:srgbClr val="FFFFFF"/>
        </a:accent3>
        <a:accent4>
          <a:srgbClr val="000000"/>
        </a:accent4>
        <a:accent5>
          <a:srgbClr val="FFB8A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1">
        <a:dk1>
          <a:srgbClr val="000000"/>
        </a:dk1>
        <a:lt1>
          <a:srgbClr val="FFFFFF"/>
        </a:lt1>
        <a:dk2>
          <a:srgbClr val="000000"/>
        </a:dk2>
        <a:lt2>
          <a:srgbClr val="808080"/>
        </a:lt2>
        <a:accent1>
          <a:srgbClr val="FF6600"/>
        </a:accent1>
        <a:accent2>
          <a:srgbClr val="FF6600"/>
        </a:accent2>
        <a:accent3>
          <a:srgbClr val="FFFFFF"/>
        </a:accent3>
        <a:accent4>
          <a:srgbClr val="000000"/>
        </a:accent4>
        <a:accent5>
          <a:srgbClr val="FFB8AA"/>
        </a:accent5>
        <a:accent6>
          <a:srgbClr val="E75C00"/>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2">
        <a:dk1>
          <a:srgbClr val="000000"/>
        </a:dk1>
        <a:lt1>
          <a:srgbClr val="EEF2F5"/>
        </a:lt1>
        <a:dk2>
          <a:srgbClr val="000000"/>
        </a:dk2>
        <a:lt2>
          <a:srgbClr val="808080"/>
        </a:lt2>
        <a:accent1>
          <a:srgbClr val="FF6600"/>
        </a:accent1>
        <a:accent2>
          <a:srgbClr val="FF6600"/>
        </a:accent2>
        <a:accent3>
          <a:srgbClr val="F5F7F9"/>
        </a:accent3>
        <a:accent4>
          <a:srgbClr val="000000"/>
        </a:accent4>
        <a:accent5>
          <a:srgbClr val="FFB8AA"/>
        </a:accent5>
        <a:accent6>
          <a:srgbClr val="E75C00"/>
        </a:accent6>
        <a:hlink>
          <a:srgbClr val="FF6600"/>
        </a:hlink>
        <a:folHlink>
          <a:srgbClr val="FF6600"/>
        </a:folHlink>
      </a:clrScheme>
      <a:clrMap bg1="lt1" tx1="dk1" bg2="lt2" tx2="dk2" accent1="accent1" accent2="accent2" accent3="accent3" accent4="accent4" accent5="accent5" accent6="accent6" hlink="hlink" folHlink="folHlink"/>
    </a:extraClrScheme>
    <a:extraClrScheme>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_Blank Presentation">
  <a:themeElements>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fontScheme name="1_Blank Presentati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CC00"/>
        </a:hlink>
        <a:folHlink>
          <a:srgbClr val="FFCC00"/>
        </a:folHlink>
      </a:clrScheme>
      <a:clrMap bg1="lt1" tx1="dk1" bg2="lt2" tx2="dk2" accent1="accent1" accent2="accent2" accent3="accent3" accent4="accent4" accent5="accent5" accent6="accent6" hlink="hlink" folHlink="folHlink"/>
    </a:extraClrScheme>
    <a:extraClrScheme>
      <a:clrScheme name="1_Blank Presentatio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0">
        <a:dk1>
          <a:srgbClr val="000000"/>
        </a:dk1>
        <a:lt1>
          <a:srgbClr val="FFFFFF"/>
        </a:lt1>
        <a:dk2>
          <a:srgbClr val="000000"/>
        </a:dk2>
        <a:lt2>
          <a:srgbClr val="808080"/>
        </a:lt2>
        <a:accent1>
          <a:srgbClr val="FF6600"/>
        </a:accent1>
        <a:accent2>
          <a:srgbClr val="3333CC"/>
        </a:accent2>
        <a:accent3>
          <a:srgbClr val="FFFFFF"/>
        </a:accent3>
        <a:accent4>
          <a:srgbClr val="000000"/>
        </a:accent4>
        <a:accent5>
          <a:srgbClr val="FFB8A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1">
        <a:dk1>
          <a:srgbClr val="000000"/>
        </a:dk1>
        <a:lt1>
          <a:srgbClr val="FFFFFF"/>
        </a:lt1>
        <a:dk2>
          <a:srgbClr val="000000"/>
        </a:dk2>
        <a:lt2>
          <a:srgbClr val="808080"/>
        </a:lt2>
        <a:accent1>
          <a:srgbClr val="FF6600"/>
        </a:accent1>
        <a:accent2>
          <a:srgbClr val="FF6600"/>
        </a:accent2>
        <a:accent3>
          <a:srgbClr val="FFFFFF"/>
        </a:accent3>
        <a:accent4>
          <a:srgbClr val="000000"/>
        </a:accent4>
        <a:accent5>
          <a:srgbClr val="FFB8AA"/>
        </a:accent5>
        <a:accent6>
          <a:srgbClr val="E75C00"/>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2">
        <a:dk1>
          <a:srgbClr val="000000"/>
        </a:dk1>
        <a:lt1>
          <a:srgbClr val="EEF2F5"/>
        </a:lt1>
        <a:dk2>
          <a:srgbClr val="000000"/>
        </a:dk2>
        <a:lt2>
          <a:srgbClr val="808080"/>
        </a:lt2>
        <a:accent1>
          <a:srgbClr val="FF6600"/>
        </a:accent1>
        <a:accent2>
          <a:srgbClr val="FF6600"/>
        </a:accent2>
        <a:accent3>
          <a:srgbClr val="F5F7F9"/>
        </a:accent3>
        <a:accent4>
          <a:srgbClr val="000000"/>
        </a:accent4>
        <a:accent5>
          <a:srgbClr val="FFB8AA"/>
        </a:accent5>
        <a:accent6>
          <a:srgbClr val="E75C00"/>
        </a:accent6>
        <a:hlink>
          <a:srgbClr val="FF6600"/>
        </a:hlink>
        <a:folHlink>
          <a:srgbClr val="FF6600"/>
        </a:folHlink>
      </a:clrScheme>
      <a:clrMap bg1="lt1" tx1="dk1" bg2="lt2" tx2="dk2" accent1="accent1" accent2="accent2" accent3="accent3" accent4="accent4" accent5="accent5" accent6="accent6" hlink="hlink" folHlink="folHlink"/>
    </a:extraClrScheme>
    <a:extraClrScheme>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_Blank Presentation">
  <a:themeElements>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fontScheme name="1_Blank Presentati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CC00"/>
        </a:hlink>
        <a:folHlink>
          <a:srgbClr val="FFCC00"/>
        </a:folHlink>
      </a:clrScheme>
      <a:clrMap bg1="lt1" tx1="dk1" bg2="lt2" tx2="dk2" accent1="accent1" accent2="accent2" accent3="accent3" accent4="accent4" accent5="accent5" accent6="accent6" hlink="hlink" folHlink="folHlink"/>
    </a:extraClrScheme>
    <a:extraClrScheme>
      <a:clrScheme name="1_Blank Presentatio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0">
        <a:dk1>
          <a:srgbClr val="000000"/>
        </a:dk1>
        <a:lt1>
          <a:srgbClr val="FFFFFF"/>
        </a:lt1>
        <a:dk2>
          <a:srgbClr val="000000"/>
        </a:dk2>
        <a:lt2>
          <a:srgbClr val="808080"/>
        </a:lt2>
        <a:accent1>
          <a:srgbClr val="FF6600"/>
        </a:accent1>
        <a:accent2>
          <a:srgbClr val="3333CC"/>
        </a:accent2>
        <a:accent3>
          <a:srgbClr val="FFFFFF"/>
        </a:accent3>
        <a:accent4>
          <a:srgbClr val="000000"/>
        </a:accent4>
        <a:accent5>
          <a:srgbClr val="FFB8AA"/>
        </a:accent5>
        <a:accent6>
          <a:srgbClr val="2D2DB9"/>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1">
        <a:dk1>
          <a:srgbClr val="000000"/>
        </a:dk1>
        <a:lt1>
          <a:srgbClr val="FFFFFF"/>
        </a:lt1>
        <a:dk2>
          <a:srgbClr val="000000"/>
        </a:dk2>
        <a:lt2>
          <a:srgbClr val="808080"/>
        </a:lt2>
        <a:accent1>
          <a:srgbClr val="FF6600"/>
        </a:accent1>
        <a:accent2>
          <a:srgbClr val="FF6600"/>
        </a:accent2>
        <a:accent3>
          <a:srgbClr val="FFFFFF"/>
        </a:accent3>
        <a:accent4>
          <a:srgbClr val="000000"/>
        </a:accent4>
        <a:accent5>
          <a:srgbClr val="FFB8AA"/>
        </a:accent5>
        <a:accent6>
          <a:srgbClr val="E75C00"/>
        </a:accent6>
        <a:hlink>
          <a:srgbClr val="99CCFF"/>
        </a:hlink>
        <a:folHlink>
          <a:srgbClr val="99CCFF"/>
        </a:folHlink>
      </a:clrScheme>
      <a:clrMap bg1="lt1" tx1="dk1" bg2="lt2" tx2="dk2" accent1="accent1" accent2="accent2" accent3="accent3" accent4="accent4" accent5="accent5" accent6="accent6" hlink="hlink" folHlink="folHlink"/>
    </a:extraClrScheme>
    <a:extraClrScheme>
      <a:clrScheme name="1_Blank Presentation 12">
        <a:dk1>
          <a:srgbClr val="000000"/>
        </a:dk1>
        <a:lt1>
          <a:srgbClr val="EEF2F5"/>
        </a:lt1>
        <a:dk2>
          <a:srgbClr val="000000"/>
        </a:dk2>
        <a:lt2>
          <a:srgbClr val="808080"/>
        </a:lt2>
        <a:accent1>
          <a:srgbClr val="FF6600"/>
        </a:accent1>
        <a:accent2>
          <a:srgbClr val="FF6600"/>
        </a:accent2>
        <a:accent3>
          <a:srgbClr val="F5F7F9"/>
        </a:accent3>
        <a:accent4>
          <a:srgbClr val="000000"/>
        </a:accent4>
        <a:accent5>
          <a:srgbClr val="FFB8AA"/>
        </a:accent5>
        <a:accent6>
          <a:srgbClr val="E75C00"/>
        </a:accent6>
        <a:hlink>
          <a:srgbClr val="FF6600"/>
        </a:hlink>
        <a:folHlink>
          <a:srgbClr val="FF6600"/>
        </a:folHlink>
      </a:clrScheme>
      <a:clrMap bg1="lt1" tx1="dk1" bg2="lt2" tx2="dk2" accent1="accent1" accent2="accent2" accent3="accent3" accent4="accent4" accent5="accent5" accent6="accent6" hlink="hlink" folHlink="folHlink"/>
    </a:extraClrScheme>
    <a:extraClrScheme>
      <a:clrScheme name="1_Blank Presentation 13">
        <a:dk1>
          <a:srgbClr val="000000"/>
        </a:dk1>
        <a:lt1>
          <a:srgbClr val="EEF2F5"/>
        </a:lt1>
        <a:dk2>
          <a:srgbClr val="000000"/>
        </a:dk2>
        <a:lt2>
          <a:srgbClr val="808080"/>
        </a:lt2>
        <a:accent1>
          <a:srgbClr val="FF6600"/>
        </a:accent1>
        <a:accent2>
          <a:srgbClr val="003B5C"/>
        </a:accent2>
        <a:accent3>
          <a:srgbClr val="F5F7F9"/>
        </a:accent3>
        <a:accent4>
          <a:srgbClr val="000000"/>
        </a:accent4>
        <a:accent5>
          <a:srgbClr val="FFB8AA"/>
        </a:accent5>
        <a:accent6>
          <a:srgbClr val="003553"/>
        </a:accent6>
        <a:hlink>
          <a:srgbClr val="808080"/>
        </a:hlink>
        <a:folHlink>
          <a:srgbClr val="FFC864"/>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TotalTime>
  <Words>1209</Words>
  <Application>Microsoft Office PowerPoint</Application>
  <PresentationFormat>On-screen Show (4:3)</PresentationFormat>
  <Paragraphs>185</Paragraphs>
  <Slides>16</Slides>
  <Notes>0</Notes>
  <HiddenSlides>0</HiddenSlides>
  <MMClips>0</MMClips>
  <ScaleCrop>false</ScaleCrop>
  <HeadingPairs>
    <vt:vector size="8" baseType="variant">
      <vt:variant>
        <vt:lpstr>Fonts Used</vt:lpstr>
      </vt:variant>
      <vt:variant>
        <vt:i4>5</vt:i4>
      </vt:variant>
      <vt:variant>
        <vt:lpstr>Theme</vt:lpstr>
      </vt:variant>
      <vt:variant>
        <vt:i4>17</vt:i4>
      </vt:variant>
      <vt:variant>
        <vt:lpstr>Embedded OLE Servers</vt:lpstr>
      </vt:variant>
      <vt:variant>
        <vt:i4>2</vt:i4>
      </vt:variant>
      <vt:variant>
        <vt:lpstr>Slide Titles</vt:lpstr>
      </vt:variant>
      <vt:variant>
        <vt:i4>16</vt:i4>
      </vt:variant>
    </vt:vector>
  </HeadingPairs>
  <TitlesOfParts>
    <vt:vector size="40" baseType="lpstr">
      <vt:lpstr>Arial</vt:lpstr>
      <vt:lpstr>Arial</vt:lpstr>
      <vt:lpstr>Tahoma</vt:lpstr>
      <vt:lpstr>Calibri</vt:lpstr>
      <vt:lpstr>Times New Roman</vt:lpstr>
      <vt:lpstr>Default Design</vt:lpstr>
      <vt:lpstr>1_Blank Presentation</vt:lpstr>
      <vt:lpstr>1_Blank Presentation</vt:lpstr>
      <vt:lpstr>1_Blank Presentation</vt:lpstr>
      <vt:lpstr>1_Blank Presentation</vt:lpstr>
      <vt:lpstr>1_Blank Presentation</vt:lpstr>
      <vt:lpstr>1_Blank Presentation</vt:lpstr>
      <vt:lpstr>1_Blank Presentation</vt:lpstr>
      <vt:lpstr>1_Blank Presentation</vt:lpstr>
      <vt:lpstr>1_Blank Presentation</vt:lpstr>
      <vt:lpstr>1_Blank Presentation</vt:lpstr>
      <vt:lpstr>1_Blank Presentation</vt:lpstr>
      <vt:lpstr>1_Blank Presentation</vt:lpstr>
      <vt:lpstr>1_Blank Presentation</vt:lpstr>
      <vt:lpstr>1_Blank Presentation</vt:lpstr>
      <vt:lpstr>1_Blank Presentation</vt:lpstr>
      <vt:lpstr>1_Blank Presentation</vt:lpstr>
      <vt:lpstr>Microsoft Office Excel Chart</vt:lpstr>
      <vt:lpstr>Microsoft Excel Chart</vt:lpstr>
      <vt:lpstr>Dual eligible beneficiaries comprise 20% of the Medicare population and 15% of the Medicaid population in 2008</vt:lpstr>
      <vt:lpstr>Medicare is the primary payer of medical care  for dual eligible beneficiaries</vt:lpstr>
      <vt:lpstr>Medicaid supplements Medicare for  dual eligible beneficiaries</vt:lpstr>
      <vt:lpstr>Dual eligible beneficiaries are a diverse population</vt:lpstr>
      <vt:lpstr>Dual eligible beneficiaries are poorer than  other Medicare beneficiaries</vt:lpstr>
      <vt:lpstr>Dual eligible beneficiaries are sicker than  other Medicare beneficiaries</vt:lpstr>
      <vt:lpstr>Dual eligible beneficiaries use more health services</vt:lpstr>
      <vt:lpstr>Dual eligible beneficiaries account for a disproportionate share of Medicare and Medicaid spending, 2008</vt:lpstr>
      <vt:lpstr>PowerPoint Presentation</vt:lpstr>
      <vt:lpstr>PowerPoint Presentation</vt:lpstr>
      <vt:lpstr>Few dual eligible beneficiaries are high spenders under both Medicare and Medicaid</vt:lpstr>
      <vt:lpstr>Spending by service varies among high-cost dual eligible beneficiaries by program</vt:lpstr>
      <vt:lpstr>Share of Dual Eligible Beneficiaries in Medicare Advantage and Medicaid Managed Care Plans, 2000-2008</vt:lpstr>
      <vt:lpstr>Share of Dual Eligible Beneficiaries Enrolled in Managed Care, by State, 2010</vt:lpstr>
      <vt:lpstr>26 states are moving forward with proposals to participate in demonstration projects, May 2012</vt:lpstr>
      <vt:lpstr>Key considerations for testing new models of  managed care for dual eligible beneficiaries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Jamie Firth</dc:creator>
  <cp:lastModifiedBy>Jamie Firth</cp:lastModifiedBy>
  <cp:revision>7</cp:revision>
  <dcterms:created xsi:type="dcterms:W3CDTF">2004-06-10T11:54:09Z</dcterms:created>
  <dcterms:modified xsi:type="dcterms:W3CDTF">2013-04-15T23:55:46Z</dcterms:modified>
</cp:coreProperties>
</file>