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29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solidFill>
                <a:srgbClr val="000000"/>
              </a:solidFill>
            </a:ln>
          </c:spPr>
          <c:dPt>
            <c:idx val="1"/>
            <c:bubble3D val="0"/>
            <c:spPr>
              <a:solidFill>
                <a:schemeClr val="accent1"/>
              </a:solidFill>
              <a:ln>
                <a:solidFill>
                  <a:srgbClr val="000000"/>
                </a:solidFill>
              </a:ln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rgbClr val="000000"/>
                </a:solidFill>
              </a:ln>
            </c:spPr>
          </c:dPt>
          <c:dPt>
            <c:idx val="3"/>
            <c:bubble3D val="0"/>
            <c:spPr>
              <a:solidFill>
                <a:schemeClr val="accent5"/>
              </a:solidFill>
              <a:ln>
                <a:solidFill>
                  <a:srgbClr val="000000"/>
                </a:solidFill>
              </a:ln>
            </c:spPr>
          </c:dPt>
          <c:dPt>
            <c:idx val="4"/>
            <c:bubble3D val="0"/>
            <c:spPr>
              <a:noFill/>
              <a:ln>
                <a:solidFill>
                  <a:srgbClr val="000000"/>
                </a:solidFill>
              </a:ln>
            </c:spPr>
          </c:dPt>
          <c:cat>
            <c:strRef>
              <c:f>Sheet1!$A$1:$D$1</c:f>
              <c:strCache>
                <c:ptCount val="4"/>
                <c:pt idx="0">
                  <c:v>Income</c:v>
                </c:pt>
                <c:pt idx="1">
                  <c:v>&lt;134% FPL</c:v>
                </c:pt>
                <c:pt idx="2">
                  <c:v>134-399%</c:v>
                </c:pt>
                <c:pt idx="3">
                  <c:v>400%+</c:v>
                </c:pt>
              </c:strCache>
            </c:strRef>
          </c:cat>
          <c:val>
            <c:numRef>
              <c:f>Sheet1!$A$2:$D$2</c:f>
              <c:numCache>
                <c:formatCode>0%</c:formatCode>
                <c:ptCount val="4"/>
                <c:pt idx="0" formatCode="General">
                  <c:v>0</c:v>
                </c:pt>
                <c:pt idx="1">
                  <c:v>0.56000000000000005</c:v>
                </c:pt>
                <c:pt idx="2">
                  <c:v>0.39</c:v>
                </c:pt>
                <c:pt idx="3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57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D91E5-3BEE-4CE8-829B-8A9A28785E4A}" type="datetimeFigureOut">
              <a:rPr lang="en-US" smtClean="0"/>
              <a:t>3/15/2013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1D4DA-61AA-42D4-BBDE-5074AA145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653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248400"/>
            <a:ext cx="8229600" cy="457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add SOURCE here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826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07963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105400" y="4876800"/>
            <a:ext cx="2882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0303956"/>
              </p:ext>
            </p:extLst>
          </p:nvPr>
        </p:nvGraphicFramePr>
        <p:xfrm>
          <a:off x="381001" y="1172949"/>
          <a:ext cx="7848600" cy="4084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0" y="6096000"/>
            <a:ext cx="8458200" cy="685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dirty="0" smtClean="0">
                <a:solidFill>
                  <a:srgbClr val="000000"/>
                </a:solidFill>
                <a:cs typeface="Calibri" pitchFamily="34" charset="0"/>
                <a:sym typeface="Tahoma" pitchFamily="34" charset="0"/>
              </a:rPr>
              <a:t>Includes individuals age 5-64. Does not include those living in group quarters. The </a:t>
            </a:r>
            <a:r>
              <a:rPr lang="en-US" sz="1200" dirty="0">
                <a:solidFill>
                  <a:srgbClr val="000000"/>
                </a:solidFill>
                <a:cs typeface="Calibri" pitchFamily="34" charset="0"/>
                <a:sym typeface="Tahoma" pitchFamily="34" charset="0"/>
              </a:rPr>
              <a:t>federal poverty level was $18,510 for a family of </a:t>
            </a:r>
            <a:r>
              <a:rPr lang="en-US" sz="1200" dirty="0" smtClean="0">
                <a:solidFill>
                  <a:srgbClr val="000000"/>
                </a:solidFill>
                <a:cs typeface="Calibri" pitchFamily="34" charset="0"/>
                <a:sym typeface="Tahoma" pitchFamily="34" charset="0"/>
              </a:rPr>
              <a:t>three in 2009.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srgbClr val="000000"/>
                </a:solidFill>
                <a:cs typeface="Calibri" pitchFamily="34" charset="0"/>
              </a:rPr>
              <a:t>SOURCE: </a:t>
            </a:r>
            <a:r>
              <a:rPr lang="en-US" sz="1200" dirty="0" err="1">
                <a:solidFill>
                  <a:srgbClr val="000000"/>
                </a:solidFill>
              </a:rPr>
              <a:t>KCMU</a:t>
            </a:r>
            <a:r>
              <a:rPr lang="en-US" sz="1200" dirty="0">
                <a:solidFill>
                  <a:srgbClr val="000000"/>
                </a:solidFill>
              </a:rPr>
              <a:t>/Urban Institute analysis of </a:t>
            </a:r>
            <a:r>
              <a:rPr lang="en-US" sz="1200" dirty="0" smtClean="0">
                <a:solidFill>
                  <a:srgbClr val="000000"/>
                </a:solidFill>
              </a:rPr>
              <a:t>2010 American </a:t>
            </a:r>
            <a:r>
              <a:rPr lang="en-US" sz="1200" dirty="0">
                <a:solidFill>
                  <a:srgbClr val="000000"/>
                </a:solidFill>
              </a:rPr>
              <a:t>Community Survey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dirty="0" smtClean="0"/>
              <a:t>Uninsured Population with Limited English Proficiency, </a:t>
            </a:r>
            <a:br>
              <a:rPr lang="en-US" dirty="0" smtClean="0"/>
            </a:br>
            <a:r>
              <a:rPr lang="en-US" dirty="0" smtClean="0"/>
              <a:t>by Income, 2009</a:t>
            </a:r>
            <a:endParaRPr lang="en-US" dirty="0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2487309" y="3379318"/>
            <a:ext cx="1828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&lt;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134% FPL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+mj-lt"/>
              </a:rPr>
              <a:t>5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6%</a:t>
            </a: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4316109" y="2426940"/>
            <a:ext cx="1828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bg1"/>
                </a:solidFill>
                <a:latin typeface="+mj-lt"/>
              </a:rPr>
              <a:t>134-399% FPL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bg1"/>
                </a:solidFill>
                <a:latin typeface="+mj-lt"/>
              </a:rPr>
              <a:t>40%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5410200" y="4724400"/>
            <a:ext cx="13708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+mn-lt"/>
              </a:rPr>
              <a:t>400</a:t>
            </a:r>
            <a:r>
              <a:rPr lang="en-US" b="1" dirty="0" smtClean="0">
                <a:latin typeface="+mn-lt"/>
              </a:rPr>
              <a:t>% FPL+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+mn-lt"/>
              </a:rPr>
              <a:t>5</a:t>
            </a:r>
            <a:r>
              <a:rPr lang="en-US" b="1" dirty="0" smtClean="0">
                <a:latin typeface="+mn-lt"/>
              </a:rPr>
              <a:t>%</a:t>
            </a:r>
            <a:endParaRPr lang="en-US" b="1" dirty="0">
              <a:latin typeface="+mn-lt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219200" y="5436718"/>
            <a:ext cx="68197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</a:pPr>
            <a:r>
              <a:rPr lang="en-US" sz="2400" b="1" dirty="0">
                <a:solidFill>
                  <a:srgbClr val="000000"/>
                </a:solidFill>
                <a:latin typeface="+mj-lt"/>
                <a:cs typeface="Arial" pitchFamily="34" charset="0"/>
                <a:sym typeface="Tahoma" pitchFamily="34" charset="0"/>
              </a:rPr>
              <a:t>Total </a:t>
            </a:r>
            <a:r>
              <a:rPr lang="en-US" sz="2400" b="1" dirty="0" smtClean="0">
                <a:solidFill>
                  <a:srgbClr val="000000"/>
                </a:solidFill>
                <a:latin typeface="+mj-lt"/>
                <a:cs typeface="Arial" pitchFamily="34" charset="0"/>
                <a:sym typeface="Tahoma" pitchFamily="34" charset="0"/>
              </a:rPr>
              <a:t>=9.6 Million Uninsured  Individuals with </a:t>
            </a:r>
            <a:r>
              <a:rPr lang="en-US" sz="2400" b="1" dirty="0" err="1" smtClean="0">
                <a:solidFill>
                  <a:srgbClr val="000000"/>
                </a:solidFill>
                <a:latin typeface="+mj-lt"/>
                <a:cs typeface="Arial" pitchFamily="34" charset="0"/>
                <a:sym typeface="Tahoma" pitchFamily="34" charset="0"/>
              </a:rPr>
              <a:t>LEP</a:t>
            </a:r>
            <a:endParaRPr lang="en-US" sz="2400" b="1" dirty="0" smtClean="0">
              <a:solidFill>
                <a:srgbClr val="000000"/>
              </a:solidFill>
              <a:latin typeface="+mj-lt"/>
              <a:cs typeface="Arial" pitchFamily="34" charset="0"/>
              <a:sym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26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71</Words>
  <Application>Microsoft Office PowerPoint</Application>
  <PresentationFormat>On-screen Show (4:3)</PresentationFormat>
  <Paragraphs>10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Uninsured Population with Limited English Proficiency,  by Income, 2009</vt:lpstr>
    </vt:vector>
  </TitlesOfParts>
  <Company>Kaiser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Uninsured Population with Limited English Proficiency,  by Income, 2009</dc:title>
  <dc:creator>Jamie Firth</dc:creator>
  <cp:lastModifiedBy>Jamie Firth</cp:lastModifiedBy>
  <cp:revision>1</cp:revision>
  <dcterms:created xsi:type="dcterms:W3CDTF">2013-03-15T22:17:51Z</dcterms:created>
  <dcterms:modified xsi:type="dcterms:W3CDTF">2013-03-15T22:17:54Z</dcterms:modified>
</cp:coreProperties>
</file>