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4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Adults without dependent children</c:v>
                </c:pt>
                <c:pt idx="1">
                  <c:v>Children</c:v>
                </c:pt>
                <c:pt idx="2">
                  <c:v>Parents 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0.59</c:v>
                </c:pt>
                <c:pt idx="1">
                  <c:v>0.16</c:v>
                </c:pt>
                <c:pt idx="2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6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</cdr:x>
      <cdr:y>0.375</cdr:y>
    </cdr:from>
    <cdr:to>
      <cdr:x>0.4625</cdr:x>
      <cdr:y>0.70065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4000" y="1524000"/>
          <a:ext cx="1295400" cy="13234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bg1"/>
              </a:solidFill>
              <a:latin typeface="Meta Offc Pro"/>
              <a:cs typeface="Meta Offc Pro"/>
            </a:rPr>
            <a:t>Adults without dependent children, 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chemeClr val="bg1"/>
              </a:solidFill>
              <a:latin typeface="Meta Offc Pro"/>
              <a:cs typeface="Meta Offc Pro"/>
            </a:rPr>
            <a:t>59%</a:t>
          </a:r>
        </a:p>
      </cdr:txBody>
    </cdr:sp>
  </cdr:relSizeAnchor>
  <cdr:relSizeAnchor xmlns:cdr="http://schemas.openxmlformats.org/drawingml/2006/chartDrawing">
    <cdr:from>
      <cdr:x>0.50432</cdr:x>
      <cdr:y>0.15</cdr:y>
    </cdr:from>
    <cdr:to>
      <cdr:x>0.70432</cdr:x>
      <cdr:y>0.29389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74307" y="609600"/>
          <a:ext cx="1219200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latin typeface="Meta Offc Pro"/>
              <a:cs typeface="Meta Offc Pro"/>
            </a:rPr>
            <a:t>Children, </a:t>
          </a:r>
        </a:p>
        <a:p xmlns:a="http://schemas.openxmlformats.org/drawingml/2006/main">
          <a:pPr algn="ctr"/>
          <a:r>
            <a:rPr lang="en-US" sz="1600" b="1" dirty="0" smtClean="0">
              <a:latin typeface="Meta Offc Pro"/>
              <a:cs typeface="Meta Offc Pro"/>
            </a:rPr>
            <a:t>16%</a:t>
          </a:r>
        </a:p>
      </cdr:txBody>
    </cdr:sp>
  </cdr:relSizeAnchor>
  <cdr:relSizeAnchor xmlns:cdr="http://schemas.openxmlformats.org/drawingml/2006/chartDrawing">
    <cdr:from>
      <cdr:x>0.5875</cdr:x>
      <cdr:y>0.46875</cdr:y>
    </cdr:from>
    <cdr:to>
      <cdr:x>0.775</cdr:x>
      <cdr:y>0.61264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81400" y="1905000"/>
          <a:ext cx="1143000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latin typeface="Meta Offc Pro"/>
              <a:cs typeface="Meta Offc Pro"/>
            </a:rPr>
            <a:t>Parents, </a:t>
          </a:r>
        </a:p>
        <a:p xmlns:a="http://schemas.openxmlformats.org/drawingml/2006/main">
          <a:pPr algn="ctr"/>
          <a:r>
            <a:rPr lang="en-US" sz="1600" b="1" dirty="0" smtClean="0">
              <a:latin typeface="Meta Offc Pro"/>
              <a:cs typeface="Meta Offc Pro"/>
            </a:rPr>
            <a:t>25%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80457-D895-4931-952A-8E19FC085958}" type="datetimeFigureOut">
              <a:rPr lang="en-US" smtClean="0"/>
              <a:t>3/13/2013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58F32-8B69-44D0-9778-76F3F073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10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7301">
              <a:defRPr/>
            </a:pPr>
            <a:r>
              <a:rPr lang="en-US" dirty="0" smtClean="0"/>
              <a:t>VN 9/21/12 </a:t>
            </a:r>
            <a:r>
              <a:rPr lang="en-US" baseline="0" dirty="0" smtClean="0"/>
              <a:t>Updated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88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sz="1100" dirty="0">
                <a:solidFill>
                  <a:srgbClr val="000000"/>
                </a:solidFill>
              </a:rPr>
              <a:t>Children includes all individuals ages 0-18. Parents are defined as adults with dependent children ages 0-18 and adults without children do not have dependent children ages 0-18. Both parents and adults without children include adults ages 19-64. Data does not total 100% due to rounding. </a:t>
            </a:r>
          </a:p>
          <a:p>
            <a:r>
              <a:rPr lang="en-US" altLang="en-US" sz="1100" dirty="0">
                <a:solidFill>
                  <a:srgbClr val="000000"/>
                </a:solidFill>
              </a:rPr>
              <a:t>SOURCE: KCMU/ Urban Institute analysis of 2012 ASEC Supplement to the CPS</a:t>
            </a:r>
            <a:r>
              <a:rPr lang="en-US" altLang="en-US" sz="1100" dirty="0" smtClean="0">
                <a:solidFill>
                  <a:srgbClr val="000000"/>
                </a:solidFill>
              </a:rPr>
              <a:t>.</a:t>
            </a:r>
            <a:endParaRPr lang="en-US" altLang="en-US" sz="1100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Nonelderly Uninsured Population </a:t>
            </a:r>
            <a:r>
              <a:rPr lang="en-US" dirty="0" smtClean="0"/>
              <a:t>by </a:t>
            </a:r>
            <a:r>
              <a:rPr lang="en-US" dirty="0"/>
              <a:t>Age and Parent Status, 2011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046501449"/>
              </p:ext>
            </p:extLst>
          </p:nvPr>
        </p:nvGraphicFramePr>
        <p:xfrm>
          <a:off x="1447800" y="1143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286000" y="5167808"/>
            <a:ext cx="447221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2200" b="1" dirty="0" smtClean="0">
                <a:solidFill>
                  <a:srgbClr val="000000"/>
                </a:solidFill>
                <a:cs typeface="Calibri" pitchFamily="34" charset="0"/>
              </a:rPr>
              <a:t>47.9 M Uninsured </a:t>
            </a:r>
            <a:endParaRPr lang="en-US" altLang="en-US" sz="2200" b="1" dirty="0">
              <a:solidFill>
                <a:srgbClr val="000000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0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The Nonelderly Uninsured Population by Age and Parent Status, 2011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Nonelderly Uninsured Population by Age and Parent Status, 2011</dc:title>
  <dc:creator>Elizabeth Kricfalusi</dc:creator>
  <cp:lastModifiedBy>Elizabeth Kricfalusi</cp:lastModifiedBy>
  <cp:revision>1</cp:revision>
  <dcterms:created xsi:type="dcterms:W3CDTF">2013-03-13T20:00:09Z</dcterms:created>
  <dcterms:modified xsi:type="dcterms:W3CDTF">2013-03-13T20:00:09Z</dcterms:modified>
</cp:coreProperties>
</file>