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</c:dLbls>
          <c:cat>
            <c:strRef>
              <c:f>Sheet1!$B$1:$C$1</c:f>
              <c:strCache>
                <c:ptCount val="2"/>
                <c:pt idx="0">
                  <c:v>Enrollees
Total = 62.7 Milion</c:v>
                </c:pt>
                <c:pt idx="1">
                  <c:v>Expenditures
Total = $346.5 Billion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0.49</c:v>
                </c:pt>
                <c:pt idx="1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Adults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</c:dLbls>
          <c:cat>
            <c:strRef>
              <c:f>Sheet1!$B$1:$C$1</c:f>
              <c:strCache>
                <c:ptCount val="2"/>
                <c:pt idx="0">
                  <c:v>Enrollees
Total = 62.7 Milion</c:v>
                </c:pt>
                <c:pt idx="1">
                  <c:v>Expenditures
Total = $346.5 Billion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0.26</c:v>
                </c:pt>
                <c:pt idx="1">
                  <c:v>0.14000000000000001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Elderly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</c:dLbls>
          <c:cat>
            <c:strRef>
              <c:f>Sheet1!$B$1:$C$1</c:f>
              <c:strCache>
                <c:ptCount val="2"/>
                <c:pt idx="0">
                  <c:v>Enrollees
Total = 62.7 Milion</c:v>
                </c:pt>
                <c:pt idx="1">
                  <c:v>Expenditures
Total = $346.5 Billion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0.1</c:v>
                </c:pt>
                <c:pt idx="1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Disabled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</c:dLbls>
          <c:cat>
            <c:strRef>
              <c:f>Sheet1!$B$1:$C$1</c:f>
              <c:strCache>
                <c:ptCount val="2"/>
                <c:pt idx="0">
                  <c:v>Enrollees
Total = 62.7 Milion</c:v>
                </c:pt>
                <c:pt idx="1">
                  <c:v>Expenditures
Total = $346.5 Billion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0.15</c:v>
                </c:pt>
                <c:pt idx="1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495936"/>
        <c:axId val="103499648"/>
      </c:barChart>
      <c:catAx>
        <c:axId val="103495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03499648"/>
        <c:crosses val="autoZero"/>
        <c:auto val="1"/>
        <c:lblAlgn val="ctr"/>
        <c:lblOffset val="100"/>
        <c:noMultiLvlLbl val="0"/>
      </c:catAx>
      <c:valAx>
        <c:axId val="1034996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03495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A7011-E777-426F-BF5B-C848AB4EAC87}" type="datetimeFigureOut">
              <a:rPr lang="en-US" smtClean="0"/>
              <a:t>3/13/2013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42411-6472-4F14-9E9E-1B9C83BC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6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4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159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278796"/>
              </p:ext>
            </p:extLst>
          </p:nvPr>
        </p:nvGraphicFramePr>
        <p:xfrm>
          <a:off x="92075" y="914400"/>
          <a:ext cx="89598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NOTE: Percentages may not add up to 100 due to rounding.</a:t>
            </a:r>
          </a:p>
          <a:p>
            <a:pPr eaLnBrk="0" hangingPunct="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SOURCE:</a:t>
            </a:r>
            <a:r>
              <a:rPr lang="en-US" b="1" dirty="0"/>
              <a:t> </a:t>
            </a:r>
            <a:r>
              <a:rPr lang="en-US" dirty="0"/>
              <a:t> KCMU/Urban Institute estimates based on data from FFY 2009 MSIS and CMS-64, 2012</a:t>
            </a:r>
            <a:r>
              <a:rPr lang="en-US" dirty="0" smtClean="0"/>
              <a:t>. </a:t>
            </a:r>
            <a:r>
              <a:rPr lang="en-US" dirty="0"/>
              <a:t>MSIS FFY 2008 data were used for PA, UT, and WI, but adjusted to 2009 CMS-64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Enrollees and Expenditures, FFY </a:t>
            </a:r>
            <a:r>
              <a:rPr lang="en-US" dirty="0" smtClean="0"/>
              <a:t>2009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76600" y="3164141"/>
            <a:ext cx="2590800" cy="12192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76600" y="1051877"/>
            <a:ext cx="25908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76600" y="1664525"/>
            <a:ext cx="2590800" cy="11430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76600" y="2103437"/>
            <a:ext cx="2590800" cy="16764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45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31A3E3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Medicaid Enrollees and Expenditures, FFY 2009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Medicaid Enrollees and Expenditures, FFY 2009</dc:title>
  <dc:creator>Evonne Young</dc:creator>
  <cp:lastModifiedBy>Sam Ross</cp:lastModifiedBy>
  <cp:revision>2</cp:revision>
  <dcterms:created xsi:type="dcterms:W3CDTF">2013-03-13T19:54:04Z</dcterms:created>
  <dcterms:modified xsi:type="dcterms:W3CDTF">2013-03-13T20:28:07Z</dcterms:modified>
</cp:coreProperties>
</file>