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96" y="-7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Making progress</c:v>
                </c:pt>
              </c:strCache>
            </c:strRef>
          </c:tx>
          <c:spPr>
            <a:ln>
              <a:solidFill>
                <a:schemeClr val="accent1"/>
              </a:solidFill>
            </a:ln>
          </c:spPr>
          <c:marker>
            <c:symbol val="none"/>
          </c:marker>
          <c:dLbls>
            <c:dLbl>
              <c:idx val="7"/>
              <c:layout/>
              <c:dLblPos val="t"/>
              <c:showLegendKey val="0"/>
              <c:showVal val="1"/>
              <c:showCatName val="0"/>
              <c:showSerName val="0"/>
              <c:showPercent val="0"/>
              <c:showBubbleSize val="0"/>
            </c:dLbl>
            <c:dLbl>
              <c:idx val="9"/>
              <c:layout/>
              <c:dLblPos val="t"/>
              <c:showLegendKey val="0"/>
              <c:showVal val="1"/>
              <c:showCatName val="0"/>
              <c:showSerName val="0"/>
              <c:showPercent val="0"/>
              <c:showBubbleSize val="0"/>
            </c:dLbl>
            <c:dLbl>
              <c:idx val="10"/>
              <c:layout/>
              <c:dLblPos val="t"/>
              <c:showLegendKey val="0"/>
              <c:showVal val="1"/>
              <c:showCatName val="0"/>
              <c:showSerName val="0"/>
              <c:showPercent val="0"/>
              <c:showBubbleSize val="0"/>
            </c:dLbl>
            <c:txPr>
              <a:bodyPr/>
              <a:lstStyle/>
              <a:p>
                <a:pPr>
                  <a:defRPr>
                    <a:solidFill>
                      <a:schemeClr val="accent1"/>
                    </a:solidFill>
                  </a:defRPr>
                </a:pPr>
                <a:endParaRPr lang="en-US"/>
              </a:p>
            </c:txPr>
            <c:dLblPos val="b"/>
            <c:showLegendKey val="0"/>
            <c:showVal val="1"/>
            <c:showCatName val="0"/>
            <c:showSerName val="0"/>
            <c:showPercent val="0"/>
            <c:showBubbleSize val="0"/>
            <c:showLeaderLines val="0"/>
          </c:dLbls>
          <c:cat>
            <c:numRef>
              <c:f>Sheet1!$A$2:$A$12</c:f>
              <c:numCache>
                <c:formatCode>General</c:formatCode>
                <c:ptCount val="11"/>
                <c:pt idx="0">
                  <c:v>2002</c:v>
                </c:pt>
                <c:pt idx="2">
                  <c:v>2004</c:v>
                </c:pt>
                <c:pt idx="4">
                  <c:v>2006</c:v>
                </c:pt>
                <c:pt idx="7">
                  <c:v>2009</c:v>
                </c:pt>
                <c:pt idx="9">
                  <c:v>2011</c:v>
                </c:pt>
                <c:pt idx="10">
                  <c:v>2012</c:v>
                </c:pt>
              </c:numCache>
            </c:numRef>
          </c:cat>
          <c:val>
            <c:numRef>
              <c:f>Sheet1!$B$2:$B$12</c:f>
              <c:numCache>
                <c:formatCode>General</c:formatCode>
                <c:ptCount val="11"/>
                <c:pt idx="0" formatCode="0%">
                  <c:v>0.35</c:v>
                </c:pt>
                <c:pt idx="2" formatCode="0%">
                  <c:v>0.38</c:v>
                </c:pt>
                <c:pt idx="4" formatCode="0%">
                  <c:v>0.36</c:v>
                </c:pt>
                <c:pt idx="7" formatCode="0%">
                  <c:v>0.46</c:v>
                </c:pt>
                <c:pt idx="9" formatCode="0%">
                  <c:v>0.51</c:v>
                </c:pt>
                <c:pt idx="10" formatCode="0%">
                  <c:v>0.57999999999999996</c:v>
                </c:pt>
              </c:numCache>
            </c:numRef>
          </c:val>
          <c:smooth val="0"/>
        </c:ser>
        <c:ser>
          <c:idx val="1"/>
          <c:order val="1"/>
          <c:tx>
            <c:strRef>
              <c:f>Sheet1!$C$1</c:f>
              <c:strCache>
                <c:ptCount val="1"/>
                <c:pt idx="0">
                  <c:v>About the same</c:v>
                </c:pt>
              </c:strCache>
            </c:strRef>
          </c:tx>
          <c:spPr>
            <a:ln>
              <a:solidFill>
                <a:schemeClr val="bg1">
                  <a:lumMod val="65000"/>
                </a:schemeClr>
              </a:solidFill>
              <a:prstDash val="dash"/>
            </a:ln>
          </c:spPr>
          <c:marker>
            <c:symbol val="none"/>
          </c:marker>
          <c:dLbls>
            <c:txPr>
              <a:bodyPr/>
              <a:lstStyle/>
              <a:p>
                <a:pPr>
                  <a:defRPr>
                    <a:solidFill>
                      <a:schemeClr val="bg1">
                        <a:lumMod val="65000"/>
                      </a:schemeClr>
                    </a:solidFill>
                  </a:defRPr>
                </a:pPr>
                <a:endParaRPr lang="en-US"/>
              </a:p>
            </c:txPr>
            <c:dLblPos val="b"/>
            <c:showLegendKey val="0"/>
            <c:showVal val="1"/>
            <c:showCatName val="0"/>
            <c:showSerName val="0"/>
            <c:showPercent val="0"/>
            <c:showBubbleSize val="0"/>
            <c:showLeaderLines val="0"/>
          </c:dLbls>
          <c:cat>
            <c:numRef>
              <c:f>Sheet1!$A$2:$A$12</c:f>
              <c:numCache>
                <c:formatCode>General</c:formatCode>
                <c:ptCount val="11"/>
                <c:pt idx="0">
                  <c:v>2002</c:v>
                </c:pt>
                <c:pt idx="2">
                  <c:v>2004</c:v>
                </c:pt>
                <c:pt idx="4">
                  <c:v>2006</c:v>
                </c:pt>
                <c:pt idx="7">
                  <c:v>2009</c:v>
                </c:pt>
                <c:pt idx="9">
                  <c:v>2011</c:v>
                </c:pt>
                <c:pt idx="10">
                  <c:v>2012</c:v>
                </c:pt>
              </c:numCache>
            </c:numRef>
          </c:cat>
          <c:val>
            <c:numRef>
              <c:f>Sheet1!$C$2:$C$12</c:f>
              <c:numCache>
                <c:formatCode>General</c:formatCode>
                <c:ptCount val="11"/>
                <c:pt idx="0" formatCode="0%">
                  <c:v>0.15</c:v>
                </c:pt>
                <c:pt idx="2" formatCode="0%">
                  <c:v>0.09</c:v>
                </c:pt>
                <c:pt idx="4" formatCode="0%">
                  <c:v>0.16</c:v>
                </c:pt>
                <c:pt idx="7" formatCode="0%">
                  <c:v>0.14000000000000001</c:v>
                </c:pt>
                <c:pt idx="9" formatCode="0%">
                  <c:v>0.16</c:v>
                </c:pt>
                <c:pt idx="10" formatCode="0%">
                  <c:v>0.15</c:v>
                </c:pt>
              </c:numCache>
            </c:numRef>
          </c:val>
          <c:smooth val="0"/>
        </c:ser>
        <c:ser>
          <c:idx val="2"/>
          <c:order val="2"/>
          <c:tx>
            <c:strRef>
              <c:f>Sheet1!$D$1</c:f>
              <c:strCache>
                <c:ptCount val="1"/>
                <c:pt idx="0">
                  <c:v>Losing ground</c:v>
                </c:pt>
              </c:strCache>
            </c:strRef>
          </c:tx>
          <c:spPr>
            <a:ln>
              <a:solidFill>
                <a:srgbClr val="E05C26"/>
              </a:solidFill>
            </a:ln>
          </c:spPr>
          <c:marker>
            <c:symbol val="none"/>
          </c:marker>
          <c:dLbls>
            <c:txPr>
              <a:bodyPr/>
              <a:lstStyle/>
              <a:p>
                <a:pPr>
                  <a:defRPr>
                    <a:solidFill>
                      <a:srgbClr val="E05C26"/>
                    </a:solidFill>
                  </a:defRPr>
                </a:pPr>
                <a:endParaRPr lang="en-US"/>
              </a:p>
            </c:txPr>
            <c:dLblPos val="t"/>
            <c:showLegendKey val="0"/>
            <c:showVal val="1"/>
            <c:showCatName val="0"/>
            <c:showSerName val="0"/>
            <c:showPercent val="0"/>
            <c:showBubbleSize val="0"/>
            <c:showLeaderLines val="0"/>
          </c:dLbls>
          <c:cat>
            <c:numRef>
              <c:f>Sheet1!$A$2:$A$12</c:f>
              <c:numCache>
                <c:formatCode>General</c:formatCode>
                <c:ptCount val="11"/>
                <c:pt idx="0">
                  <c:v>2002</c:v>
                </c:pt>
                <c:pt idx="2">
                  <c:v>2004</c:v>
                </c:pt>
                <c:pt idx="4">
                  <c:v>2006</c:v>
                </c:pt>
                <c:pt idx="7">
                  <c:v>2009</c:v>
                </c:pt>
                <c:pt idx="9">
                  <c:v>2011</c:v>
                </c:pt>
                <c:pt idx="10">
                  <c:v>2012</c:v>
                </c:pt>
              </c:numCache>
            </c:numRef>
          </c:cat>
          <c:val>
            <c:numRef>
              <c:f>Sheet1!$D$2:$D$12</c:f>
              <c:numCache>
                <c:formatCode>General</c:formatCode>
                <c:ptCount val="11"/>
                <c:pt idx="0" formatCode="0%">
                  <c:v>0.45</c:v>
                </c:pt>
                <c:pt idx="2" formatCode="0%">
                  <c:v>0.49</c:v>
                </c:pt>
                <c:pt idx="4" formatCode="0%">
                  <c:v>0.4</c:v>
                </c:pt>
                <c:pt idx="7" formatCode="0%">
                  <c:v>0.32</c:v>
                </c:pt>
                <c:pt idx="9" formatCode="0%">
                  <c:v>0.26</c:v>
                </c:pt>
                <c:pt idx="10" formatCode="0%">
                  <c:v>0.18</c:v>
                </c:pt>
              </c:numCache>
            </c:numRef>
          </c:val>
          <c:smooth val="0"/>
        </c:ser>
        <c:dLbls>
          <c:showLegendKey val="0"/>
          <c:showVal val="0"/>
          <c:showCatName val="0"/>
          <c:showSerName val="0"/>
          <c:showPercent val="0"/>
          <c:showBubbleSize val="0"/>
        </c:dLbls>
        <c:marker val="1"/>
        <c:smooth val="0"/>
        <c:axId val="163656832"/>
        <c:axId val="163658368"/>
      </c:lineChart>
      <c:catAx>
        <c:axId val="163656832"/>
        <c:scaling>
          <c:orientation val="minMax"/>
        </c:scaling>
        <c:delete val="0"/>
        <c:axPos val="b"/>
        <c:numFmt formatCode="General" sourceLinked="1"/>
        <c:majorTickMark val="none"/>
        <c:minorTickMark val="none"/>
        <c:tickLblPos val="nextTo"/>
        <c:txPr>
          <a:bodyPr/>
          <a:lstStyle/>
          <a:p>
            <a:pPr>
              <a:defRPr sz="1050"/>
            </a:pPr>
            <a:endParaRPr lang="en-US"/>
          </a:p>
        </c:txPr>
        <c:crossAx val="163658368"/>
        <c:crosses val="autoZero"/>
        <c:auto val="1"/>
        <c:lblAlgn val="ctr"/>
        <c:lblOffset val="100"/>
        <c:noMultiLvlLbl val="0"/>
      </c:catAx>
      <c:valAx>
        <c:axId val="163658368"/>
        <c:scaling>
          <c:orientation val="minMax"/>
          <c:max val="0.8"/>
        </c:scaling>
        <c:delete val="0"/>
        <c:axPos val="l"/>
        <c:numFmt formatCode="0%" sourceLinked="1"/>
        <c:majorTickMark val="none"/>
        <c:minorTickMark val="none"/>
        <c:tickLblPos val="nextTo"/>
        <c:txPr>
          <a:bodyPr/>
          <a:lstStyle/>
          <a:p>
            <a:pPr>
              <a:defRPr sz="1050"/>
            </a:pPr>
            <a:endParaRPr lang="en-US"/>
          </a:p>
        </c:txPr>
        <c:crossAx val="163656832"/>
        <c:crosses val="autoZero"/>
        <c:crossBetween val="between"/>
        <c:majorUnit val="0.2"/>
      </c:valAx>
    </c:plotArea>
    <c:legend>
      <c:legendPos val="t"/>
      <c:layout>
        <c:manualLayout>
          <c:xMode val="edge"/>
          <c:yMode val="edge"/>
          <c:x val="0.17735263425168948"/>
          <c:y val="9.9344590793502968E-2"/>
          <c:w val="0.63962488211298185"/>
          <c:h val="6.5678247380633839E-2"/>
        </c:manualLayout>
      </c:layout>
      <c:overlay val="0"/>
      <c:txPr>
        <a:bodyPr/>
        <a:lstStyle/>
        <a:p>
          <a:pPr>
            <a:defRPr sz="1400"/>
          </a:pPr>
          <a:endParaRPr lang="en-US"/>
        </a:p>
      </c:txPr>
    </c:legend>
    <c:plotVisOnly val="1"/>
    <c:dispBlanksAs val="span"/>
    <c:showDLblsOverMax val="0"/>
  </c:chart>
  <c:txPr>
    <a:bodyPr/>
    <a:lstStyle/>
    <a:p>
      <a:pPr>
        <a:defRPr sz="12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D9A6F9-1EEF-4931-8F45-4BCF4127D705}" type="datetimeFigureOut">
              <a:rPr lang="en-US" smtClean="0"/>
              <a:t>2/14/2013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3F7C84-D123-4FDF-8371-DF9B4E1A95D6}" type="slidenum">
              <a:rPr lang="en-US" smtClean="0"/>
              <a:t>‹#›</a:t>
            </a:fld>
            <a:endParaRPr lang="en-US"/>
          </a:p>
        </p:txBody>
      </p:sp>
    </p:spTree>
    <p:extLst>
      <p:ext uri="{BB962C8B-B14F-4D97-AF65-F5344CB8AC3E}">
        <p14:creationId xmlns:p14="http://schemas.microsoft.com/office/powerpoint/2010/main" val="1492822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7794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08542778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ctr"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781389281"/>
              </p:ext>
            </p:extLst>
          </p:nvPr>
        </p:nvGraphicFramePr>
        <p:xfrm>
          <a:off x="92075" y="1737360"/>
          <a:ext cx="877824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sz="1100" dirty="0" smtClean="0"/>
              <a:t>NOTE: Asked of half sample some years. Don’t </a:t>
            </a:r>
            <a:r>
              <a:rPr lang="en-US" sz="1100" dirty="0"/>
              <a:t>know/Refused answers not shown.</a:t>
            </a:r>
          </a:p>
          <a:p>
            <a:r>
              <a:rPr lang="en-US" sz="1100" dirty="0" smtClean="0"/>
              <a:t>SOURCE: </a:t>
            </a:r>
            <a:r>
              <a:rPr lang="en-US" sz="1100" dirty="0"/>
              <a:t>Kaiser Family Foundation </a:t>
            </a:r>
            <a:r>
              <a:rPr lang="en-US" sz="1100" dirty="0" smtClean="0"/>
              <a:t>surveys</a:t>
            </a:r>
            <a:endParaRPr lang="en-US" sz="1100" dirty="0"/>
          </a:p>
        </p:txBody>
      </p:sp>
      <p:sp>
        <p:nvSpPr>
          <p:cNvPr id="4" name="Title 3"/>
          <p:cNvSpPr>
            <a:spLocks noGrp="1"/>
          </p:cNvSpPr>
          <p:nvPr>
            <p:ph type="title"/>
          </p:nvPr>
        </p:nvSpPr>
        <p:spPr/>
        <p:txBody>
          <a:bodyPr anchor="ctr"/>
          <a:lstStyle/>
          <a:p>
            <a:pPr algn="l"/>
            <a:r>
              <a:rPr lang="en-US" dirty="0">
                <a:cs typeface="Tahoma" pitchFamily="34" charset="0"/>
                <a:sym typeface="Tahoma" pitchFamily="34" charset="0"/>
              </a:rPr>
              <a:t>Increasing Share See Global Progress On HIV/AIDS</a:t>
            </a:r>
            <a:endParaRPr lang="en-US" dirty="0"/>
          </a:p>
        </p:txBody>
      </p:sp>
      <p:sp>
        <p:nvSpPr>
          <p:cNvPr id="6" name="TextBox 5"/>
          <p:cNvSpPr txBox="1"/>
          <p:nvPr/>
        </p:nvSpPr>
        <p:spPr>
          <a:xfrm>
            <a:off x="91440" y="1097280"/>
            <a:ext cx="8763000" cy="523220"/>
          </a:xfrm>
          <a:prstGeom prst="rect">
            <a:avLst/>
          </a:prstGeom>
          <a:noFill/>
        </p:spPr>
        <p:txBody>
          <a:bodyPr wrap="square" rtlCol="0">
            <a:spAutoFit/>
          </a:bodyPr>
          <a:lstStyle/>
          <a:p>
            <a:r>
              <a:rPr lang="en-US" sz="1400" dirty="0">
                <a:cs typeface="Tahoma" pitchFamily="34" charset="0"/>
                <a:sym typeface="Tahoma" pitchFamily="34" charset="0"/>
              </a:rPr>
              <a:t>Thinking about the way the problem of HIV/AIDS affects the world today, do you think the problem is about the same as it has been, that the world is making progress in this area, or that the world is losing ground</a:t>
            </a:r>
            <a:r>
              <a:rPr lang="en-US" sz="1400" dirty="0" smtClean="0">
                <a:cs typeface="Tahoma" pitchFamily="34" charset="0"/>
                <a:sym typeface="Tahoma" pitchFamily="34" charset="0"/>
              </a:rPr>
              <a:t>?</a:t>
            </a:r>
            <a:endParaRPr lang="en-US" sz="1400" dirty="0">
              <a:cs typeface="Tahoma" pitchFamily="34" charset="0"/>
              <a:sym typeface="Tahoma" pitchFamily="34" charset="0"/>
            </a:endParaRPr>
          </a:p>
        </p:txBody>
      </p:sp>
    </p:spTree>
    <p:extLst>
      <p:ext uri="{BB962C8B-B14F-4D97-AF65-F5344CB8AC3E}">
        <p14:creationId xmlns:p14="http://schemas.microsoft.com/office/powerpoint/2010/main" val="3640620053"/>
      </p:ext>
    </p:extLst>
  </p:cSld>
  <p:clrMapOvr>
    <a:masterClrMapping/>
  </p:clrMapOvr>
</p:sld>
</file>

<file path=ppt/theme/theme1.xml><?xml version="1.0" encoding="utf-8"?>
<a:theme xmlns:a="http://schemas.openxmlformats.org/drawingml/2006/main" name="KFF Slide Template">
  <a:themeElements>
    <a:clrScheme name="Custom 2">
      <a:dk1>
        <a:srgbClr val="000000"/>
      </a:dk1>
      <a:lt1>
        <a:srgbClr val="FFFFFF"/>
      </a:lt1>
      <a:dk2>
        <a:srgbClr val="FF8811"/>
      </a:dk2>
      <a:lt2>
        <a:srgbClr val="E05C26"/>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79</Words>
  <Application>Microsoft Office PowerPoint</Application>
  <PresentationFormat>On-screen Show (4:3)</PresentationFormat>
  <Paragraphs>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Increasing Share See Global Progress On HIV/AIDS</vt:lpstr>
    </vt:vector>
  </TitlesOfParts>
  <Company>Kaiser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Increasing Share See Global Progress On HIV/AIDS</dc:title>
  <dc:creator>SarahC</dc:creator>
  <cp:lastModifiedBy>SarahC</cp:lastModifiedBy>
  <cp:revision>1</cp:revision>
  <dcterms:created xsi:type="dcterms:W3CDTF">2013-02-14T21:07:51Z</dcterms:created>
  <dcterms:modified xsi:type="dcterms:W3CDTF">2013-02-14T21:07:51Z</dcterms:modified>
</cp:coreProperties>
</file>