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Sheet1!$B$3:$B$19</c:f>
              <c:numCache>
                <c:formatCode>0%</c:formatCode>
                <c:ptCount val="17"/>
                <c:pt idx="0">
                  <c:v>0.64</c:v>
                </c:pt>
                <c:pt idx="1">
                  <c:v>0.28000000000000003</c:v>
                </c:pt>
                <c:pt idx="3">
                  <c:v>0.5</c:v>
                </c:pt>
                <c:pt idx="4">
                  <c:v>0.77</c:v>
                </c:pt>
                <c:pt idx="6">
                  <c:v>0.66</c:v>
                </c:pt>
                <c:pt idx="7">
                  <c:v>0.3</c:v>
                </c:pt>
                <c:pt idx="9">
                  <c:v>0.68</c:v>
                </c:pt>
                <c:pt idx="10">
                  <c:v>0.56000000000000005</c:v>
                </c:pt>
                <c:pt idx="12">
                  <c:v>0.6</c:v>
                </c:pt>
                <c:pt idx="13">
                  <c:v>0.26</c:v>
                </c:pt>
                <c:pt idx="15">
                  <c:v>0.53</c:v>
                </c:pt>
                <c:pt idx="16">
                  <c:v>0.62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1694464"/>
        <c:axId val="141696000"/>
      </c:barChart>
      <c:catAx>
        <c:axId val="141694464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141696000"/>
        <c:crosses val="autoZero"/>
        <c:auto val="1"/>
        <c:lblAlgn val="ctr"/>
        <c:lblOffset val="100"/>
        <c:noMultiLvlLbl val="0"/>
      </c:catAx>
      <c:valAx>
        <c:axId val="141696000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41694464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A4688-19CD-43A1-89E1-B0C9406240AF}" type="datetimeFigureOut">
              <a:rPr lang="en-US" smtClean="0"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25D4C-3BCC-4268-9ADA-D565BAD83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4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65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2324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61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1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510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8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3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321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240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1194700"/>
              </p:ext>
            </p:extLst>
          </p:nvPr>
        </p:nvGraphicFramePr>
        <p:xfrm>
          <a:off x="2835275" y="1295399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+mn-lt"/>
              </a:rPr>
              <a:t>* Estimates are statistically different from each other within category (p&lt;.05). 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n-lt"/>
              </a:rPr>
              <a:t>NOTE: Only firms that completed the entire survey were included in these statistics.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n-lt"/>
              </a:rPr>
              <a:t>SOURCE: Kaiser/HRET Survey of Employer-Sponsored Health Benefits, 2012.</a:t>
            </a:r>
            <a:endParaRPr lang="en-US" sz="1100" dirty="0">
              <a:latin typeface="+mn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Percentage of Firms Offering Health Benefits, by Firm Characteristics, 2012</a:t>
            </a:r>
            <a:endParaRPr lang="en-US" sz="2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781878"/>
              </p:ext>
            </p:extLst>
          </p:nvPr>
        </p:nvGraphicFramePr>
        <p:xfrm>
          <a:off x="168276" y="1447796"/>
          <a:ext cx="4114800" cy="4571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777490"/>
              </a:tblGrid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</a:rPr>
                        <a:t> Wage Level*</a:t>
                      </a: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Lower-Wage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Lower-Wage 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Earn $24,000 a Year or Less)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High Wage Level*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Higher-Wage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Higher-Wage </a:t>
                      </a:r>
                      <a:br>
                        <a:rPr lang="en-US" sz="10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Earn $55,000 a Year or More)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Part-Time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Few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(Less Than 35%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Many Workers Are Part-Time</a:t>
                      </a: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(35% or More Work Part-Time)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Younger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26 or Younger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Older Workers*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Less Than 35% of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941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35% or More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91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208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Percentage of Firms Offering Health Benefits, by Firm Characteristics,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 of Firms Offering Health Benefits, by Firm Characteristics, 2012</dc:title>
  <dc:creator>NirmitaP</dc:creator>
  <cp:lastModifiedBy>NirmitaP</cp:lastModifiedBy>
  <cp:revision>1</cp:revision>
  <dcterms:created xsi:type="dcterms:W3CDTF">2013-03-08T16:31:31Z</dcterms:created>
  <dcterms:modified xsi:type="dcterms:W3CDTF">2013-03-08T16:31:31Z</dcterms:modified>
</cp:coreProperties>
</file>