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091205211726427E-2"/>
          <c:y val="4.3196544276457886E-3"/>
          <c:w val="0.84816781473799618"/>
          <c:h val="0.7996026024915899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0%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Sheet1!$B$1:$X$1</c:f>
              <c:strCache>
                <c:ptCount val="23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2">
                  <c:v>2002  </c:v>
                </c:pt>
                <c:pt idx="13">
                  <c:v>2003  </c:v>
                </c:pt>
                <c:pt idx="14">
                  <c:v>2004  </c:v>
                </c:pt>
                <c:pt idx="15">
                  <c:v>2005  </c:v>
                </c:pt>
                <c:pt idx="16">
                  <c:v>2006  </c:v>
                </c:pt>
                <c:pt idx="17">
                  <c:v>2007*</c:v>
                </c:pt>
                <c:pt idx="18">
                  <c:v>2008  </c:v>
                </c:pt>
                <c:pt idx="19">
                  <c:v>2009  </c:v>
                </c:pt>
                <c:pt idx="20">
                  <c:v>2010  </c:v>
                </c:pt>
                <c:pt idx="21">
                  <c:v>2011  </c:v>
                </c:pt>
                <c:pt idx="22">
                  <c:v>2012  </c:v>
                </c:pt>
              </c:strCache>
            </c:strRef>
          </c:cat>
          <c:val>
            <c:numRef>
              <c:f>Sheet1!$B$2:$X$2</c:f>
              <c:numCache>
                <c:formatCode>0%</c:formatCode>
                <c:ptCount val="23"/>
                <c:pt idx="0">
                  <c:v>0.24</c:v>
                </c:pt>
                <c:pt idx="1">
                  <c:v>0.24</c:v>
                </c:pt>
                <c:pt idx="2">
                  <c:v>0.21</c:v>
                </c:pt>
                <c:pt idx="3">
                  <c:v>0.21</c:v>
                </c:pt>
                <c:pt idx="4">
                  <c:v>0.23</c:v>
                </c:pt>
                <c:pt idx="5">
                  <c:v>0.2</c:v>
                </c:pt>
                <c:pt idx="6">
                  <c:v>0.2</c:v>
                </c:pt>
                <c:pt idx="7">
                  <c:v>0.18</c:v>
                </c:pt>
                <c:pt idx="8">
                  <c:v>0.16</c:v>
                </c:pt>
                <c:pt idx="9">
                  <c:v>0.16</c:v>
                </c:pt>
                <c:pt idx="10">
                  <c:v>0.16</c:v>
                </c:pt>
                <c:pt idx="12">
                  <c:v>0.09</c:v>
                </c:pt>
                <c:pt idx="13">
                  <c:v>0.08</c:v>
                </c:pt>
                <c:pt idx="14">
                  <c:v>7.0000000000000007E-2</c:v>
                </c:pt>
                <c:pt idx="15">
                  <c:v>0.09</c:v>
                </c:pt>
                <c:pt idx="16">
                  <c:v>0.09</c:v>
                </c:pt>
                <c:pt idx="17">
                  <c:v>0.06</c:v>
                </c:pt>
                <c:pt idx="18">
                  <c:v>7.0000000000000007E-2</c:v>
                </c:pt>
                <c:pt idx="19">
                  <c:v>0.06</c:v>
                </c:pt>
                <c:pt idx="20">
                  <c:v>0.05</c:v>
                </c:pt>
                <c:pt idx="21">
                  <c:v>0.06</c:v>
                </c:pt>
                <c:pt idx="22">
                  <c:v>0.06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Greater Than 0%, Less Than Or Equal To 25%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Sheet1!$B$1:$X$1</c:f>
              <c:strCache>
                <c:ptCount val="23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2">
                  <c:v>2002  </c:v>
                </c:pt>
                <c:pt idx="13">
                  <c:v>2003  </c:v>
                </c:pt>
                <c:pt idx="14">
                  <c:v>2004  </c:v>
                </c:pt>
                <c:pt idx="15">
                  <c:v>2005  </c:v>
                </c:pt>
                <c:pt idx="16">
                  <c:v>2006  </c:v>
                </c:pt>
                <c:pt idx="17">
                  <c:v>2007*</c:v>
                </c:pt>
                <c:pt idx="18">
                  <c:v>2008  </c:v>
                </c:pt>
                <c:pt idx="19">
                  <c:v>2009  </c:v>
                </c:pt>
                <c:pt idx="20">
                  <c:v>2010  </c:v>
                </c:pt>
                <c:pt idx="21">
                  <c:v>2011  </c:v>
                </c:pt>
                <c:pt idx="22">
                  <c:v>2012  </c:v>
                </c:pt>
              </c:strCache>
            </c:strRef>
          </c:cat>
          <c:val>
            <c:numRef>
              <c:f>Sheet1!$B$3:$X$3</c:f>
              <c:numCache>
                <c:formatCode>0%</c:formatCode>
                <c:ptCount val="23"/>
                <c:pt idx="0">
                  <c:v>0.57999999999999996</c:v>
                </c:pt>
                <c:pt idx="1">
                  <c:v>0.56999999999999995</c:v>
                </c:pt>
                <c:pt idx="2">
                  <c:v>0.56000000000000005</c:v>
                </c:pt>
                <c:pt idx="3">
                  <c:v>0.56999999999999995</c:v>
                </c:pt>
                <c:pt idx="4">
                  <c:v>0.56000000000000005</c:v>
                </c:pt>
                <c:pt idx="5">
                  <c:v>0.56000000000000005</c:v>
                </c:pt>
                <c:pt idx="6">
                  <c:v>0.59</c:v>
                </c:pt>
                <c:pt idx="7">
                  <c:v>0.57999999999999996</c:v>
                </c:pt>
                <c:pt idx="8">
                  <c:v>0.56000000000000005</c:v>
                </c:pt>
                <c:pt idx="9">
                  <c:v>0.59</c:v>
                </c:pt>
                <c:pt idx="10">
                  <c:v>0.61</c:v>
                </c:pt>
                <c:pt idx="12">
                  <c:v>0.46</c:v>
                </c:pt>
                <c:pt idx="13">
                  <c:v>0.47</c:v>
                </c:pt>
                <c:pt idx="14">
                  <c:v>0.44</c:v>
                </c:pt>
                <c:pt idx="15">
                  <c:v>0.46</c:v>
                </c:pt>
                <c:pt idx="16">
                  <c:v>0.42</c:v>
                </c:pt>
                <c:pt idx="17">
                  <c:v>0.47</c:v>
                </c:pt>
                <c:pt idx="18">
                  <c:v>0.46</c:v>
                </c:pt>
                <c:pt idx="19">
                  <c:v>0.48</c:v>
                </c:pt>
                <c:pt idx="20">
                  <c:v>0.43</c:v>
                </c:pt>
                <c:pt idx="21">
                  <c:v>0.47</c:v>
                </c:pt>
                <c:pt idx="22">
                  <c:v>0.43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Greater Than 25%, Less Than Or Equal To 50%</c:v>
                </c:pt>
              </c:strCache>
            </c:strRef>
          </c:tx>
          <c:spPr>
            <a:solidFill>
              <a:schemeClr val="accent4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Sheet1!$B$1:$X$1</c:f>
              <c:strCache>
                <c:ptCount val="23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2">
                  <c:v>2002  </c:v>
                </c:pt>
                <c:pt idx="13">
                  <c:v>2003  </c:v>
                </c:pt>
                <c:pt idx="14">
                  <c:v>2004  </c:v>
                </c:pt>
                <c:pt idx="15">
                  <c:v>2005  </c:v>
                </c:pt>
                <c:pt idx="16">
                  <c:v>2006  </c:v>
                </c:pt>
                <c:pt idx="17">
                  <c:v>2007*</c:v>
                </c:pt>
                <c:pt idx="18">
                  <c:v>2008  </c:v>
                </c:pt>
                <c:pt idx="19">
                  <c:v>2009  </c:v>
                </c:pt>
                <c:pt idx="20">
                  <c:v>2010  </c:v>
                </c:pt>
                <c:pt idx="21">
                  <c:v>2011  </c:v>
                </c:pt>
                <c:pt idx="22">
                  <c:v>2012  </c:v>
                </c:pt>
              </c:strCache>
            </c:strRef>
          </c:cat>
          <c:val>
            <c:numRef>
              <c:f>Sheet1!$B$4:$X$4</c:f>
              <c:numCache>
                <c:formatCode>0%</c:formatCode>
                <c:ptCount val="23"/>
                <c:pt idx="0">
                  <c:v>0.13</c:v>
                </c:pt>
                <c:pt idx="1">
                  <c:v>0.17</c:v>
                </c:pt>
                <c:pt idx="2">
                  <c:v>0.21</c:v>
                </c:pt>
                <c:pt idx="3">
                  <c:v>0.19</c:v>
                </c:pt>
                <c:pt idx="4">
                  <c:v>0.18</c:v>
                </c:pt>
                <c:pt idx="5">
                  <c:v>0.21</c:v>
                </c:pt>
                <c:pt idx="6">
                  <c:v>0.19</c:v>
                </c:pt>
                <c:pt idx="7">
                  <c:v>0.22</c:v>
                </c:pt>
                <c:pt idx="8">
                  <c:v>0.24</c:v>
                </c:pt>
                <c:pt idx="9">
                  <c:v>0.22</c:v>
                </c:pt>
                <c:pt idx="10">
                  <c:v>0.22</c:v>
                </c:pt>
                <c:pt idx="12">
                  <c:v>0.28999999999999998</c:v>
                </c:pt>
                <c:pt idx="13">
                  <c:v>0.31</c:v>
                </c:pt>
                <c:pt idx="14">
                  <c:v>0.36</c:v>
                </c:pt>
                <c:pt idx="15">
                  <c:v>0.32</c:v>
                </c:pt>
                <c:pt idx="16">
                  <c:v>0.37</c:v>
                </c:pt>
                <c:pt idx="17">
                  <c:v>0.31</c:v>
                </c:pt>
                <c:pt idx="18">
                  <c:v>0.33</c:v>
                </c:pt>
                <c:pt idx="19">
                  <c:v>0.33</c:v>
                </c:pt>
                <c:pt idx="20">
                  <c:v>0.35</c:v>
                </c:pt>
                <c:pt idx="21">
                  <c:v>0.32</c:v>
                </c:pt>
                <c:pt idx="22">
                  <c:v>0.37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Greater Than 50%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7"/>
              <c:layout>
                <c:manualLayout>
                  <c:x val="2.1021021021021023E-2"/>
                  <c:y val="4.694835680751173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Sheet1!$B$1:$X$1</c:f>
              <c:strCache>
                <c:ptCount val="23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2">
                  <c:v>2002  </c:v>
                </c:pt>
                <c:pt idx="13">
                  <c:v>2003  </c:v>
                </c:pt>
                <c:pt idx="14">
                  <c:v>2004  </c:v>
                </c:pt>
                <c:pt idx="15">
                  <c:v>2005  </c:v>
                </c:pt>
                <c:pt idx="16">
                  <c:v>2006  </c:v>
                </c:pt>
                <c:pt idx="17">
                  <c:v>2007*</c:v>
                </c:pt>
                <c:pt idx="18">
                  <c:v>2008  </c:v>
                </c:pt>
                <c:pt idx="19">
                  <c:v>2009  </c:v>
                </c:pt>
                <c:pt idx="20">
                  <c:v>2010  </c:v>
                </c:pt>
                <c:pt idx="21">
                  <c:v>2011  </c:v>
                </c:pt>
                <c:pt idx="22">
                  <c:v>2012  </c:v>
                </c:pt>
              </c:strCache>
            </c:strRef>
          </c:cat>
          <c:val>
            <c:numRef>
              <c:f>Sheet1!$B$5:$X$5</c:f>
              <c:numCache>
                <c:formatCode>0%</c:formatCode>
                <c:ptCount val="23"/>
                <c:pt idx="0">
                  <c:v>0.05</c:v>
                </c:pt>
                <c:pt idx="1">
                  <c:v>0.03</c:v>
                </c:pt>
                <c:pt idx="2">
                  <c:v>0.02</c:v>
                </c:pt>
                <c:pt idx="3">
                  <c:v>0.03</c:v>
                </c:pt>
                <c:pt idx="4">
                  <c:v>0.02</c:v>
                </c:pt>
                <c:pt idx="5">
                  <c:v>0.02</c:v>
                </c:pt>
                <c:pt idx="6">
                  <c:v>0.02</c:v>
                </c:pt>
                <c:pt idx="7">
                  <c:v>0.01</c:v>
                </c:pt>
                <c:pt idx="8">
                  <c:v>0.04</c:v>
                </c:pt>
                <c:pt idx="9">
                  <c:v>0.03</c:v>
                </c:pt>
                <c:pt idx="10">
                  <c:v>0.02</c:v>
                </c:pt>
                <c:pt idx="12">
                  <c:v>0.16</c:v>
                </c:pt>
                <c:pt idx="13">
                  <c:v>0.14000000000000001</c:v>
                </c:pt>
                <c:pt idx="14">
                  <c:v>0.13</c:v>
                </c:pt>
                <c:pt idx="15">
                  <c:v>0.13</c:v>
                </c:pt>
                <c:pt idx="16">
                  <c:v>0.12</c:v>
                </c:pt>
                <c:pt idx="17">
                  <c:v>0.15</c:v>
                </c:pt>
                <c:pt idx="18">
                  <c:v>0.14000000000000001</c:v>
                </c:pt>
                <c:pt idx="19">
                  <c:v>0.12</c:v>
                </c:pt>
                <c:pt idx="20">
                  <c:v>0.16</c:v>
                </c:pt>
                <c:pt idx="21">
                  <c:v>0.15</c:v>
                </c:pt>
                <c:pt idx="22">
                  <c:v>0.14000000000000001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35096960"/>
        <c:axId val="141140352"/>
      </c:barChart>
      <c:catAx>
        <c:axId val="13509696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4171">
            <a:solidFill>
              <a:schemeClr val="tx1"/>
            </a:solidFill>
            <a:prstDash val="solid"/>
          </a:ln>
        </c:spPr>
        <c:txPr>
          <a:bodyPr rot="0" vert="horz" anchor="ctr" anchorCtr="0"/>
          <a:lstStyle/>
          <a:p>
            <a:pPr>
              <a:defRPr sz="1100" b="1" i="0" u="none" strike="noStrike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pPr>
            <a:endParaRPr lang="en-US"/>
          </a:p>
        </c:txPr>
        <c:crossAx val="1411403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1140352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35096960"/>
        <c:crosses val="max"/>
        <c:crossBetween val="between"/>
        <c:majorUnit val="0.2"/>
      </c:valAx>
      <c:spPr>
        <a:noFill/>
        <a:ln w="33371">
          <a:noFill/>
        </a:ln>
      </c:spPr>
    </c:plotArea>
    <c:legend>
      <c:legendPos val="b"/>
      <c:layout>
        <c:manualLayout>
          <c:xMode val="edge"/>
          <c:yMode val="edge"/>
          <c:x val="0.44821167624317232"/>
          <c:y val="0.82930501645040844"/>
          <c:w val="0.42265552954529334"/>
          <c:h val="0.15766738660907212"/>
        </c:manualLayout>
      </c:layout>
      <c:overlay val="0"/>
      <c:spPr>
        <a:solidFill>
          <a:schemeClr val="bg1"/>
        </a:solidFill>
        <a:ln w="4171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12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2C65E9-58D3-4309-B8A9-5720B4793604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D1B13F-2969-4FDF-A895-3F344C651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129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946C6-E8E0-4350-812E-550EA88147DD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</p:spPr>
        <p:txBody>
          <a:bodyPr/>
          <a:lstStyle/>
          <a:p>
            <a:r>
              <a:rPr lang="en-US" dirty="0" smtClean="0"/>
              <a:t>6.15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22324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061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61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91510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81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830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240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91600" cy="914400"/>
          </a:xfrm>
          <a:noFill/>
          <a:ln/>
        </p:spPr>
        <p:txBody>
          <a:bodyPr/>
          <a:lstStyle/>
          <a:p>
            <a:r>
              <a:rPr lang="en-US" sz="2400" dirty="0" smtClean="0"/>
              <a:t>Distribution </a:t>
            </a:r>
            <a:r>
              <a:rPr lang="en-US" sz="2400" dirty="0"/>
              <a:t>of Percentage of Premium Paid by Covered Workers for Single and Family Coverage, </a:t>
            </a:r>
            <a:r>
              <a:rPr lang="en-US" sz="2400" dirty="0" smtClean="0"/>
              <a:t>2002-2012</a:t>
            </a:r>
            <a:endParaRPr lang="en-US" sz="2400" dirty="0"/>
          </a:p>
        </p:txBody>
      </p:sp>
      <p:graphicFrame>
        <p:nvGraphicFramePr>
          <p:cNvPr id="9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947388401"/>
              </p:ext>
            </p:extLst>
          </p:nvPr>
        </p:nvGraphicFramePr>
        <p:xfrm>
          <a:off x="685800" y="1447800"/>
          <a:ext cx="8458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6200" y="5961062"/>
            <a:ext cx="4419600" cy="820738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dirty="0" smtClean="0">
                <a:solidFill>
                  <a:srgbClr val="000000"/>
                </a:solidFill>
              </a:rPr>
              <a:t>* Distribution </a:t>
            </a:r>
            <a:r>
              <a:rPr lang="en-US" sz="1100" dirty="0">
                <a:solidFill>
                  <a:srgbClr val="000000"/>
                </a:solidFill>
              </a:rPr>
              <a:t>is statistically different within coverage type from distribution for the previous year shown (p&lt;.05</a:t>
            </a:r>
            <a:r>
              <a:rPr lang="en-US" sz="1100" dirty="0" smtClean="0">
                <a:solidFill>
                  <a:srgbClr val="000000"/>
                </a:solidFill>
              </a:rPr>
              <a:t>).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solidFill>
                  <a:srgbClr val="000000"/>
                </a:solidFill>
              </a:rPr>
              <a:t>SOURCE:  </a:t>
            </a:r>
            <a:r>
              <a:rPr lang="en-US" sz="1100" dirty="0">
                <a:solidFill>
                  <a:srgbClr val="000000"/>
                </a:solidFill>
              </a:rPr>
              <a:t>Kaiser/HRET Survey of Employer-Sponsored Health Benefits, </a:t>
            </a:r>
            <a:r>
              <a:rPr lang="en-US" sz="1100" dirty="0" smtClean="0">
                <a:solidFill>
                  <a:srgbClr val="000000"/>
                </a:solidFill>
              </a:rPr>
              <a:t>2002-2012.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914400" y="3611563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rgbClr val="FF8811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-186891" y="1524000"/>
            <a:ext cx="106680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563" algn="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</a:rPr>
              <a:t>Single Coverage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-192506" y="3670756"/>
            <a:ext cx="106680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563" algn="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</a:rPr>
              <a:t>Family Coverage</a:t>
            </a:r>
          </a:p>
        </p:txBody>
      </p:sp>
    </p:spTree>
    <p:extLst>
      <p:ext uri="{BB962C8B-B14F-4D97-AF65-F5344CB8AC3E}">
        <p14:creationId xmlns:p14="http://schemas.microsoft.com/office/powerpoint/2010/main" val="340526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56</Words>
  <Application>Microsoft Office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Distribution of Percentage of Premium Paid by Covered Workers for Single and Family Coverage, 2002-2012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Distribution of Percentage of Premium Paid by Covered Workers for Single and Family Coverage, 2002-2012</dc:title>
  <dc:creator>NirmitaP</dc:creator>
  <cp:lastModifiedBy>NirmitaP</cp:lastModifiedBy>
  <cp:revision>1</cp:revision>
  <dcterms:created xsi:type="dcterms:W3CDTF">2013-03-08T16:31:30Z</dcterms:created>
  <dcterms:modified xsi:type="dcterms:W3CDTF">2013-03-08T16:31:30Z</dcterms:modified>
</cp:coreProperties>
</file>