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Conventional</c:v>
                </c:pt>
              </c:strCache>
            </c:strRef>
          </c:tx>
          <c:spPr>
            <a:solidFill>
              <a:schemeClr val="accent1"/>
            </a:solidFill>
            <a:ln>
              <a:solidFill>
                <a:schemeClr val="tx1"/>
              </a:solidFill>
            </a:ln>
          </c:spPr>
          <c:invertIfNegative val="0"/>
          <c:dLbls>
            <c:dLbl>
              <c:idx val="0"/>
              <c:layout>
                <c:manualLayout>
                  <c:x val="1.1339475549255847E-2"/>
                  <c:y val="0"/>
                </c:manualLayout>
              </c:layout>
              <c:tx>
                <c:rich>
                  <a:bodyPr/>
                  <a:lstStyle/>
                  <a:p>
                    <a:r>
                      <a:rPr lang="en-US" dirty="0" smtClean="0"/>
                      <a:t>&lt;1</a:t>
                    </a:r>
                    <a:r>
                      <a:rPr lang="en-US" dirty="0"/>
                      <a:t>%</a:t>
                    </a:r>
                  </a:p>
                </c:rich>
              </c:tx>
              <c:showLegendKey val="0"/>
              <c:showVal val="1"/>
              <c:showCatName val="0"/>
              <c:showSerName val="0"/>
              <c:showPercent val="0"/>
              <c:showBubbleSize val="0"/>
            </c:dLbl>
            <c:dLbl>
              <c:idx val="1"/>
              <c:layout>
                <c:manualLayout>
                  <c:x val="1.1339475549255847E-2"/>
                  <c:y val="0"/>
                </c:manualLayout>
              </c:layout>
              <c:showLegendKey val="0"/>
              <c:showVal val="1"/>
              <c:showCatName val="0"/>
              <c:showSerName val="0"/>
              <c:showPercent val="0"/>
              <c:showBubbleSize val="0"/>
            </c:dLbl>
            <c:dLbl>
              <c:idx val="2"/>
              <c:layout>
                <c:manualLayout>
                  <c:x val="1.1339475549255847E-2"/>
                  <c:y val="2.6881720430107529E-3"/>
                </c:manualLayout>
              </c:layout>
              <c:showLegendKey val="0"/>
              <c:showVal val="1"/>
              <c:showCatName val="0"/>
              <c:showSerName val="0"/>
              <c:showPercent val="0"/>
              <c:showBubbleSize val="0"/>
            </c:dLbl>
            <c:dLbl>
              <c:idx val="3"/>
              <c:layout>
                <c:manualLayout>
                  <c:x val="1.1339475549255847E-2"/>
                  <c:y val="5.3763440860215058E-3"/>
                </c:manualLayout>
              </c:layout>
              <c:showLegendKey val="0"/>
              <c:showVal val="1"/>
              <c:showCatName val="0"/>
              <c:showSerName val="0"/>
              <c:showPercent val="0"/>
              <c:showBubbleSize val="0"/>
            </c:dLbl>
            <c:dLbl>
              <c:idx val="4"/>
              <c:layout>
                <c:manualLayout>
                  <c:x val="8.5046066619418846E-3"/>
                  <c:y val="5.3763440860215058E-3"/>
                </c:manualLayout>
              </c:layout>
              <c:showLegendKey val="0"/>
              <c:showVal val="1"/>
              <c:showCatName val="0"/>
              <c:showSerName val="0"/>
              <c:showPercent val="0"/>
              <c:showBubbleSize val="0"/>
            </c:dLbl>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Sheet1!$B$2:$R$2</c:f>
              <c:numCache>
                <c:formatCode>0%</c:formatCode>
                <c:ptCount val="17"/>
                <c:pt idx="0">
                  <c:v>0.01</c:v>
                </c:pt>
                <c:pt idx="1">
                  <c:v>0.01</c:v>
                </c:pt>
                <c:pt idx="2">
                  <c:v>0.01</c:v>
                </c:pt>
                <c:pt idx="3">
                  <c:v>0.01</c:v>
                </c:pt>
                <c:pt idx="4">
                  <c:v>0.02</c:v>
                </c:pt>
                <c:pt idx="5">
                  <c:v>0.03</c:v>
                </c:pt>
                <c:pt idx="6">
                  <c:v>0.03</c:v>
                </c:pt>
                <c:pt idx="7">
                  <c:v>0.03</c:v>
                </c:pt>
                <c:pt idx="8">
                  <c:v>0.05</c:v>
                </c:pt>
                <c:pt idx="9">
                  <c:v>0.05</c:v>
                </c:pt>
                <c:pt idx="10">
                  <c:v>0.04</c:v>
                </c:pt>
                <c:pt idx="11">
                  <c:v>7.0000000000000007E-2</c:v>
                </c:pt>
                <c:pt idx="12">
                  <c:v>0.08</c:v>
                </c:pt>
                <c:pt idx="13">
                  <c:v>0.1</c:v>
                </c:pt>
                <c:pt idx="14">
                  <c:v>0.27</c:v>
                </c:pt>
                <c:pt idx="15">
                  <c:v>0.46</c:v>
                </c:pt>
                <c:pt idx="16">
                  <c:v>0.73000000013148203</c:v>
                </c:pt>
              </c:numCache>
            </c:numRef>
          </c:val>
        </c:ser>
        <c:ser>
          <c:idx val="1"/>
          <c:order val="1"/>
          <c:tx>
            <c:strRef>
              <c:f>Sheet1!$A$3</c:f>
              <c:strCache>
                <c:ptCount val="1"/>
                <c:pt idx="0">
                  <c:v>HMO</c:v>
                </c:pt>
              </c:strCache>
            </c:strRef>
          </c:tx>
          <c:spPr>
            <a:solidFill>
              <a:schemeClr val="accent2"/>
            </a:solidFill>
            <a:ln>
              <a:solidFill>
                <a:schemeClr val="tx1"/>
              </a:solidFill>
            </a:ln>
          </c:spPr>
          <c:invertIfNegative val="0"/>
          <c:dLbls>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Sheet1!$B$3:$R$3</c:f>
              <c:numCache>
                <c:formatCode>0%</c:formatCode>
                <c:ptCount val="17"/>
                <c:pt idx="0">
                  <c:v>0.16</c:v>
                </c:pt>
                <c:pt idx="1">
                  <c:v>0.17</c:v>
                </c:pt>
                <c:pt idx="2">
                  <c:v>0.19</c:v>
                </c:pt>
                <c:pt idx="3">
                  <c:v>0.2</c:v>
                </c:pt>
                <c:pt idx="4">
                  <c:v>0.2</c:v>
                </c:pt>
                <c:pt idx="5">
                  <c:v>0.21</c:v>
                </c:pt>
                <c:pt idx="6">
                  <c:v>0.2</c:v>
                </c:pt>
                <c:pt idx="7">
                  <c:v>0.21</c:v>
                </c:pt>
                <c:pt idx="8">
                  <c:v>0.25</c:v>
                </c:pt>
                <c:pt idx="9">
                  <c:v>0.24</c:v>
                </c:pt>
                <c:pt idx="10">
                  <c:v>0.27</c:v>
                </c:pt>
                <c:pt idx="11">
                  <c:v>0.24</c:v>
                </c:pt>
                <c:pt idx="12">
                  <c:v>0.28999999999999998</c:v>
                </c:pt>
                <c:pt idx="13">
                  <c:v>0.28000000000000003</c:v>
                </c:pt>
                <c:pt idx="14">
                  <c:v>0.31</c:v>
                </c:pt>
                <c:pt idx="15">
                  <c:v>0.21</c:v>
                </c:pt>
                <c:pt idx="16">
                  <c:v>0.16</c:v>
                </c:pt>
              </c:numCache>
            </c:numRef>
          </c:val>
        </c:ser>
        <c:ser>
          <c:idx val="2"/>
          <c:order val="2"/>
          <c:tx>
            <c:strRef>
              <c:f>Sheet1!$A$4</c:f>
              <c:strCache>
                <c:ptCount val="1"/>
                <c:pt idx="0">
                  <c:v>PPO</c:v>
                </c:pt>
              </c:strCache>
            </c:strRef>
          </c:tx>
          <c:spPr>
            <a:solidFill>
              <a:schemeClr val="accent3"/>
            </a:solidFill>
            <a:ln>
              <a:solidFill>
                <a:schemeClr val="tx1"/>
              </a:solidFill>
            </a:ln>
          </c:spPr>
          <c:invertIfNegative val="0"/>
          <c:dLbls>
            <c:txPr>
              <a:bodyPr/>
              <a:lstStyle/>
              <a:p>
                <a:pPr>
                  <a:defRPr sz="1100">
                    <a:solidFill>
                      <a:schemeClr val="bg1"/>
                    </a:solidFill>
                  </a:defRPr>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Sheet1!$B$4:$R$4</c:f>
              <c:numCache>
                <c:formatCode>0%</c:formatCode>
                <c:ptCount val="17"/>
                <c:pt idx="0">
                  <c:v>0.56000000000000005</c:v>
                </c:pt>
                <c:pt idx="1">
                  <c:v>0.55000000000000004</c:v>
                </c:pt>
                <c:pt idx="2">
                  <c:v>0.57999999999999996</c:v>
                </c:pt>
                <c:pt idx="3">
                  <c:v>0.6</c:v>
                </c:pt>
                <c:pt idx="4">
                  <c:v>0.58000000013148201</c:v>
                </c:pt>
                <c:pt idx="5">
                  <c:v>0.56999999999999995</c:v>
                </c:pt>
                <c:pt idx="6">
                  <c:v>0.6</c:v>
                </c:pt>
                <c:pt idx="7">
                  <c:v>0.61000000013148203</c:v>
                </c:pt>
                <c:pt idx="8">
                  <c:v>0.55000000000000004</c:v>
                </c:pt>
                <c:pt idx="9">
                  <c:v>0.54000000013148197</c:v>
                </c:pt>
                <c:pt idx="10">
                  <c:v>0.52000000013148195</c:v>
                </c:pt>
                <c:pt idx="11">
                  <c:v>0.46</c:v>
                </c:pt>
                <c:pt idx="12">
                  <c:v>0.42</c:v>
                </c:pt>
                <c:pt idx="13">
                  <c:v>0.39</c:v>
                </c:pt>
                <c:pt idx="14">
                  <c:v>0.28000000000000003</c:v>
                </c:pt>
                <c:pt idx="15">
                  <c:v>0.26</c:v>
                </c:pt>
                <c:pt idx="16">
                  <c:v>0.11</c:v>
                </c:pt>
              </c:numCache>
            </c:numRef>
          </c:val>
        </c:ser>
        <c:ser>
          <c:idx val="3"/>
          <c:order val="3"/>
          <c:tx>
            <c:strRef>
              <c:f>Sheet1!$A$5</c:f>
              <c:strCache>
                <c:ptCount val="1"/>
                <c:pt idx="0">
                  <c:v>POS</c:v>
                </c:pt>
              </c:strCache>
            </c:strRef>
          </c:tx>
          <c:spPr>
            <a:solidFill>
              <a:schemeClr val="accent4"/>
            </a:solidFill>
            <a:ln>
              <a:solidFill>
                <a:schemeClr val="accent1"/>
              </a:solidFill>
            </a:ln>
          </c:spPr>
          <c:invertIfNegative val="0"/>
          <c:dLbls>
            <c:txPr>
              <a:bodyPr/>
              <a:lstStyle/>
              <a:p>
                <a:pPr>
                  <a:defRPr sz="1050"/>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Sheet1!$B$5:$R$5</c:f>
              <c:numCache>
                <c:formatCode>0%</c:formatCode>
                <c:ptCount val="17"/>
                <c:pt idx="0">
                  <c:v>0.09</c:v>
                </c:pt>
                <c:pt idx="1">
                  <c:v>0.1</c:v>
                </c:pt>
                <c:pt idx="2">
                  <c:v>0.08</c:v>
                </c:pt>
                <c:pt idx="3">
                  <c:v>0.1</c:v>
                </c:pt>
                <c:pt idx="4">
                  <c:v>0.12</c:v>
                </c:pt>
                <c:pt idx="5">
                  <c:v>0.13</c:v>
                </c:pt>
                <c:pt idx="6">
                  <c:v>0.13</c:v>
                </c:pt>
                <c:pt idx="7">
                  <c:v>0.15</c:v>
                </c:pt>
                <c:pt idx="8">
                  <c:v>0.15</c:v>
                </c:pt>
                <c:pt idx="9">
                  <c:v>0.17</c:v>
                </c:pt>
                <c:pt idx="10">
                  <c:v>0.18</c:v>
                </c:pt>
                <c:pt idx="11">
                  <c:v>0.23</c:v>
                </c:pt>
                <c:pt idx="12">
                  <c:v>0.21</c:v>
                </c:pt>
                <c:pt idx="13">
                  <c:v>0.24</c:v>
                </c:pt>
                <c:pt idx="14">
                  <c:v>0.14000000000000001</c:v>
                </c:pt>
                <c:pt idx="15">
                  <c:v>7.0000000000000007E-2</c:v>
                </c:pt>
              </c:numCache>
            </c:numRef>
          </c:val>
        </c:ser>
        <c:ser>
          <c:idx val="4"/>
          <c:order val="4"/>
          <c:tx>
            <c:strRef>
              <c:f>Sheet1!$A$6</c:f>
              <c:strCache>
                <c:ptCount val="1"/>
                <c:pt idx="0">
                  <c:v>HDHP/SO</c:v>
                </c:pt>
              </c:strCache>
            </c:strRef>
          </c:tx>
          <c:spPr>
            <a:solidFill>
              <a:schemeClr val="accent5"/>
            </a:solidFill>
            <a:ln>
              <a:solidFill>
                <a:schemeClr val="accent1"/>
              </a:solidFill>
            </a:ln>
          </c:spPr>
          <c:invertIfNegative val="0"/>
          <c:dLbls>
            <c:txPr>
              <a:bodyPr/>
              <a:lstStyle/>
              <a:p>
                <a:pPr>
                  <a:defRPr sz="1100"/>
                </a:pPr>
                <a:endParaRPr lang="en-US"/>
              </a:p>
            </c:txPr>
            <c:showLegendKey val="0"/>
            <c:showVal val="1"/>
            <c:showCatName val="0"/>
            <c:showSerName val="0"/>
            <c:showPercent val="0"/>
            <c:showBubbleSize val="0"/>
            <c:showLeaderLines val="0"/>
          </c:dLbls>
          <c:cat>
            <c:strRef>
              <c:f>Sheet1!$B$1:$R$1</c:f>
              <c:strCache>
                <c:ptCount val="17"/>
                <c:pt idx="0">
                  <c:v>2012</c:v>
                </c:pt>
                <c:pt idx="1">
                  <c:v>2011</c:v>
                </c:pt>
                <c:pt idx="2">
                  <c:v>2010</c:v>
                </c:pt>
                <c:pt idx="3">
                  <c:v>2009</c:v>
                </c:pt>
                <c:pt idx="4">
                  <c:v>2008</c:v>
                </c:pt>
                <c:pt idx="5">
                  <c:v>2007</c:v>
                </c:pt>
                <c:pt idx="6">
                  <c:v>2006</c:v>
                </c:pt>
                <c:pt idx="7">
                  <c:v>2005</c:v>
                </c:pt>
                <c:pt idx="8">
                  <c:v>2004</c:v>
                </c:pt>
                <c:pt idx="9">
                  <c:v>2003</c:v>
                </c:pt>
                <c:pt idx="10">
                  <c:v>2002</c:v>
                </c:pt>
                <c:pt idx="11">
                  <c:v>2001</c:v>
                </c:pt>
                <c:pt idx="12">
                  <c:v>2000</c:v>
                </c:pt>
                <c:pt idx="13">
                  <c:v>1999</c:v>
                </c:pt>
                <c:pt idx="14">
                  <c:v>1996</c:v>
                </c:pt>
                <c:pt idx="15">
                  <c:v>1993</c:v>
                </c:pt>
                <c:pt idx="16">
                  <c:v>1988</c:v>
                </c:pt>
              </c:strCache>
            </c:strRef>
          </c:cat>
          <c:val>
            <c:numRef>
              <c:f>Sheet1!$B$6:$R$6</c:f>
              <c:numCache>
                <c:formatCode>0%</c:formatCode>
                <c:ptCount val="17"/>
                <c:pt idx="0">
                  <c:v>0.19</c:v>
                </c:pt>
                <c:pt idx="1">
                  <c:v>0.17</c:v>
                </c:pt>
                <c:pt idx="2">
                  <c:v>0.13</c:v>
                </c:pt>
                <c:pt idx="3">
                  <c:v>0.08</c:v>
                </c:pt>
                <c:pt idx="4">
                  <c:v>0.08</c:v>
                </c:pt>
                <c:pt idx="5">
                  <c:v>0.05</c:v>
                </c:pt>
                <c:pt idx="6">
                  <c:v>0.04</c:v>
                </c:pt>
              </c:numCache>
            </c:numRef>
          </c:val>
        </c:ser>
        <c:dLbls>
          <c:showLegendKey val="0"/>
          <c:showVal val="0"/>
          <c:showCatName val="0"/>
          <c:showSerName val="0"/>
          <c:showPercent val="0"/>
          <c:showBubbleSize val="0"/>
        </c:dLbls>
        <c:gapWidth val="50"/>
        <c:overlap val="100"/>
        <c:axId val="140817152"/>
        <c:axId val="140818688"/>
      </c:barChart>
      <c:catAx>
        <c:axId val="140817152"/>
        <c:scaling>
          <c:orientation val="minMax"/>
        </c:scaling>
        <c:delete val="0"/>
        <c:axPos val="l"/>
        <c:majorTickMark val="none"/>
        <c:minorTickMark val="none"/>
        <c:tickLblPos val="nextTo"/>
        <c:txPr>
          <a:bodyPr/>
          <a:lstStyle/>
          <a:p>
            <a:pPr>
              <a:defRPr sz="1200" b="1"/>
            </a:pPr>
            <a:endParaRPr lang="en-US"/>
          </a:p>
        </c:txPr>
        <c:crossAx val="140818688"/>
        <c:crosses val="autoZero"/>
        <c:auto val="1"/>
        <c:lblAlgn val="ctr"/>
        <c:lblOffset val="100"/>
        <c:noMultiLvlLbl val="0"/>
      </c:catAx>
      <c:valAx>
        <c:axId val="140818688"/>
        <c:scaling>
          <c:orientation val="minMax"/>
        </c:scaling>
        <c:delete val="1"/>
        <c:axPos val="b"/>
        <c:numFmt formatCode="0%" sourceLinked="1"/>
        <c:majorTickMark val="out"/>
        <c:minorTickMark val="none"/>
        <c:tickLblPos val="nextTo"/>
        <c:crossAx val="140817152"/>
        <c:crosses val="autoZero"/>
        <c:crossBetween val="between"/>
      </c:valAx>
    </c:plotArea>
    <c:legend>
      <c:legendPos val="t"/>
      <c:layout>
        <c:manualLayout>
          <c:xMode val="edge"/>
          <c:yMode val="edge"/>
          <c:x val="0.28595556845259684"/>
          <c:y val="4.9255304951287868E-2"/>
          <c:w val="0.43659335814773687"/>
          <c:h val="5.5320925793366733E-2"/>
        </c:manualLayout>
      </c:layout>
      <c:overlay val="0"/>
      <c:txPr>
        <a:bodyPr/>
        <a:lstStyle/>
        <a:p>
          <a:pPr>
            <a:defRPr sz="12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7C0DC-7556-46C5-AFEE-1B79B3B6321B}" type="datetimeFigureOut">
              <a:rPr lang="en-US" smtClean="0"/>
              <a:t>3/8/2013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FDB14-78DB-4DC2-9B16-93AF32B7B86A}" type="slidenum">
              <a:rPr lang="en-US" smtClean="0"/>
              <a:t>‹#›</a:t>
            </a:fld>
            <a:endParaRPr lang="en-US"/>
          </a:p>
        </p:txBody>
      </p:sp>
    </p:spTree>
    <p:extLst>
      <p:ext uri="{BB962C8B-B14F-4D97-AF65-F5344CB8AC3E}">
        <p14:creationId xmlns:p14="http://schemas.microsoft.com/office/powerpoint/2010/main" val="1328168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5.1</a:t>
            </a:r>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pPr/>
              <a:t>1</a:t>
            </a:fld>
            <a:endParaRPr lang="en-US"/>
          </a:p>
        </p:txBody>
      </p:sp>
    </p:spTree>
    <p:extLst>
      <p:ext uri="{BB962C8B-B14F-4D97-AF65-F5344CB8AC3E}">
        <p14:creationId xmlns:p14="http://schemas.microsoft.com/office/powerpoint/2010/main" val="4078222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8223243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48061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29618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9915104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503652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12240179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21652447"/>
              </p:ext>
            </p:extLst>
          </p:nvPr>
        </p:nvGraphicFramePr>
        <p:xfrm>
          <a:off x="92075" y="1066800"/>
          <a:ext cx="895985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a:xfrm>
            <a:off x="0" y="6309360"/>
            <a:ext cx="8458200" cy="548640"/>
          </a:xfrm>
        </p:spPr>
        <p:txBody>
          <a:bodyPr/>
          <a:lstStyle/>
          <a:p>
            <a:pPr>
              <a:spcAft>
                <a:spcPts val="400"/>
              </a:spcAft>
            </a:pPr>
            <a:r>
              <a:rPr lang="en-US" sz="1100" dirty="0" smtClean="0">
                <a:latin typeface="+mj-lt"/>
              </a:rPr>
              <a:t>NOTE: </a:t>
            </a:r>
            <a:r>
              <a:rPr lang="en-US" sz="1100" dirty="0">
                <a:latin typeface="+mj-lt"/>
              </a:rPr>
              <a:t>Information was not obtained for POS plans in 1988.  A portion of the change in plan type enrollment for 2005 is likely attributable to incorporating more recent Census Bureau estimates of the number of state and local government workers and removing federal workers from the weights.  See the Survey Design and Methods section from the 2005 Kaiser/HRET Survey of Employer-Sponsored Health Benefits for additional </a:t>
            </a:r>
            <a:r>
              <a:rPr lang="en-US" sz="1100" dirty="0" smtClean="0">
                <a:latin typeface="+mj-lt"/>
              </a:rPr>
              <a:t>information.</a:t>
            </a:r>
          </a:p>
          <a:p>
            <a:pPr>
              <a:spcAft>
                <a:spcPts val="400"/>
              </a:spcAft>
            </a:pPr>
            <a:r>
              <a:rPr lang="en-US" sz="1100" dirty="0" smtClean="0">
                <a:latin typeface="+mj-lt"/>
              </a:rPr>
              <a:t>SOURCE:  </a:t>
            </a:r>
            <a:r>
              <a:rPr lang="en-US" sz="1100" dirty="0">
                <a:latin typeface="+mj-lt"/>
              </a:rPr>
              <a:t>Kaiser/HRET Survey of Employer-Sponsored Health Benefits, 1999-2012; KPMG Survey of Employer-Sponsored Health Benefits, 1993, 1996; The Health Insurance Association of America (HIAA), 1988.</a:t>
            </a:r>
          </a:p>
        </p:txBody>
      </p:sp>
      <p:sp>
        <p:nvSpPr>
          <p:cNvPr id="4" name="Title 3"/>
          <p:cNvSpPr>
            <a:spLocks noGrp="1"/>
          </p:cNvSpPr>
          <p:nvPr>
            <p:ph type="title"/>
          </p:nvPr>
        </p:nvSpPr>
        <p:spPr/>
        <p:txBody>
          <a:bodyPr/>
          <a:lstStyle/>
          <a:p>
            <a:r>
              <a:rPr lang="en-US" sz="2400" dirty="0" smtClean="0"/>
              <a:t>Distribution </a:t>
            </a:r>
            <a:r>
              <a:rPr lang="en-US" sz="2400" dirty="0"/>
              <a:t>of Health Plan Enrollment for Covered Workers, by Plan Type, 1988-2012</a:t>
            </a:r>
          </a:p>
        </p:txBody>
      </p:sp>
    </p:spTree>
    <p:extLst>
      <p:ext uri="{BB962C8B-B14F-4D97-AF65-F5344CB8AC3E}">
        <p14:creationId xmlns:p14="http://schemas.microsoft.com/office/powerpoint/2010/main" val="177847583"/>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130</Words>
  <Application>Microsoft Office PowerPoint</Application>
  <PresentationFormat>On-screen Show (4:3)</PresentationFormat>
  <Paragraphs>10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Distribution of Health Plan Enrollment for Covered Workers, by Plan Type, 1988-2012</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Distribution of Health Plan Enrollment for Covered Workers, by Plan Type, 1988-2012</dc:title>
  <dc:creator>NirmitaP</dc:creator>
  <cp:lastModifiedBy>NirmitaP</cp:lastModifiedBy>
  <cp:revision>1</cp:revision>
  <dcterms:created xsi:type="dcterms:W3CDTF">2013-03-08T16:31:41Z</dcterms:created>
  <dcterms:modified xsi:type="dcterms:W3CDTF">2013-03-08T16:31:41Z</dcterms:modified>
</cp:coreProperties>
</file>