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99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3493975903614533E-2"/>
          <c:y val="2.1186440677966201E-2"/>
          <c:w val="0.92650602409638549"/>
          <c:h val="0.91297414157775725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Worker Contribution</c:v>
                </c:pt>
              </c:strCache>
            </c:strRef>
          </c:tx>
          <c:spPr>
            <a:solidFill>
              <a:schemeClr val="accent1"/>
            </a:solidFill>
            <a:ln w="12751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z="1100" b="0" dirty="0" smtClean="0">
                        <a:solidFill>
                          <a:schemeClr val="bg1"/>
                        </a:solidFill>
                        <a:latin typeface="+mj-lt"/>
                      </a:rPr>
                      <a:t>$4,316</a:t>
                    </a:r>
                    <a:endParaRPr lang="en-US" sz="11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z="1100" b="0" dirty="0" smtClean="0">
                        <a:solidFill>
                          <a:schemeClr val="bg1"/>
                        </a:solidFill>
                        <a:latin typeface="+mj-lt"/>
                      </a:rPr>
                      <a:t>$4,129</a:t>
                    </a:r>
                    <a:endParaRPr lang="en-US" sz="11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z="1100" b="0">
                        <a:solidFill>
                          <a:schemeClr val="bg1"/>
                        </a:solidFill>
                        <a:latin typeface="+mj-lt"/>
                      </a:rPr>
                      <a:t>$</a:t>
                    </a:r>
                    <a:r>
                      <a:rPr lang="en-US" sz="1100" b="0" smtClean="0">
                        <a:solidFill>
                          <a:schemeClr val="bg1"/>
                        </a:solidFill>
                        <a:latin typeface="+mj-lt"/>
                      </a:rPr>
                      <a:t>3,997*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z="1100" b="0" dirty="0">
                        <a:solidFill>
                          <a:schemeClr val="bg1"/>
                        </a:solidFill>
                        <a:latin typeface="+mj-lt"/>
                      </a:rPr>
                      <a:t>$</a:t>
                    </a:r>
                    <a:r>
                      <a:rPr lang="en-US" sz="1100" b="0" dirty="0" smtClean="0">
                        <a:solidFill>
                          <a:schemeClr val="bg1"/>
                        </a:solidFill>
                        <a:latin typeface="+mj-lt"/>
                      </a:rPr>
                      <a:t>3,515</a:t>
                    </a:r>
                    <a:endParaRPr lang="en-US" sz="11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z="1100" b="0" dirty="0" smtClean="0">
                        <a:solidFill>
                          <a:schemeClr val="bg1"/>
                        </a:solidFill>
                        <a:latin typeface="+mj-lt"/>
                      </a:rPr>
                      <a:t>$3,354</a:t>
                    </a:r>
                    <a:endParaRPr lang="en-US" sz="11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z="1100" b="0" dirty="0" smtClean="0">
                        <a:solidFill>
                          <a:schemeClr val="bg1"/>
                        </a:solidFill>
                        <a:latin typeface="+mj-lt"/>
                      </a:rPr>
                      <a:t>$3,281*</a:t>
                    </a:r>
                    <a:endParaRPr lang="en-US" sz="11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z="1100" b="0" dirty="0">
                        <a:solidFill>
                          <a:schemeClr val="bg1"/>
                        </a:solidFill>
                        <a:latin typeface="+mj-lt"/>
                      </a:rPr>
                      <a:t>$</a:t>
                    </a:r>
                    <a:r>
                      <a:rPr lang="en-US" sz="1100" b="0" dirty="0" smtClean="0">
                        <a:solidFill>
                          <a:schemeClr val="bg1"/>
                        </a:solidFill>
                        <a:latin typeface="+mj-lt"/>
                      </a:rPr>
                      <a:t>2,973*</a:t>
                    </a:r>
                    <a:endParaRPr lang="en-US" sz="11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z="1100" b="0" dirty="0">
                        <a:solidFill>
                          <a:schemeClr val="bg1"/>
                        </a:solidFill>
                        <a:latin typeface="+mj-lt"/>
                      </a:rPr>
                      <a:t>$</a:t>
                    </a:r>
                    <a:r>
                      <a:rPr lang="en-US" sz="1100" b="0" dirty="0" smtClean="0">
                        <a:solidFill>
                          <a:schemeClr val="bg1"/>
                        </a:solidFill>
                        <a:latin typeface="+mj-lt"/>
                      </a:rPr>
                      <a:t>2,713</a:t>
                    </a:r>
                    <a:endParaRPr lang="en-US" sz="11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 sz="1100" b="0" dirty="0">
                        <a:solidFill>
                          <a:schemeClr val="bg1"/>
                        </a:solidFill>
                        <a:latin typeface="+mj-lt"/>
                      </a:rPr>
                      <a:t>$</a:t>
                    </a:r>
                    <a:r>
                      <a:rPr lang="en-US" sz="1100" b="0" dirty="0" smtClean="0">
                        <a:solidFill>
                          <a:schemeClr val="bg1"/>
                        </a:solidFill>
                        <a:latin typeface="+mj-lt"/>
                      </a:rPr>
                      <a:t>2,661*</a:t>
                    </a:r>
                    <a:endParaRPr lang="en-US" sz="11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/>
              <c:tx>
                <c:rich>
                  <a:bodyPr/>
                  <a:lstStyle/>
                  <a:p>
                    <a:r>
                      <a:rPr lang="en-US" sz="1100" b="0" dirty="0" smtClean="0">
                        <a:solidFill>
                          <a:schemeClr val="bg1"/>
                        </a:solidFill>
                        <a:latin typeface="+mj-lt"/>
                      </a:rPr>
                      <a:t>$2,412*</a:t>
                    </a:r>
                    <a:endParaRPr lang="en-US" sz="11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/>
              <c:tx>
                <c:rich>
                  <a:bodyPr/>
                  <a:lstStyle/>
                  <a:p>
                    <a:r>
                      <a:rPr lang="en-US" sz="1100" b="0" dirty="0" smtClean="0">
                        <a:solidFill>
                          <a:schemeClr val="bg1"/>
                        </a:solidFill>
                        <a:latin typeface="+mj-lt"/>
                      </a:rPr>
                      <a:t>$2,137*</a:t>
                    </a:r>
                    <a:endParaRPr lang="en-US" sz="11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/>
              <c:tx>
                <c:rich>
                  <a:bodyPr/>
                  <a:lstStyle/>
                  <a:p>
                    <a:r>
                      <a:rPr lang="en-US" sz="1100" b="0">
                        <a:solidFill>
                          <a:schemeClr val="bg1"/>
                        </a:solidFill>
                        <a:latin typeface="+mj-lt"/>
                      </a:rPr>
                      <a:t>$</a:t>
                    </a:r>
                    <a:r>
                      <a:rPr lang="en-US" sz="1100" b="0" smtClean="0">
                        <a:solidFill>
                          <a:schemeClr val="bg1"/>
                        </a:solidFill>
                        <a:latin typeface="+mj-lt"/>
                      </a:rPr>
                      <a:t>1,787*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 b="0">
                    <a:solidFill>
                      <a:schemeClr val="bg1"/>
                    </a:solidFill>
                    <a:latin typeface="+mj-l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Sheet1!$B$1:$O$1</c:f>
              <c:numCache>
                <c:formatCode>General</c:formatCode>
                <c:ptCount val="14"/>
                <c:pt idx="0">
                  <c:v>2012</c:v>
                </c:pt>
                <c:pt idx="1">
                  <c:v>2011</c:v>
                </c:pt>
                <c:pt idx="2">
                  <c:v>2010</c:v>
                </c:pt>
                <c:pt idx="3">
                  <c:v>2009</c:v>
                </c:pt>
                <c:pt idx="4">
                  <c:v>2008</c:v>
                </c:pt>
                <c:pt idx="5">
                  <c:v>2007</c:v>
                </c:pt>
                <c:pt idx="6">
                  <c:v>2006</c:v>
                </c:pt>
                <c:pt idx="7">
                  <c:v>2005</c:v>
                </c:pt>
                <c:pt idx="8">
                  <c:v>2004</c:v>
                </c:pt>
                <c:pt idx="9">
                  <c:v>2003</c:v>
                </c:pt>
                <c:pt idx="10">
                  <c:v>2002</c:v>
                </c:pt>
                <c:pt idx="11">
                  <c:v>2001</c:v>
                </c:pt>
                <c:pt idx="12">
                  <c:v>2000</c:v>
                </c:pt>
                <c:pt idx="13">
                  <c:v>1999</c:v>
                </c:pt>
              </c:numCache>
            </c:numRef>
          </c:cat>
          <c:val>
            <c:numRef>
              <c:f>Sheet1!$B$2:$O$2</c:f>
              <c:numCache>
                <c:formatCode>General</c:formatCode>
                <c:ptCount val="14"/>
                <c:pt idx="0">
                  <c:v>4316</c:v>
                </c:pt>
                <c:pt idx="1">
                  <c:v>4129</c:v>
                </c:pt>
                <c:pt idx="2" formatCode="&quot;$&quot;#,##0">
                  <c:v>3997</c:v>
                </c:pt>
                <c:pt idx="3" formatCode="&quot;$&quot;#,##0">
                  <c:v>3515</c:v>
                </c:pt>
                <c:pt idx="4" formatCode="&quot;$&quot;#,##0">
                  <c:v>3354</c:v>
                </c:pt>
                <c:pt idx="5" formatCode="&quot;$&quot;#,##0">
                  <c:v>3281</c:v>
                </c:pt>
                <c:pt idx="6" formatCode="&quot;$&quot;#,##0">
                  <c:v>2973</c:v>
                </c:pt>
                <c:pt idx="7" formatCode="&quot;$&quot;#,##0">
                  <c:v>2713</c:v>
                </c:pt>
                <c:pt idx="8" formatCode="&quot;$&quot;#,##0">
                  <c:v>2661</c:v>
                </c:pt>
                <c:pt idx="9" formatCode="&quot;$&quot;#,##0">
                  <c:v>2412</c:v>
                </c:pt>
                <c:pt idx="10" formatCode="&quot;$&quot;#,##0">
                  <c:v>2137</c:v>
                </c:pt>
                <c:pt idx="11" formatCode="&quot;$&quot;#,##0">
                  <c:v>1787</c:v>
                </c:pt>
                <c:pt idx="12" formatCode="&quot;$&quot;#,##0">
                  <c:v>1619</c:v>
                </c:pt>
                <c:pt idx="13" formatCode="&quot;$&quot;#,##0">
                  <c:v>1543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Employer Contribution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z="1050" b="0" dirty="0" smtClean="0">
                        <a:solidFill>
                          <a:schemeClr val="tx1"/>
                        </a:solidFill>
                        <a:latin typeface="+mj-lt"/>
                      </a:rPr>
                      <a:t>$11,429*</a:t>
                    </a:r>
                    <a:endParaRPr lang="en-US" sz="11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z="1050" b="0" dirty="0" smtClean="0">
                        <a:solidFill>
                          <a:schemeClr val="tx1"/>
                        </a:solidFill>
                        <a:latin typeface="+mj-lt"/>
                      </a:rPr>
                      <a:t>$10,944*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z="1050" b="0" dirty="0">
                        <a:solidFill>
                          <a:schemeClr val="tx1"/>
                        </a:solidFill>
                        <a:latin typeface="+mj-lt"/>
                      </a:rPr>
                      <a:t>$</a:t>
                    </a:r>
                    <a:r>
                      <a:rPr lang="en-US" sz="1050" b="0" dirty="0" smtClean="0">
                        <a:solidFill>
                          <a:schemeClr val="tx1"/>
                        </a:solidFill>
                        <a:latin typeface="+mj-lt"/>
                      </a:rPr>
                      <a:t>9,773</a:t>
                    </a:r>
                    <a:endParaRPr lang="en-US" sz="11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z="1050" b="0" dirty="0">
                        <a:solidFill>
                          <a:schemeClr val="tx1"/>
                        </a:solidFill>
                        <a:latin typeface="+mj-lt"/>
                      </a:rPr>
                      <a:t>$</a:t>
                    </a:r>
                    <a:r>
                      <a:rPr lang="en-US" sz="1050" b="0" dirty="0" smtClean="0">
                        <a:solidFill>
                          <a:schemeClr val="tx1"/>
                        </a:solidFill>
                        <a:latin typeface="+mj-lt"/>
                      </a:rPr>
                      <a:t>9,860*</a:t>
                    </a:r>
                    <a:endParaRPr lang="en-US" sz="11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z="1050" b="0">
                        <a:solidFill>
                          <a:schemeClr val="tx1"/>
                        </a:solidFill>
                        <a:latin typeface="+mj-lt"/>
                      </a:rPr>
                      <a:t>$</a:t>
                    </a:r>
                    <a:r>
                      <a:rPr lang="en-US" sz="1050" b="0" smtClean="0">
                        <a:solidFill>
                          <a:schemeClr val="tx1"/>
                        </a:solidFill>
                        <a:latin typeface="+mj-lt"/>
                      </a:rPr>
                      <a:t>9,325*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z="1050" b="0" dirty="0">
                        <a:solidFill>
                          <a:schemeClr val="tx1"/>
                        </a:solidFill>
                        <a:latin typeface="+mj-lt"/>
                      </a:rPr>
                      <a:t>$</a:t>
                    </a:r>
                    <a:r>
                      <a:rPr lang="en-US" sz="1050" b="0" dirty="0" smtClean="0">
                        <a:solidFill>
                          <a:schemeClr val="tx1"/>
                        </a:solidFill>
                        <a:latin typeface="+mj-lt"/>
                      </a:rPr>
                      <a:t>8,824</a:t>
                    </a:r>
                    <a:endParaRPr lang="en-US" sz="11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z="1050" b="0" dirty="0">
                        <a:solidFill>
                          <a:schemeClr val="tx1"/>
                        </a:solidFill>
                        <a:latin typeface="+mj-lt"/>
                      </a:rPr>
                      <a:t>$</a:t>
                    </a:r>
                    <a:r>
                      <a:rPr lang="en-US" sz="1050" b="0" dirty="0" smtClean="0">
                        <a:solidFill>
                          <a:schemeClr val="tx1"/>
                        </a:solidFill>
                        <a:latin typeface="+mj-lt"/>
                      </a:rPr>
                      <a:t>8,508*</a:t>
                    </a:r>
                    <a:endParaRPr lang="en-US" sz="11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z="1050" b="0" dirty="0" smtClean="0">
                        <a:solidFill>
                          <a:schemeClr val="tx1"/>
                        </a:solidFill>
                        <a:latin typeface="+mj-lt"/>
                      </a:rPr>
                      <a:t>$8,167*</a:t>
                    </a:r>
                    <a:endParaRPr lang="en-US" sz="11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 sz="1050" b="0" dirty="0" smtClean="0">
                        <a:solidFill>
                          <a:schemeClr val="tx1"/>
                        </a:solidFill>
                        <a:latin typeface="+mj-lt"/>
                      </a:rPr>
                      <a:t>$7,289*</a:t>
                    </a:r>
                    <a:endParaRPr lang="en-US" sz="11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/>
              <c:tx>
                <c:rich>
                  <a:bodyPr/>
                  <a:lstStyle/>
                  <a:p>
                    <a:r>
                      <a:rPr lang="en-US" sz="1050" b="0" dirty="0" smtClean="0">
                        <a:solidFill>
                          <a:schemeClr val="tx1"/>
                        </a:solidFill>
                        <a:latin typeface="+mj-lt"/>
                      </a:rPr>
                      <a:t>$6,657*</a:t>
                    </a:r>
                    <a:endParaRPr lang="en-US" sz="11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/>
              <c:tx>
                <c:rich>
                  <a:bodyPr/>
                  <a:lstStyle/>
                  <a:p>
                    <a:r>
                      <a:rPr lang="en-US" sz="1050" b="0" dirty="0">
                        <a:solidFill>
                          <a:schemeClr val="tx1"/>
                        </a:solidFill>
                        <a:latin typeface="+mj-lt"/>
                      </a:rPr>
                      <a:t>$</a:t>
                    </a:r>
                    <a:r>
                      <a:rPr lang="en-US" sz="1050" b="0" dirty="0" smtClean="0">
                        <a:solidFill>
                          <a:schemeClr val="tx1"/>
                        </a:solidFill>
                        <a:latin typeface="+mj-lt"/>
                      </a:rPr>
                      <a:t>5,866*</a:t>
                    </a:r>
                    <a:endParaRPr lang="en-US" sz="11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/>
              <c:tx>
                <c:rich>
                  <a:bodyPr/>
                  <a:lstStyle/>
                  <a:p>
                    <a:r>
                      <a:rPr lang="en-US" sz="1050" b="0" dirty="0" smtClean="0">
                        <a:solidFill>
                          <a:schemeClr val="tx1"/>
                        </a:solidFill>
                        <a:latin typeface="+mj-lt"/>
                      </a:rPr>
                      <a:t>$5,274*</a:t>
                    </a:r>
                    <a:endParaRPr lang="en-US" sz="11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/>
              <c:tx>
                <c:rich>
                  <a:bodyPr/>
                  <a:lstStyle/>
                  <a:p>
                    <a:r>
                      <a:rPr lang="en-US" sz="1050" b="0">
                        <a:solidFill>
                          <a:schemeClr val="tx1"/>
                        </a:solidFill>
                        <a:latin typeface="+mj-lt"/>
                      </a:rPr>
                      <a:t>$</a:t>
                    </a:r>
                    <a:r>
                      <a:rPr lang="en-US" sz="1050" b="0" smtClean="0">
                        <a:solidFill>
                          <a:schemeClr val="tx1"/>
                        </a:solidFill>
                        <a:latin typeface="+mj-lt"/>
                      </a:rPr>
                      <a:t>4,819*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50" b="0">
                    <a:solidFill>
                      <a:schemeClr val="tx1"/>
                    </a:solidFill>
                    <a:latin typeface="+mj-l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Sheet1!$B$1:$O$1</c:f>
              <c:numCache>
                <c:formatCode>General</c:formatCode>
                <c:ptCount val="14"/>
                <c:pt idx="0">
                  <c:v>2012</c:v>
                </c:pt>
                <c:pt idx="1">
                  <c:v>2011</c:v>
                </c:pt>
                <c:pt idx="2">
                  <c:v>2010</c:v>
                </c:pt>
                <c:pt idx="3">
                  <c:v>2009</c:v>
                </c:pt>
                <c:pt idx="4">
                  <c:v>2008</c:v>
                </c:pt>
                <c:pt idx="5">
                  <c:v>2007</c:v>
                </c:pt>
                <c:pt idx="6">
                  <c:v>2006</c:v>
                </c:pt>
                <c:pt idx="7">
                  <c:v>2005</c:v>
                </c:pt>
                <c:pt idx="8">
                  <c:v>2004</c:v>
                </c:pt>
                <c:pt idx="9">
                  <c:v>2003</c:v>
                </c:pt>
                <c:pt idx="10">
                  <c:v>2002</c:v>
                </c:pt>
                <c:pt idx="11">
                  <c:v>2001</c:v>
                </c:pt>
                <c:pt idx="12">
                  <c:v>2000</c:v>
                </c:pt>
                <c:pt idx="13">
                  <c:v>1999</c:v>
                </c:pt>
              </c:numCache>
            </c:numRef>
          </c:cat>
          <c:val>
            <c:numRef>
              <c:f>Sheet1!$B$3:$O$3</c:f>
              <c:numCache>
                <c:formatCode>General</c:formatCode>
                <c:ptCount val="14"/>
                <c:pt idx="0">
                  <c:v>11429</c:v>
                </c:pt>
                <c:pt idx="1">
                  <c:v>10944</c:v>
                </c:pt>
                <c:pt idx="2" formatCode="&quot;$&quot;#,##0">
                  <c:v>9773</c:v>
                </c:pt>
                <c:pt idx="3" formatCode="&quot;$&quot;#,##0">
                  <c:v>9860</c:v>
                </c:pt>
                <c:pt idx="4" formatCode="&quot;$&quot;#,##0">
                  <c:v>9325</c:v>
                </c:pt>
                <c:pt idx="5" formatCode="&quot;$&quot;#,##0">
                  <c:v>8824</c:v>
                </c:pt>
                <c:pt idx="6" formatCode="&quot;$&quot;#,##0">
                  <c:v>8508</c:v>
                </c:pt>
                <c:pt idx="7" formatCode="&quot;$&quot;#,##0">
                  <c:v>8167</c:v>
                </c:pt>
                <c:pt idx="8" formatCode="&quot;$&quot;#,##0">
                  <c:v>7289</c:v>
                </c:pt>
                <c:pt idx="9" formatCode="&quot;$&quot;#,##0">
                  <c:v>6657</c:v>
                </c:pt>
                <c:pt idx="10" formatCode="&quot;$&quot;#,##0">
                  <c:v>5866</c:v>
                </c:pt>
                <c:pt idx="11" formatCode="&quot;$&quot;#,##0">
                  <c:v>5269</c:v>
                </c:pt>
                <c:pt idx="12" formatCode="&quot;$&quot;#,##0">
                  <c:v>4819</c:v>
                </c:pt>
                <c:pt idx="13" formatCode="&quot;$&quot;#,##0">
                  <c:v>4247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135031808"/>
        <c:axId val="142516224"/>
      </c:barChart>
      <c:catAx>
        <c:axId val="13503180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3188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00" b="1" i="0" u="none" strike="noStrike" baseline="0">
                <a:solidFill>
                  <a:schemeClr val="tx1"/>
                </a:solidFill>
                <a:latin typeface="+mj-lt"/>
                <a:ea typeface="Tahoma"/>
                <a:cs typeface="Tahoma"/>
              </a:defRPr>
            </a:pPr>
            <a:endParaRPr lang="en-US"/>
          </a:p>
        </c:txPr>
        <c:crossAx val="14251622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42516224"/>
        <c:scaling>
          <c:orientation val="minMax"/>
        </c:scaling>
        <c:delete val="1"/>
        <c:axPos val="b"/>
        <c:numFmt formatCode="\$#,##0" sourceLinked="0"/>
        <c:majorTickMark val="out"/>
        <c:minorTickMark val="none"/>
        <c:tickLblPos val="nextTo"/>
        <c:crossAx val="135031808"/>
        <c:crosses val="autoZero"/>
        <c:crossBetween val="between"/>
      </c:valAx>
      <c:spPr>
        <a:noFill/>
        <a:ln w="25501">
          <a:noFill/>
        </a:ln>
      </c:spPr>
    </c:plotArea>
    <c:legend>
      <c:legendPos val="r"/>
      <c:layout>
        <c:manualLayout>
          <c:xMode val="edge"/>
          <c:yMode val="edge"/>
          <c:x val="0.60427484920010499"/>
          <c:y val="5.399303246340012E-2"/>
          <c:w val="0.25755173045229779"/>
          <c:h val="0.13093317181506184"/>
        </c:manualLayout>
      </c:layout>
      <c:overlay val="0"/>
      <c:spPr>
        <a:noFill/>
        <a:ln w="3188">
          <a:noFill/>
          <a:prstDash val="solid"/>
        </a:ln>
      </c:spPr>
      <c:txPr>
        <a:bodyPr/>
        <a:lstStyle/>
        <a:p>
          <a:pPr>
            <a:defRPr sz="1200" b="1" i="0" u="none" strike="noStrike" baseline="0">
              <a:solidFill>
                <a:schemeClr val="tx1"/>
              </a:solidFill>
              <a:latin typeface="+mj-lt"/>
              <a:ea typeface="Tahoma"/>
              <a:cs typeface="Tahoma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2033" b="1" i="0" u="none" strike="noStrike" baseline="0">
          <a:solidFill>
            <a:schemeClr val="tx1"/>
          </a:solidFill>
          <a:latin typeface="Tahoma"/>
          <a:ea typeface="Tahoma"/>
          <a:cs typeface="Tahoma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EFF66C-2CC2-4F58-A971-8F7E3D600A01}" type="datetimeFigureOut">
              <a:rPr lang="en-US" smtClean="0"/>
              <a:t>3/8/2013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FF187F-B8B6-43CA-814C-8BBF77B07D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421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6.4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2484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223243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80612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961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915104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0810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22401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3984758"/>
              </p:ext>
            </p:extLst>
          </p:nvPr>
        </p:nvGraphicFramePr>
        <p:xfrm>
          <a:off x="220980" y="1569660"/>
          <a:ext cx="9685020" cy="47478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795" name="Text Box 3"/>
          <p:cNvSpPr txBox="1">
            <a:spLocks noChangeArrowheads="1"/>
          </p:cNvSpPr>
          <p:nvPr/>
        </p:nvSpPr>
        <p:spPr bwMode="auto">
          <a:xfrm>
            <a:off x="0" y="0"/>
            <a:ext cx="8534400" cy="8309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000000"/>
                </a:solidFill>
              </a:rPr>
              <a:t>Average </a:t>
            </a:r>
            <a:r>
              <a:rPr lang="en-US" sz="2400" b="1" dirty="0">
                <a:solidFill>
                  <a:srgbClr val="000000"/>
                </a:solidFill>
              </a:rPr>
              <a:t>Annual Worker and Employer Contributions to Premiums and Total Premiums for Family Coverage, </a:t>
            </a:r>
            <a:r>
              <a:rPr lang="en-US" sz="2400" b="1" dirty="0" smtClean="0">
                <a:solidFill>
                  <a:srgbClr val="000000"/>
                </a:solidFill>
              </a:rPr>
              <a:t>1999-2012</a:t>
            </a:r>
            <a:endParaRPr lang="en-US" sz="2400" b="1" dirty="0">
              <a:solidFill>
                <a:srgbClr val="000000"/>
              </a:solidFill>
            </a:endParaRPr>
          </a:p>
        </p:txBody>
      </p:sp>
      <p:sp>
        <p:nvSpPr>
          <p:cNvPr id="33796" name="Text Box 4"/>
          <p:cNvSpPr txBox="1">
            <a:spLocks noChangeArrowheads="1"/>
          </p:cNvSpPr>
          <p:nvPr/>
        </p:nvSpPr>
        <p:spPr bwMode="auto">
          <a:xfrm>
            <a:off x="152400" y="6308725"/>
            <a:ext cx="8305800" cy="51552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100" dirty="0">
                <a:solidFill>
                  <a:srgbClr val="000000"/>
                </a:solidFill>
              </a:rPr>
              <a:t>* Estimate is statistically different from estimate for the previous year shown (p&lt;.05). </a:t>
            </a:r>
          </a:p>
          <a:p>
            <a:pPr>
              <a:spcBef>
                <a:spcPct val="50000"/>
              </a:spcBef>
            </a:pPr>
            <a:r>
              <a:rPr lang="en-US" sz="1100" dirty="0" smtClean="0">
                <a:solidFill>
                  <a:srgbClr val="000000"/>
                </a:solidFill>
              </a:rPr>
              <a:t>SOURCE:  </a:t>
            </a:r>
            <a:r>
              <a:rPr lang="en-US" sz="1100" dirty="0">
                <a:solidFill>
                  <a:srgbClr val="000000"/>
                </a:solidFill>
              </a:rPr>
              <a:t>Kaiser/HRET Survey of Employer-Sponsored Health Benefits, </a:t>
            </a:r>
            <a:r>
              <a:rPr lang="en-US" sz="1100" dirty="0" smtClean="0">
                <a:solidFill>
                  <a:srgbClr val="000000"/>
                </a:solidFill>
              </a:rPr>
              <a:t>1999-2012.</a:t>
            </a:r>
            <a:endParaRPr lang="en-US" sz="1100" dirty="0">
              <a:solidFill>
                <a:srgbClr val="000000"/>
              </a:solidFill>
            </a:endParaRPr>
          </a:p>
        </p:txBody>
      </p:sp>
      <p:sp>
        <p:nvSpPr>
          <p:cNvPr id="33797" name="Text Box 5"/>
          <p:cNvSpPr txBox="1">
            <a:spLocks noChangeArrowheads="1"/>
          </p:cNvSpPr>
          <p:nvPr/>
        </p:nvSpPr>
        <p:spPr bwMode="auto">
          <a:xfrm>
            <a:off x="3352800" y="1676400"/>
            <a:ext cx="1066800" cy="2616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100" b="1" dirty="0">
                <a:solidFill>
                  <a:srgbClr val="000000"/>
                </a:solidFill>
              </a:rPr>
              <a:t>$5,791</a:t>
            </a:r>
          </a:p>
        </p:txBody>
      </p:sp>
      <p:sp>
        <p:nvSpPr>
          <p:cNvPr id="33798" name="Text Box 6"/>
          <p:cNvSpPr txBox="1">
            <a:spLocks noChangeArrowheads="1"/>
          </p:cNvSpPr>
          <p:nvPr/>
        </p:nvSpPr>
        <p:spPr bwMode="auto">
          <a:xfrm>
            <a:off x="3669632" y="2024390"/>
            <a:ext cx="1066800" cy="2616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100" b="1" dirty="0">
                <a:solidFill>
                  <a:srgbClr val="000000"/>
                </a:solidFill>
              </a:rPr>
              <a:t>$6,438*</a:t>
            </a:r>
          </a:p>
        </p:txBody>
      </p:sp>
      <p:sp>
        <p:nvSpPr>
          <p:cNvPr id="33799" name="Text Box 7"/>
          <p:cNvSpPr txBox="1">
            <a:spLocks noChangeArrowheads="1"/>
          </p:cNvSpPr>
          <p:nvPr/>
        </p:nvSpPr>
        <p:spPr bwMode="auto">
          <a:xfrm>
            <a:off x="3927108" y="2329190"/>
            <a:ext cx="1066800" cy="2616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100" b="1" dirty="0">
                <a:solidFill>
                  <a:srgbClr val="000000"/>
                </a:solidFill>
              </a:rPr>
              <a:t>$7,061*</a:t>
            </a:r>
          </a:p>
        </p:txBody>
      </p:sp>
      <p:sp>
        <p:nvSpPr>
          <p:cNvPr id="33800" name="Text Box 8"/>
          <p:cNvSpPr txBox="1">
            <a:spLocks noChangeArrowheads="1"/>
          </p:cNvSpPr>
          <p:nvPr/>
        </p:nvSpPr>
        <p:spPr bwMode="auto">
          <a:xfrm>
            <a:off x="4419600" y="2633990"/>
            <a:ext cx="1066800" cy="2616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100" b="1" dirty="0">
                <a:solidFill>
                  <a:srgbClr val="000000"/>
                </a:solidFill>
              </a:rPr>
              <a:t>$8,003*</a:t>
            </a:r>
          </a:p>
        </p:txBody>
      </p:sp>
      <p:sp>
        <p:nvSpPr>
          <p:cNvPr id="33801" name="Text Box 9"/>
          <p:cNvSpPr txBox="1">
            <a:spLocks noChangeArrowheads="1"/>
          </p:cNvSpPr>
          <p:nvPr/>
        </p:nvSpPr>
        <p:spPr bwMode="auto">
          <a:xfrm>
            <a:off x="4876800" y="2938790"/>
            <a:ext cx="1066800" cy="2616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100" b="1" dirty="0">
                <a:solidFill>
                  <a:srgbClr val="000000"/>
                </a:solidFill>
              </a:rPr>
              <a:t>$9,068*</a:t>
            </a:r>
          </a:p>
        </p:txBody>
      </p:sp>
      <p:sp>
        <p:nvSpPr>
          <p:cNvPr id="33802" name="Text Box 10"/>
          <p:cNvSpPr txBox="1">
            <a:spLocks noChangeArrowheads="1"/>
          </p:cNvSpPr>
          <p:nvPr/>
        </p:nvSpPr>
        <p:spPr bwMode="auto">
          <a:xfrm>
            <a:off x="5257800" y="3243590"/>
            <a:ext cx="1066800" cy="2616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100" b="1" dirty="0">
                <a:solidFill>
                  <a:srgbClr val="000000"/>
                </a:solidFill>
              </a:rPr>
              <a:t>$9,950*</a:t>
            </a:r>
          </a:p>
        </p:txBody>
      </p:sp>
      <p:sp>
        <p:nvSpPr>
          <p:cNvPr id="33803" name="Text Box 11"/>
          <p:cNvSpPr txBox="1">
            <a:spLocks noChangeArrowheads="1"/>
          </p:cNvSpPr>
          <p:nvPr/>
        </p:nvSpPr>
        <p:spPr bwMode="auto">
          <a:xfrm>
            <a:off x="5715000" y="3515380"/>
            <a:ext cx="1066800" cy="2616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100" b="1" dirty="0">
                <a:solidFill>
                  <a:srgbClr val="000000"/>
                </a:solidFill>
              </a:rPr>
              <a:t>$10,880*</a:t>
            </a:r>
          </a:p>
        </p:txBody>
      </p:sp>
      <p:sp>
        <p:nvSpPr>
          <p:cNvPr id="33804" name="Text Box 12"/>
          <p:cNvSpPr txBox="1">
            <a:spLocks noChangeArrowheads="1"/>
          </p:cNvSpPr>
          <p:nvPr/>
        </p:nvSpPr>
        <p:spPr bwMode="auto">
          <a:xfrm>
            <a:off x="6019800" y="3853190"/>
            <a:ext cx="1066800" cy="2616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100" b="1" dirty="0">
                <a:solidFill>
                  <a:srgbClr val="000000"/>
                </a:solidFill>
              </a:rPr>
              <a:t>$11,480*</a:t>
            </a:r>
          </a:p>
        </p:txBody>
      </p:sp>
      <p:sp>
        <p:nvSpPr>
          <p:cNvPr id="33805" name="Text Box 13"/>
          <p:cNvSpPr txBox="1">
            <a:spLocks noChangeArrowheads="1"/>
          </p:cNvSpPr>
          <p:nvPr/>
        </p:nvSpPr>
        <p:spPr bwMode="auto">
          <a:xfrm>
            <a:off x="6248400" y="4157990"/>
            <a:ext cx="1066800" cy="2616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100" b="1" dirty="0">
                <a:solidFill>
                  <a:srgbClr val="000000"/>
                </a:solidFill>
              </a:rPr>
              <a:t>$12,106*</a:t>
            </a:r>
          </a:p>
        </p:txBody>
      </p:sp>
      <p:sp>
        <p:nvSpPr>
          <p:cNvPr id="33807" name="Text Box 15"/>
          <p:cNvSpPr txBox="1">
            <a:spLocks noChangeArrowheads="1"/>
          </p:cNvSpPr>
          <p:nvPr/>
        </p:nvSpPr>
        <p:spPr bwMode="auto">
          <a:xfrm>
            <a:off x="6553200" y="4495800"/>
            <a:ext cx="1066800" cy="2616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100" b="1" dirty="0">
                <a:solidFill>
                  <a:srgbClr val="000000"/>
                </a:solidFill>
              </a:rPr>
              <a:t>$12,680*</a:t>
            </a:r>
          </a:p>
        </p:txBody>
      </p:sp>
      <p:sp>
        <p:nvSpPr>
          <p:cNvPr id="33808" name="Text Box 16"/>
          <p:cNvSpPr txBox="1">
            <a:spLocks noChangeArrowheads="1"/>
          </p:cNvSpPr>
          <p:nvPr/>
        </p:nvSpPr>
        <p:spPr bwMode="auto">
          <a:xfrm>
            <a:off x="6858000" y="4767590"/>
            <a:ext cx="1066800" cy="2616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100" b="1" dirty="0">
                <a:solidFill>
                  <a:srgbClr val="000000"/>
                </a:solidFill>
              </a:rPr>
              <a:t>$13,375*</a:t>
            </a:r>
          </a:p>
        </p:txBody>
      </p:sp>
      <p:sp>
        <p:nvSpPr>
          <p:cNvPr id="18" name="Text Box 16"/>
          <p:cNvSpPr txBox="1">
            <a:spLocks noChangeArrowheads="1"/>
          </p:cNvSpPr>
          <p:nvPr/>
        </p:nvSpPr>
        <p:spPr bwMode="auto">
          <a:xfrm>
            <a:off x="7010400" y="5072390"/>
            <a:ext cx="1066800" cy="2616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100" b="1" dirty="0">
                <a:solidFill>
                  <a:srgbClr val="000000"/>
                </a:solidFill>
              </a:rPr>
              <a:t>$</a:t>
            </a:r>
            <a:r>
              <a:rPr lang="en-US" sz="1100" b="1" dirty="0" smtClean="0">
                <a:solidFill>
                  <a:srgbClr val="000000"/>
                </a:solidFill>
              </a:rPr>
              <a:t>13,770*</a:t>
            </a:r>
            <a:endParaRPr lang="en-US" sz="1100" b="1" dirty="0">
              <a:solidFill>
                <a:srgbClr val="000000"/>
              </a:solidFill>
            </a:endParaRPr>
          </a:p>
        </p:txBody>
      </p:sp>
      <p:sp>
        <p:nvSpPr>
          <p:cNvPr id="19" name="Text Box 16"/>
          <p:cNvSpPr txBox="1">
            <a:spLocks noChangeArrowheads="1"/>
          </p:cNvSpPr>
          <p:nvPr/>
        </p:nvSpPr>
        <p:spPr bwMode="auto">
          <a:xfrm>
            <a:off x="7620000" y="5410200"/>
            <a:ext cx="1066800" cy="2616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100" b="1" dirty="0">
                <a:solidFill>
                  <a:srgbClr val="000000"/>
                </a:solidFill>
              </a:rPr>
              <a:t>$</a:t>
            </a:r>
            <a:r>
              <a:rPr lang="en-US" sz="1100" b="1" dirty="0" smtClean="0">
                <a:solidFill>
                  <a:srgbClr val="000000"/>
                </a:solidFill>
              </a:rPr>
              <a:t>15,073*</a:t>
            </a:r>
            <a:endParaRPr lang="en-US" sz="1100" b="1" dirty="0">
              <a:solidFill>
                <a:srgbClr val="000000"/>
              </a:solidFill>
            </a:endParaRPr>
          </a:p>
        </p:txBody>
      </p:sp>
      <p:sp>
        <p:nvSpPr>
          <p:cNvPr id="20" name="Text Box 16"/>
          <p:cNvSpPr txBox="1">
            <a:spLocks noChangeArrowheads="1"/>
          </p:cNvSpPr>
          <p:nvPr/>
        </p:nvSpPr>
        <p:spPr bwMode="auto">
          <a:xfrm>
            <a:off x="7924800" y="5715000"/>
            <a:ext cx="1066800" cy="2616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100" b="1" dirty="0">
                <a:solidFill>
                  <a:srgbClr val="000000"/>
                </a:solidFill>
              </a:rPr>
              <a:t>$</a:t>
            </a:r>
            <a:r>
              <a:rPr lang="en-US" sz="1100" b="1" dirty="0" smtClean="0">
                <a:solidFill>
                  <a:srgbClr val="000000"/>
                </a:solidFill>
              </a:rPr>
              <a:t>15,745*</a:t>
            </a:r>
            <a:endParaRPr lang="en-US" sz="11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7240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155</Words>
  <Application>Microsoft Office PowerPoint</Application>
  <PresentationFormat>On-screen Show (4:3)</PresentationFormat>
  <Paragraphs>44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PowerPoint Presentation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NirmitaP</dc:creator>
  <cp:lastModifiedBy>NirmitaP</cp:lastModifiedBy>
  <cp:revision>1</cp:revision>
  <dcterms:created xsi:type="dcterms:W3CDTF">2013-03-08T16:31:38Z</dcterms:created>
  <dcterms:modified xsi:type="dcterms:W3CDTF">2013-03-08T16:31:38Z</dcterms:modified>
</cp:coreProperties>
</file>