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65515748031496068"/>
          <c:h val="0.8482772415544831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$0 to less than $20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0.11</c:v>
                </c:pt>
                <c:pt idx="1">
                  <c:v>6.0000000000000005E-2</c:v>
                </c:pt>
                <c:pt idx="2">
                  <c:v>8.0000000000000016E-2</c:v>
                </c:pt>
                <c:pt idx="3">
                  <c:v>9.0000000000000011E-2</c:v>
                </c:pt>
                <c:pt idx="4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$20 to less than $30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0.25</c:v>
                </c:pt>
                <c:pt idx="1">
                  <c:v>0.33000000000000007</c:v>
                </c:pt>
                <c:pt idx="2">
                  <c:v>0.18000000000000002</c:v>
                </c:pt>
                <c:pt idx="3">
                  <c:v>0.26</c:v>
                </c:pt>
                <c:pt idx="4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$30 to less than $40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0.30000000000000004</c:v>
                </c:pt>
                <c:pt idx="1">
                  <c:v>0.21000000000000002</c:v>
                </c:pt>
                <c:pt idx="2">
                  <c:v>0.28000000000000008</c:v>
                </c:pt>
                <c:pt idx="3">
                  <c:v>0.26</c:v>
                </c:pt>
                <c:pt idx="4">
                  <c:v>0.27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$40 to less than $50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</c:v>
                </c:pt>
                <c:pt idx="1">
                  <c:v>0.15000000000000002</c:v>
                </c:pt>
                <c:pt idx="2">
                  <c:v>0.2</c:v>
                </c:pt>
                <c:pt idx="3">
                  <c:v>0.23</c:v>
                </c:pt>
                <c:pt idx="4">
                  <c:v>0.21000000000000002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$50 to less than $60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0.18000000000000002</c:v>
                </c:pt>
                <c:pt idx="3">
                  <c:v>0.12000000000000001</c:v>
                </c:pt>
                <c:pt idx="4">
                  <c:v>0.1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$60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2.6086842405568991E-2"/>
                  <c:y val="-2.6881720430107412E-3"/>
                </c:manualLayout>
              </c:layout>
              <c:tx>
                <c:rich>
                  <a:bodyPr/>
                  <a:lstStyle/>
                  <a:p>
                    <a:r>
                      <a:rPr lang="en-US" b="0" dirty="0" smtClean="0"/>
                      <a:t>&lt; 1</a:t>
                    </a:r>
                    <a:r>
                      <a:rPr lang="en-US" b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3.0000000000000002E-2</c:v>
                </c:pt>
                <c:pt idx="1">
                  <c:v>6.0000000000000005E-2</c:v>
                </c:pt>
                <c:pt idx="2">
                  <c:v>7.0000000000000021E-2</c:v>
                </c:pt>
                <c:pt idx="3">
                  <c:v>4.0000000000000008E-2</c:v>
                </c:pt>
                <c:pt idx="4">
                  <c:v>1.0000000000000002E-2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1698176"/>
        <c:axId val="141699712"/>
      </c:barChart>
      <c:catAx>
        <c:axId val="1416981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1699712"/>
        <c:crosses val="autoZero"/>
        <c:auto val="1"/>
        <c:lblAlgn val="ctr"/>
        <c:lblOffset val="100"/>
        <c:noMultiLvlLbl val="0"/>
      </c:catAx>
      <c:valAx>
        <c:axId val="141699712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169817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79432588554635797"/>
          <c:y val="0.20844255355177374"/>
          <c:w val="0.18761794198802076"/>
          <c:h val="0.4489564812462958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A9E29-C379-4352-9C08-49F19D1D99DB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F02F3-7B3C-44A8-96F4-F9F0E288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47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7.26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7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3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51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8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3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9835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24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949758"/>
              </p:ext>
            </p:extLst>
          </p:nvPr>
        </p:nvGraphicFramePr>
        <p:xfrm>
          <a:off x="76200" y="1524000"/>
          <a:ext cx="8915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smtClean="0"/>
              <a:t>NOTE: Copayments for PPO, POS, and HDHP/SO plans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smtClean="0"/>
              <a:t>SOURCE:  Kaiser/HRET Survey of Employer-Sponsored Health Benefits, 2012.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Among </a:t>
            </a:r>
            <a:r>
              <a:rPr lang="en-US" sz="2400" dirty="0">
                <a:solidFill>
                  <a:schemeClr val="tx1"/>
                </a:solidFill>
              </a:rPr>
              <a:t>Covered Workers with Copayments for a Physician Office Visit with a Specialty Care Physician, Distribution of Copayments, by Plan Type,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827522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Among Covered Workers with Copayments for a Physician Office Visit with a Specialty Care Physician, Distribution of Copayments,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Among Covered Workers with Copayments for a Physician Office Visit with a Specialty Care Physician, Distribution of Copayments, by Plan Type, 2012</dc:title>
  <dc:creator>NirmitaP</dc:creator>
  <cp:lastModifiedBy>NirmitaP</cp:lastModifiedBy>
  <cp:revision>1</cp:revision>
  <dcterms:created xsi:type="dcterms:W3CDTF">2013-03-08T16:31:28Z</dcterms:created>
  <dcterms:modified xsi:type="dcterms:W3CDTF">2013-03-08T16:31:28Z</dcterms:modified>
</cp:coreProperties>
</file>