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559177888022679E-2"/>
          <c:y val="2.7777777777777776E-2"/>
          <c:w val="0.66265060240963858"/>
          <c:h val="0.8914141414141414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Less than 80%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Sheet1!$B$2:$C$2</c:f>
              <c:numCache>
                <c:formatCode>0%;[Black]0%</c:formatCode>
                <c:ptCount val="2"/>
                <c:pt idx="0">
                  <c:v>-0.17</c:v>
                </c:pt>
                <c:pt idx="1">
                  <c:v>-0.21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80% to Less Than 90%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Sheet1!$B$3:$C$3</c:f>
              <c:numCache>
                <c:formatCode>0%;[White]0%</c:formatCode>
                <c:ptCount val="2"/>
                <c:pt idx="0">
                  <c:v>-0.15</c:v>
                </c:pt>
                <c:pt idx="1">
                  <c:v>-0.15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90% to Less Than Average</c:v>
                </c:pt>
              </c:strCache>
            </c:strRef>
          </c:tx>
          <c:spPr>
            <a:solidFill>
              <a:srgbClr val="E05C26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Sheet1!$B$4:$C$4</c:f>
              <c:numCache>
                <c:formatCode>0%;[White]0%</c:formatCode>
                <c:ptCount val="2"/>
                <c:pt idx="0">
                  <c:v>-0.2</c:v>
                </c:pt>
                <c:pt idx="1">
                  <c:v>-0.19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Average to Less Than 110%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Sheet1!$B$5:$C$5</c:f>
              <c:numCache>
                <c:formatCode>0%</c:formatCode>
                <c:ptCount val="2"/>
                <c:pt idx="0">
                  <c:v>0.15</c:v>
                </c:pt>
                <c:pt idx="1">
                  <c:v>0.16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110% to Less Than 120%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Sheet1!$B$6:$C$6</c:f>
              <c:numCache>
                <c:formatCode>0%</c:formatCode>
                <c:ptCount val="2"/>
                <c:pt idx="0">
                  <c:v>0.14000000000000001</c:v>
                </c:pt>
                <c:pt idx="1">
                  <c:v>0.1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120% or More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Family</c:v>
                </c:pt>
                <c:pt idx="1">
                  <c:v>Single</c:v>
                </c:pt>
              </c:strCache>
            </c:strRef>
          </c:cat>
          <c:val>
            <c:numRef>
              <c:f>Sheet1!$B$7:$C$7</c:f>
              <c:numCache>
                <c:formatCode>0%</c:formatCode>
                <c:ptCount val="2"/>
                <c:pt idx="0">
                  <c:v>0.19</c:v>
                </c:pt>
                <c:pt idx="1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543232"/>
        <c:axId val="88544768"/>
      </c:barChart>
      <c:catAx>
        <c:axId val="88543232"/>
        <c:scaling>
          <c:orientation val="minMax"/>
        </c:scaling>
        <c:delete val="1"/>
        <c:axPos val="l"/>
        <c:majorTickMark val="out"/>
        <c:minorTickMark val="none"/>
        <c:tickLblPos val="nextTo"/>
        <c:crossAx val="88544768"/>
        <c:crosses val="autoZero"/>
        <c:auto val="1"/>
        <c:lblAlgn val="ctr"/>
        <c:lblOffset val="100"/>
        <c:noMultiLvlLbl val="0"/>
      </c:catAx>
      <c:valAx>
        <c:axId val="88544768"/>
        <c:scaling>
          <c:orientation val="minMax"/>
          <c:max val="0.5"/>
          <c:min val="-0.60000000000000009"/>
        </c:scaling>
        <c:delete val="1"/>
        <c:axPos val="b"/>
        <c:numFmt formatCode="0%;[Black]0%" sourceLinked="1"/>
        <c:majorTickMark val="out"/>
        <c:minorTickMark val="none"/>
        <c:tickLblPos val="nextTo"/>
        <c:crossAx val="88543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70284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770914"/>
              </p:ext>
            </p:extLst>
          </p:nvPr>
        </p:nvGraphicFramePr>
        <p:xfrm>
          <a:off x="92075" y="990600"/>
          <a:ext cx="895985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 Placeholder 2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1100" dirty="0">
                <a:latin typeface="Meta Offc Pro" pitchFamily="34" charset="0"/>
              </a:rPr>
              <a:t>NOTE: The average annual premium is $5,615 for single coverage and $15,745 for family coverage.  The premium distribution is relative to the average single or family premium.  For example, $4,492 is 80% of the average single premium, $5,054 is 90% of the average single premium, $6,177 is 110% of the average single premium, and $6,738 is 120% of the average single premium.  The same break points relative to the average are used for the distribution for family coverage.   </a:t>
            </a:r>
          </a:p>
          <a:p>
            <a:pPr>
              <a:spcBef>
                <a:spcPct val="50000"/>
              </a:spcBef>
            </a:pPr>
            <a:r>
              <a:rPr lang="en-US" sz="1100" dirty="0" smtClean="0"/>
              <a:t>SOURCE: Kaiser/HRET </a:t>
            </a:r>
            <a:r>
              <a:rPr lang="en-US" sz="1100" dirty="0"/>
              <a:t>Survey of Employer-Sponsored Health Benefits, 2012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Exhibit 1.7  </a:t>
            </a:r>
            <a:br>
              <a:rPr lang="en-US" sz="2400" dirty="0" smtClean="0"/>
            </a:br>
            <a:r>
              <a:rPr lang="en-US" sz="2400" dirty="0" smtClean="0"/>
              <a:t>Distribution of Annual Premiums for Single and Family Coverage Relative to the Average Annual Single or Family Premium, 2012</a:t>
            </a:r>
            <a:endParaRPr lang="en-US" sz="2400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3460899" y="1600200"/>
            <a:ext cx="0" cy="138668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460899" y="3779837"/>
            <a:ext cx="0" cy="146170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91"/>
          <a:stretch/>
        </p:blipFill>
        <p:spPr bwMode="auto">
          <a:xfrm>
            <a:off x="6324600" y="1371600"/>
            <a:ext cx="2354194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041799" y="5302656"/>
            <a:ext cx="838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b="1" dirty="0"/>
              <a:t>$</a:t>
            </a:r>
            <a:r>
              <a:rPr lang="en-US" sz="1200" b="1" dirty="0" smtClean="0"/>
              <a:t>15,745</a:t>
            </a:r>
            <a:endParaRPr lang="en-US" sz="1200" b="1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079899" y="3048000"/>
            <a:ext cx="762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b="1" dirty="0" smtClean="0"/>
              <a:t>$5,615</a:t>
            </a:r>
            <a:endParaRPr lang="en-US" sz="1200" b="1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31628" y="2925763"/>
            <a:ext cx="8382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 smtClean="0">
                <a:latin typeface="Arial" charset="0"/>
              </a:rPr>
              <a:t>&lt;$4,492</a:t>
            </a:r>
            <a:endParaRPr lang="en-US" sz="1200" dirty="0">
              <a:latin typeface="Arial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908698" y="2925763"/>
            <a:ext cx="9144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 smtClean="0">
                <a:latin typeface="Arial" charset="0"/>
              </a:rPr>
              <a:t>&gt;=$6,738</a:t>
            </a:r>
            <a:endParaRPr lang="en-US" sz="1200" dirty="0">
              <a:latin typeface="Arial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685800" y="5181600"/>
            <a:ext cx="9144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>
                <a:latin typeface="Arial" charset="0"/>
              </a:rPr>
              <a:t>&lt;$</a:t>
            </a:r>
            <a:r>
              <a:rPr lang="en-US" sz="1200" dirty="0" smtClean="0">
                <a:latin typeface="Arial" charset="0"/>
              </a:rPr>
              <a:t>12,596</a:t>
            </a:r>
            <a:endParaRPr lang="en-US" sz="1200" dirty="0">
              <a:latin typeface="Arial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5105400" y="5181600"/>
            <a:ext cx="9144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dirty="0">
                <a:latin typeface="Arial" charset="0"/>
              </a:rPr>
              <a:t>&gt;=$</a:t>
            </a:r>
            <a:r>
              <a:rPr lang="en-US" sz="1200" dirty="0" smtClean="0">
                <a:latin typeface="Arial" charset="0"/>
              </a:rPr>
              <a:t>18,894</a:t>
            </a:r>
            <a:endParaRPr lang="en-US" sz="1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58036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122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1.7   Distribution of Annual Premiums for Single and Family Coverage Relative to the Average Annual Single or Family Premium, 2012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1.7   Distribution of Annual Premiums for Single and Family Coverage Relative to the Average Annual Single or Family Premium, 2012</dc:title>
  <dc:creator>NirmitaP</dc:creator>
  <cp:lastModifiedBy>NirmitaP</cp:lastModifiedBy>
  <cp:revision>1</cp:revision>
  <dcterms:created xsi:type="dcterms:W3CDTF">2013-03-08T17:49:50Z</dcterms:created>
  <dcterms:modified xsi:type="dcterms:W3CDTF">2013-03-08T17:49:50Z</dcterms:modified>
</cp:coreProperties>
</file>