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570790805649651E-2"/>
          <c:y val="2.7777777777777776E-2"/>
          <c:w val="0.88558638387364885"/>
          <c:h val="0.865723773164718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Family Coverage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5,791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lnSpc>
                    <a:spcPct val="85000"/>
                  </a:lnSpc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strCache>
            </c:strRef>
          </c:cat>
          <c:val>
            <c:numRef>
              <c:f>Sheet1!$B$2:$O$2</c:f>
              <c:numCache>
                <c:formatCode>"$"#,##0"*"</c:formatCode>
                <c:ptCount val="14"/>
                <c:pt idx="0">
                  <c:v>15745</c:v>
                </c:pt>
                <c:pt idx="1">
                  <c:v>15073</c:v>
                </c:pt>
                <c:pt idx="2">
                  <c:v>13770</c:v>
                </c:pt>
                <c:pt idx="3">
                  <c:v>13375</c:v>
                </c:pt>
                <c:pt idx="4">
                  <c:v>12680</c:v>
                </c:pt>
                <c:pt idx="5">
                  <c:v>12106</c:v>
                </c:pt>
                <c:pt idx="6">
                  <c:v>11480</c:v>
                </c:pt>
                <c:pt idx="7">
                  <c:v>10880</c:v>
                </c:pt>
                <c:pt idx="8">
                  <c:v>9950</c:v>
                </c:pt>
                <c:pt idx="9">
                  <c:v>9068</c:v>
                </c:pt>
                <c:pt idx="10">
                  <c:v>8003</c:v>
                </c:pt>
                <c:pt idx="11">
                  <c:v>7061</c:v>
                </c:pt>
                <c:pt idx="12">
                  <c:v>6438</c:v>
                </c:pt>
                <c:pt idx="13">
                  <c:v>5791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Single Coverage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4,824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lnSpc>
                    <a:spcPct val="85000"/>
                  </a:lnSpc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2012</c:v>
                </c:pt>
                <c:pt idx="1">
                  <c:v>2011</c:v>
                </c:pt>
                <c:pt idx="2">
                  <c:v>2010</c:v>
                </c:pt>
                <c:pt idx="3">
                  <c:v>2009</c:v>
                </c:pt>
                <c:pt idx="4">
                  <c:v>2008</c:v>
                </c:pt>
                <c:pt idx="5">
                  <c:v>2007</c:v>
                </c:pt>
                <c:pt idx="6">
                  <c:v>2006</c:v>
                </c:pt>
                <c:pt idx="7">
                  <c:v>2005</c:v>
                </c:pt>
                <c:pt idx="8">
                  <c:v>2004</c:v>
                </c:pt>
                <c:pt idx="9">
                  <c:v>2003</c:v>
                </c:pt>
                <c:pt idx="10">
                  <c:v>2002</c:v>
                </c:pt>
                <c:pt idx="11">
                  <c:v>2001</c:v>
                </c:pt>
                <c:pt idx="12">
                  <c:v>2000</c:v>
                </c:pt>
                <c:pt idx="13">
                  <c:v>1999</c:v>
                </c:pt>
              </c:strCache>
            </c:strRef>
          </c:cat>
          <c:val>
            <c:numRef>
              <c:f>Sheet1!$B$3:$O$3</c:f>
              <c:numCache>
                <c:formatCode>"$"#,##0"*"</c:formatCode>
                <c:ptCount val="14"/>
                <c:pt idx="0">
                  <c:v>5615</c:v>
                </c:pt>
                <c:pt idx="1">
                  <c:v>5429</c:v>
                </c:pt>
                <c:pt idx="2">
                  <c:v>5049</c:v>
                </c:pt>
                <c:pt idx="3">
                  <c:v>4824</c:v>
                </c:pt>
                <c:pt idx="4">
                  <c:v>4704</c:v>
                </c:pt>
                <c:pt idx="5">
                  <c:v>4479</c:v>
                </c:pt>
                <c:pt idx="6">
                  <c:v>4242</c:v>
                </c:pt>
                <c:pt idx="7">
                  <c:v>4024</c:v>
                </c:pt>
                <c:pt idx="8">
                  <c:v>3695</c:v>
                </c:pt>
                <c:pt idx="9">
                  <c:v>3383</c:v>
                </c:pt>
                <c:pt idx="10">
                  <c:v>3083</c:v>
                </c:pt>
                <c:pt idx="11">
                  <c:v>2689</c:v>
                </c:pt>
                <c:pt idx="12">
                  <c:v>2471</c:v>
                </c:pt>
                <c:pt idx="13" formatCode="&quot;$&quot;#,##0">
                  <c:v>2196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overlap val="-35"/>
        <c:axId val="88433024"/>
        <c:axId val="88434560"/>
      </c:barChart>
      <c:catAx>
        <c:axId val="8843302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88434560"/>
        <c:crosses val="autoZero"/>
        <c:auto val="1"/>
        <c:lblAlgn val="ctr"/>
        <c:lblOffset val="100"/>
        <c:noMultiLvlLbl val="0"/>
      </c:catAx>
      <c:valAx>
        <c:axId val="88434560"/>
        <c:scaling>
          <c:orientation val="minMax"/>
          <c:max val="18000"/>
        </c:scaling>
        <c:delete val="0"/>
        <c:axPos val="b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88433024"/>
        <c:crosses val="autoZero"/>
        <c:crossBetween val="between"/>
        <c:majorUnit val="2000"/>
        <c:minorUnit val="4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5061817693779798"/>
          <c:y val="6.848763222778971E-2"/>
          <c:w val="0.17100905744101214"/>
          <c:h val="0.14270659349399506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9484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70279"/>
              </p:ext>
            </p:extLst>
          </p:nvPr>
        </p:nvGraphicFramePr>
        <p:xfrm>
          <a:off x="76200" y="1295400"/>
          <a:ext cx="9030586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/>
              <a:t>* Estimate is statistically different from estimate for the previous year shown (p&lt;.05).</a:t>
            </a:r>
          </a:p>
          <a:p>
            <a:pPr>
              <a:spcBef>
                <a:spcPct val="50000"/>
              </a:spcBef>
            </a:pPr>
            <a:r>
              <a:rPr lang="en-US" sz="1100" dirty="0"/>
              <a:t>SOURCE:  Kaiser/HRET Survey of Employer-Sponsored Health Benefits, 1999-2012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Exhibit 1.11 </a:t>
            </a:r>
            <a:br>
              <a:rPr lang="en-US" sz="2400" dirty="0"/>
            </a:br>
            <a:r>
              <a:rPr lang="en-US" sz="2400" dirty="0"/>
              <a:t>Average Annual Premiums for Single and </a:t>
            </a:r>
            <a:r>
              <a:rPr lang="en-US" sz="2400" dirty="0" smtClean="0"/>
              <a:t>Family Coverage</a:t>
            </a:r>
            <a:r>
              <a:rPr lang="en-US" sz="2400" dirty="0"/>
              <a:t>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1999-2012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98744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1.11  Average Annual Premiums for Single and Family Coverage,  1999-2012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1.11  Average Annual Premiums for Single and Family Coverage,  1999-2012 </dc:title>
  <dc:creator>NirmitaP</dc:creator>
  <cp:lastModifiedBy>NirmitaP</cp:lastModifiedBy>
  <cp:revision>1</cp:revision>
  <dcterms:created xsi:type="dcterms:W3CDTF">2013-03-08T17:49:48Z</dcterms:created>
  <dcterms:modified xsi:type="dcterms:W3CDTF">2013-03-08T17:49:48Z</dcterms:modified>
</cp:coreProperties>
</file>