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E-2"/>
          <c:y val="8.1973193909037984E-2"/>
          <c:w val="0.92435375592225322"/>
          <c:h val="0.840518903828482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Among young adults ages 18-29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dLbls>
            <c:dLbl>
              <c:idx val="17"/>
              <c:layout>
                <c:manualLayout>
                  <c:x val="-7.2676439895757181E-3"/>
                  <c:y val="-4.05793971226138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Sheet1!$A$2:$A$19</c:f>
              <c:numCache>
                <c:formatCode>General</c:formatCode>
                <c:ptCount val="18"/>
                <c:pt idx="0">
                  <c:v>1995</c:v>
                </c:pt>
                <c:pt idx="2">
                  <c:v>1997</c:v>
                </c:pt>
                <c:pt idx="5">
                  <c:v>2000</c:v>
                </c:pt>
                <c:pt idx="7">
                  <c:v>2002</c:v>
                </c:pt>
                <c:pt idx="9">
                  <c:v>2004</c:v>
                </c:pt>
                <c:pt idx="11">
                  <c:v>2006</c:v>
                </c:pt>
                <c:pt idx="14">
                  <c:v>2009</c:v>
                </c:pt>
                <c:pt idx="16">
                  <c:v>2011</c:v>
                </c:pt>
                <c:pt idx="17">
                  <c:v>2012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 formatCode="0%">
                  <c:v>0.28000000000000003</c:v>
                </c:pt>
                <c:pt idx="2" formatCode="0%">
                  <c:v>0.3</c:v>
                </c:pt>
                <c:pt idx="5" formatCode="0%">
                  <c:v>0.3</c:v>
                </c:pt>
                <c:pt idx="7" formatCode="0%">
                  <c:v>0.23</c:v>
                </c:pt>
                <c:pt idx="9" formatCode="0%">
                  <c:v>0.24</c:v>
                </c:pt>
                <c:pt idx="11" formatCode="0%">
                  <c:v>0.21</c:v>
                </c:pt>
                <c:pt idx="14" formatCode="0%">
                  <c:v>0.17</c:v>
                </c:pt>
                <c:pt idx="16" formatCode="0%">
                  <c:v>0.24</c:v>
                </c:pt>
                <c:pt idx="17" formatCode="0%">
                  <c:v>0.15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Among all adults</c:v>
                </c:pt>
              </c:strCache>
            </c:strRef>
          </c:tx>
          <c:spPr>
            <a:ln>
              <a:solidFill>
                <a:srgbClr val="E05C26"/>
              </a:solidFill>
              <a:prstDash val="solid"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>
                    <a:solidFill>
                      <a:srgbClr val="E05C26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Sheet1!$A$2:$A$19</c:f>
              <c:numCache>
                <c:formatCode>General</c:formatCode>
                <c:ptCount val="18"/>
                <c:pt idx="0">
                  <c:v>1995</c:v>
                </c:pt>
                <c:pt idx="2">
                  <c:v>1997</c:v>
                </c:pt>
                <c:pt idx="5">
                  <c:v>2000</c:v>
                </c:pt>
                <c:pt idx="7">
                  <c:v>2002</c:v>
                </c:pt>
                <c:pt idx="9">
                  <c:v>2004</c:v>
                </c:pt>
                <c:pt idx="11">
                  <c:v>2006</c:v>
                </c:pt>
                <c:pt idx="14">
                  <c:v>2009</c:v>
                </c:pt>
                <c:pt idx="16">
                  <c:v>2011</c:v>
                </c:pt>
                <c:pt idx="17">
                  <c:v>2012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 formatCode="0%">
                  <c:v>0.22</c:v>
                </c:pt>
                <c:pt idx="2" formatCode="0%">
                  <c:v>0.24</c:v>
                </c:pt>
                <c:pt idx="5" formatCode="0%">
                  <c:v>0.19</c:v>
                </c:pt>
                <c:pt idx="7" formatCode="0%">
                  <c:v>0.18</c:v>
                </c:pt>
                <c:pt idx="9" formatCode="0%">
                  <c:v>0.17</c:v>
                </c:pt>
                <c:pt idx="11" formatCode="0%">
                  <c:v>0.15</c:v>
                </c:pt>
                <c:pt idx="14" formatCode="0%">
                  <c:v>0.13</c:v>
                </c:pt>
                <c:pt idx="16" formatCode="0%">
                  <c:v>0.18</c:v>
                </c:pt>
                <c:pt idx="17" formatCode="0%">
                  <c:v>0.13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376512"/>
        <c:axId val="163648640"/>
      </c:lineChart>
      <c:catAx>
        <c:axId val="16337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163648640"/>
        <c:crosses val="autoZero"/>
        <c:auto val="1"/>
        <c:lblAlgn val="ctr"/>
        <c:lblOffset val="100"/>
        <c:noMultiLvlLbl val="0"/>
      </c:catAx>
      <c:valAx>
        <c:axId val="163648640"/>
        <c:scaling>
          <c:orientation val="minMax"/>
          <c:max val="0.8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16337651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8987014291533902"/>
          <c:y val="4.9672295396751484E-2"/>
          <c:w val="0.61175510750738016"/>
          <c:h val="6.5678247380633839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span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1234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584152"/>
              </p:ext>
            </p:extLst>
          </p:nvPr>
        </p:nvGraphicFramePr>
        <p:xfrm>
          <a:off x="92075" y="1737360"/>
          <a:ext cx="877824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SOURCE: </a:t>
            </a:r>
            <a:r>
              <a:rPr lang="en-US" sz="1100" dirty="0"/>
              <a:t>Kaiser Family Foundation </a:t>
            </a:r>
            <a:r>
              <a:rPr lang="en-US" sz="1100" dirty="0" smtClean="0"/>
              <a:t>surveys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en-US" dirty="0"/>
              <a:t>After 2011 Uptick, Reported Level Of Personal </a:t>
            </a:r>
            <a:r>
              <a:rPr lang="en-US" dirty="0" smtClean="0"/>
              <a:t>Concern About HIV </a:t>
            </a:r>
            <a:r>
              <a:rPr lang="en-US" dirty="0"/>
              <a:t>Returns To Earlier Levels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" y="1097280"/>
            <a:ext cx="876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ahoma" pitchFamily="34" charset="0"/>
                <a:sym typeface="Tahoma" pitchFamily="34" charset="0"/>
              </a:rPr>
              <a:t>Percent who say they are personally “very concerned” about becoming infected with HIV:</a:t>
            </a:r>
          </a:p>
        </p:txBody>
      </p:sp>
    </p:spTree>
    <p:extLst>
      <p:ext uri="{BB962C8B-B14F-4D97-AF65-F5344CB8AC3E}">
        <p14:creationId xmlns:p14="http://schemas.microsoft.com/office/powerpoint/2010/main" val="348656335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Custom 2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After 2011 Uptick, Reported Level Of Personal Concern About HIV Returns To Earlier Levels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2011 Uptick, Reported Level Of Personal Concern About HIV Returns To Earlier Levels</dc:title>
  <dc:creator>SarahC</dc:creator>
  <cp:lastModifiedBy>SarahC</cp:lastModifiedBy>
  <cp:revision>1</cp:revision>
  <dcterms:created xsi:type="dcterms:W3CDTF">2013-02-14T21:07:50Z</dcterms:created>
  <dcterms:modified xsi:type="dcterms:W3CDTF">2013-02-14T21:07:50Z</dcterms:modified>
</cp:coreProperties>
</file>