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4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371639518183589E-2"/>
          <c:y val="2.5252525252525252E-2"/>
          <c:w val="0.93698532754999675"/>
          <c:h val="0.677192197566213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Employer/Other Private</c:v>
                </c:pt>
              </c:strCache>
            </c:strRef>
          </c:tx>
          <c:spPr>
            <a:solidFill>
              <a:srgbClr val="133559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-8.3333333333333332E-3"/>
                  <c:y val="5.05050505050505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No Usual Source of Care</c:v>
                </c:pt>
                <c:pt idx="1">
                  <c:v>Postponed Seeking Care Due to Cost</c:v>
                </c:pt>
                <c:pt idx="2">
                  <c:v>Went Without Needed Care Due to Cost</c:v>
                </c:pt>
                <c:pt idx="4">
                  <c:v>No Usual Source of Care</c:v>
                </c:pt>
                <c:pt idx="5">
                  <c:v>Postponed Seeking Care Due to Cost</c:v>
                </c:pt>
                <c:pt idx="6">
                  <c:v>Went Without Needed Care Due to Cost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0.02</c:v>
                </c:pt>
                <c:pt idx="1">
                  <c:v>0.02</c:v>
                </c:pt>
                <c:pt idx="2">
                  <c:v>0.01</c:v>
                </c:pt>
                <c:pt idx="4">
                  <c:v>0.1</c:v>
                </c:pt>
                <c:pt idx="5">
                  <c:v>7.0000000000000007E-2</c:v>
                </c:pt>
                <c:pt idx="6">
                  <c:v>0.04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Medicaid/Other Public</c:v>
                </c:pt>
              </c:strCache>
            </c:strRef>
          </c:tx>
          <c:spPr>
            <a:solidFill>
              <a:srgbClr val="0072C0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2.7777777777777779E-3"/>
                  <c:y val="2.52525252525252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1666666666666666E-3"/>
                  <c:y val="5.05050505050505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778871391076114E-3"/>
                  <c:y val="2.52525252525252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No Usual Source of Care</c:v>
                </c:pt>
                <c:pt idx="1">
                  <c:v>Postponed Seeking Care Due to Cost</c:v>
                </c:pt>
                <c:pt idx="2">
                  <c:v>Went Without Needed Care Due to Cost</c:v>
                </c:pt>
                <c:pt idx="4">
                  <c:v>No Usual Source of Care</c:v>
                </c:pt>
                <c:pt idx="5">
                  <c:v>Postponed Seeking Care Due to Cost</c:v>
                </c:pt>
                <c:pt idx="6">
                  <c:v>Went Without Needed Care Due to Cost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0.03</c:v>
                </c:pt>
                <c:pt idx="1">
                  <c:v>0.02</c:v>
                </c:pt>
                <c:pt idx="2">
                  <c:v>0.01</c:v>
                </c:pt>
                <c:pt idx="4">
                  <c:v>0.1</c:v>
                </c:pt>
                <c:pt idx="5">
                  <c:v>0.12</c:v>
                </c:pt>
                <c:pt idx="6">
                  <c:v>0.1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Uninsured </c:v>
                </c:pt>
              </c:strCache>
            </c:strRef>
          </c:tx>
          <c:spPr>
            <a:solidFill>
              <a:srgbClr val="FF881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No Usual Source of Care</c:v>
                </c:pt>
                <c:pt idx="1">
                  <c:v>Postponed Seeking Care Due to Cost</c:v>
                </c:pt>
                <c:pt idx="2">
                  <c:v>Went Without Needed Care Due to Cost</c:v>
                </c:pt>
                <c:pt idx="4">
                  <c:v>No Usual Source of Care</c:v>
                </c:pt>
                <c:pt idx="5">
                  <c:v>Postponed Seeking Care Due to Cost</c:v>
                </c:pt>
                <c:pt idx="6">
                  <c:v>Went Without Needed Care Due to Cost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0.28000000000000003</c:v>
                </c:pt>
                <c:pt idx="1">
                  <c:v>0.2</c:v>
                </c:pt>
                <c:pt idx="2">
                  <c:v>0.11</c:v>
                </c:pt>
                <c:pt idx="4">
                  <c:v>0.53</c:v>
                </c:pt>
                <c:pt idx="5">
                  <c:v>0.3</c:v>
                </c:pt>
                <c:pt idx="6">
                  <c:v>0.26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564288"/>
        <c:axId val="135582464"/>
      </c:barChart>
      <c:catAx>
        <c:axId val="13556428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chemeClr val="accent1"/>
            </a:solidFill>
          </a:ln>
        </c:spPr>
        <c:txPr>
          <a:bodyPr/>
          <a:lstStyle/>
          <a:p>
            <a:pPr>
              <a:defRPr sz="1400" b="1"/>
            </a:pPr>
            <a:endParaRPr lang="en-US"/>
          </a:p>
        </c:txPr>
        <c:crossAx val="135582464"/>
        <c:crosses val="autoZero"/>
        <c:auto val="1"/>
        <c:lblAlgn val="ctr"/>
        <c:lblOffset val="100"/>
        <c:noMultiLvlLbl val="0"/>
      </c:catAx>
      <c:valAx>
        <c:axId val="135582464"/>
        <c:scaling>
          <c:orientation val="minMax"/>
          <c:max val="0.75000000000000011"/>
          <c:min val="0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35564288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NOTES: In </a:t>
            </a:r>
            <a:r>
              <a:rPr lang="en-US" dirty="0"/>
              <a:t>past 12 </a:t>
            </a:r>
            <a:r>
              <a:rPr lang="en-US" dirty="0" smtClean="0"/>
              <a:t>months. Respondents </a:t>
            </a:r>
            <a:r>
              <a:rPr lang="en-US" dirty="0"/>
              <a:t>who said usual source of care was the emergency room were included among those not having a usual source of care.  All differences between the uninsured and the two insurance groups are statistically significant (p&lt;0.05</a:t>
            </a:r>
            <a:r>
              <a:rPr lang="en-US" dirty="0" smtClean="0"/>
              <a:t>).</a:t>
            </a:r>
          </a:p>
          <a:p>
            <a:endParaRPr lang="en-US" sz="300" dirty="0"/>
          </a:p>
          <a:p>
            <a:r>
              <a:rPr lang="en-US" dirty="0"/>
              <a:t>SOURCE: KCMU analysis of 2011 NHIS  data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to Care by Health Insurance Status, </a:t>
            </a:r>
            <a:r>
              <a:rPr lang="en-US" dirty="0" smtClean="0"/>
              <a:t>2011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39534128"/>
              </p:ext>
            </p:extLst>
          </p:nvPr>
        </p:nvGraphicFramePr>
        <p:xfrm>
          <a:off x="0" y="1096963"/>
          <a:ext cx="9144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685800" y="5574268"/>
            <a:ext cx="32766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62000" y="557426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n-lt"/>
              </a:rPr>
              <a:t>Children</a:t>
            </a:r>
            <a:endParaRPr lang="en-US" b="1" dirty="0">
              <a:latin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181600" y="5574268"/>
            <a:ext cx="32766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257800" y="557426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n-lt"/>
              </a:rPr>
              <a:t>Nonelderly Adults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359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Access to Care by Health Insurance Status, 2011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 to Care by Health Insurance Status, 2011</dc:title>
  <dc:creator>Elizabeth Kricfalusi</dc:creator>
  <cp:lastModifiedBy>Elizabeth Kricfalusi</cp:lastModifiedBy>
  <cp:revision>1</cp:revision>
  <dcterms:created xsi:type="dcterms:W3CDTF">2013-03-13T20:00:14Z</dcterms:created>
  <dcterms:modified xsi:type="dcterms:W3CDTF">2013-03-13T20:00:14Z</dcterms:modified>
</cp:coreProperties>
</file>