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62082388006584"/>
          <c:y val="1.6697588126159561E-2"/>
          <c:w val="0.60400629476400192"/>
          <c:h val="0.924695663042119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 Maximum Dollar Amount</c:v>
                </c:pt>
              </c:strCache>
            </c:strRef>
          </c:tx>
          <c:spPr>
            <a:solidFill>
              <a:schemeClr val="accent1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Fourth-Tier Drugs</c:v>
                </c:pt>
                <c:pt idx="1">
                  <c:v>Third-Tier Drugs, Often Called Nonpreferred Drugs</c:v>
                </c:pt>
                <c:pt idx="2">
                  <c:v>Second-Tier Drugs, Often Called Preferred Drugs</c:v>
                </c:pt>
                <c:pt idx="3">
                  <c:v>First-Tier Drugs, Often Called Generics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0.36</c:v>
                </c:pt>
                <c:pt idx="1">
                  <c:v>0.17</c:v>
                </c:pt>
                <c:pt idx="2">
                  <c:v>0.19</c:v>
                </c:pt>
                <c:pt idx="3">
                  <c:v>0.24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 Minimum Dollar Amount</c:v>
                </c:pt>
              </c:strCache>
            </c:strRef>
          </c:tx>
          <c:spPr>
            <a:solidFill>
              <a:schemeClr val="accent2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Fourth-Tier Drugs</c:v>
                </c:pt>
                <c:pt idx="1">
                  <c:v>Third-Tier Drugs, Often Called Nonpreferred Drugs</c:v>
                </c:pt>
                <c:pt idx="2">
                  <c:v>Second-Tier Drugs, Often Called Preferred Drugs</c:v>
                </c:pt>
                <c:pt idx="3">
                  <c:v>First-Tier Drugs, Often Called Generics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0.06</c:v>
                </c:pt>
                <c:pt idx="1">
                  <c:v>0.14000000000000001</c:v>
                </c:pt>
                <c:pt idx="2">
                  <c:v>0.11</c:v>
                </c:pt>
                <c:pt idx="3">
                  <c:v>0.09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Both a Maximum and Minimum Dollar Amount</c:v>
                </c:pt>
              </c:strCache>
            </c:strRef>
          </c:tx>
          <c:spPr>
            <a:solidFill>
              <a:schemeClr val="accent3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Fourth-Tier Drugs</c:v>
                </c:pt>
                <c:pt idx="1">
                  <c:v>Third-Tier Drugs, Often Called Nonpreferred Drugs</c:v>
                </c:pt>
                <c:pt idx="2">
                  <c:v>Second-Tier Drugs, Often Called Preferred Drugs</c:v>
                </c:pt>
                <c:pt idx="3">
                  <c:v>First-Tier Drugs, Often Called Generics</c:v>
                </c:pt>
              </c:strCache>
            </c:strRef>
          </c:cat>
          <c:val>
            <c:numRef>
              <c:f>Sheet1!$B$4:$E$4</c:f>
              <c:numCache>
                <c:formatCode>0%</c:formatCode>
                <c:ptCount val="4"/>
                <c:pt idx="0">
                  <c:v>0.14000000000000001</c:v>
                </c:pt>
                <c:pt idx="1">
                  <c:v>0.42</c:v>
                </c:pt>
                <c:pt idx="2">
                  <c:v>0.41</c:v>
                </c:pt>
                <c:pt idx="3">
                  <c:v>0.22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Neither </c:v>
                </c:pt>
              </c:strCache>
            </c:strRef>
          </c:tx>
          <c:spPr>
            <a:solidFill>
              <a:schemeClr val="accent4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Fourth-Tier Drugs</c:v>
                </c:pt>
                <c:pt idx="1">
                  <c:v>Third-Tier Drugs, Often Called Nonpreferred Drugs</c:v>
                </c:pt>
                <c:pt idx="2">
                  <c:v>Second-Tier Drugs, Often Called Preferred Drugs</c:v>
                </c:pt>
                <c:pt idx="3">
                  <c:v>First-Tier Drugs, Often Called Generics</c:v>
                </c:pt>
              </c:strCache>
            </c:strRef>
          </c:cat>
          <c:val>
            <c:numRef>
              <c:f>Sheet1!$B$5:$E$5</c:f>
              <c:numCache>
                <c:formatCode>0%</c:formatCode>
                <c:ptCount val="4"/>
                <c:pt idx="0">
                  <c:v>0.42</c:v>
                </c:pt>
                <c:pt idx="1">
                  <c:v>0.27</c:v>
                </c:pt>
                <c:pt idx="2">
                  <c:v>0.28999999999999998</c:v>
                </c:pt>
                <c:pt idx="3">
                  <c:v>0.45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5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7.0621468926553672E-3"/>
                  <c:y val="-6.59653454335157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Fourth-Tier Drugs</c:v>
                </c:pt>
                <c:pt idx="1">
                  <c:v>Third-Tier Drugs, Often Called Nonpreferred Drugs</c:v>
                </c:pt>
                <c:pt idx="2">
                  <c:v>Second-Tier Drugs, Often Called Preferred Drugs</c:v>
                </c:pt>
                <c:pt idx="3">
                  <c:v>First-Tier Drugs, Often Called Generics</c:v>
                </c:pt>
              </c:strCache>
            </c:strRef>
          </c:cat>
          <c:val>
            <c:numRef>
              <c:f>Sheet1!$B$6:$E$6</c:f>
              <c:numCache>
                <c:formatCode>0%</c:formatCode>
                <c:ptCount val="4"/>
                <c:pt idx="0">
                  <c:v>0.02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0506752"/>
        <c:axId val="130508288"/>
      </c:barChart>
      <c:catAx>
        <c:axId val="1305067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30508288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30508288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30506752"/>
        <c:crosses val="autoZero"/>
        <c:crossBetween val="between"/>
        <c:majorUnit val="0.2"/>
      </c:valAx>
      <c:spPr>
        <a:noFill/>
        <a:ln w="25266">
          <a:noFill/>
        </a:ln>
      </c:spPr>
    </c:plotArea>
    <c:legend>
      <c:legendPos val="b"/>
      <c:layout>
        <c:manualLayout>
          <c:xMode val="edge"/>
          <c:yMode val="edge"/>
          <c:x val="0.8047267449619645"/>
          <c:y val="0.20876161313169186"/>
          <c:w val="0.17832410249566261"/>
          <c:h val="0.5550170811981836"/>
        </c:manualLayout>
      </c:layout>
      <c:overlay val="0"/>
      <c:spPr>
        <a:noFill/>
        <a:ln w="3158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j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94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64515-62E5-4B11-AD37-4162FC1521FC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3EC5D-9207-4CAB-8349-61A8CEECD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898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923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35A8BA-794A-4A2C-9023-73AB6A2E33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4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590886751"/>
              </p:ext>
            </p:extLst>
          </p:nvPr>
        </p:nvGraphicFramePr>
        <p:xfrm>
          <a:off x="76200" y="1295400"/>
          <a:ext cx="89154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0" y="6172200"/>
            <a:ext cx="8382000" cy="65146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NOTE: In 2012 we asked firms that indicated they had a coinsurance for prescription drugs if the coinsurance included any minimum or maximum.</a:t>
            </a:r>
            <a:endParaRPr lang="en-US" sz="1100" dirty="0"/>
          </a:p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2012. </a:t>
            </a:r>
            <a:endParaRPr lang="en-US" sz="1100" dirty="0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76200"/>
            <a:ext cx="8229600" cy="9906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2400" b="1" dirty="0"/>
              <a:t>Exhibit </a:t>
            </a:r>
            <a:r>
              <a:rPr lang="en-US" sz="2400" b="1" dirty="0" smtClean="0"/>
              <a:t>9.9</a:t>
            </a:r>
            <a:endParaRPr lang="en-US" sz="2400" b="1" dirty="0"/>
          </a:p>
          <a:p>
            <a:pPr eaLnBrk="0" hangingPunct="0"/>
            <a:r>
              <a:rPr lang="en-US" sz="2400" b="1" dirty="0" smtClean="0"/>
              <a:t>Distribution </a:t>
            </a:r>
            <a:r>
              <a:rPr lang="en-US" sz="2400" b="1" dirty="0"/>
              <a:t>of </a:t>
            </a:r>
            <a:r>
              <a:rPr lang="en-US" sz="2400" b="1" dirty="0" smtClean="0"/>
              <a:t>Coinsurance Structures for Covered </a:t>
            </a:r>
            <a:r>
              <a:rPr lang="en-US" sz="2400" b="1" dirty="0"/>
              <a:t>Workers </a:t>
            </a:r>
            <a:r>
              <a:rPr lang="en-US" sz="2400" b="1" dirty="0" smtClean="0"/>
              <a:t>Facing a Coinsurance </a:t>
            </a:r>
            <a:r>
              <a:rPr lang="en-US" sz="2400" b="1" dirty="0"/>
              <a:t>for Prescription </a:t>
            </a:r>
            <a:r>
              <a:rPr lang="en-US" sz="2400" b="1" dirty="0" smtClean="0"/>
              <a:t>Drugs, 2012</a:t>
            </a:r>
            <a:endParaRPr lang="en-US" sz="2400" b="1" dirty="0"/>
          </a:p>
        </p:txBody>
      </p:sp>
      <p:sp>
        <p:nvSpPr>
          <p:cNvPr id="30739" name="Line 19"/>
          <p:cNvSpPr>
            <a:spLocks noChangeShapeType="1"/>
          </p:cNvSpPr>
          <p:nvPr/>
        </p:nvSpPr>
        <p:spPr bwMode="auto">
          <a:xfrm flipH="1" flipV="1">
            <a:off x="8229600" y="2133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41" name="Line 21"/>
          <p:cNvSpPr>
            <a:spLocks noChangeShapeType="1"/>
          </p:cNvSpPr>
          <p:nvPr/>
        </p:nvSpPr>
        <p:spPr bwMode="auto">
          <a:xfrm flipH="1" flipV="1">
            <a:off x="8305800" y="1524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39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60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NirmitaP</dc:creator>
  <cp:lastModifiedBy>NirmitaP</cp:lastModifiedBy>
  <cp:revision>1</cp:revision>
  <dcterms:created xsi:type="dcterms:W3CDTF">2013-03-08T18:39:07Z</dcterms:created>
  <dcterms:modified xsi:type="dcterms:W3CDTF">2013-03-08T18:39:07Z</dcterms:modified>
</cp:coreProperties>
</file>