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42577516793452"/>
          <c:y val="1.6697588126159561E-2"/>
          <c:w val="0.81464878330886592"/>
          <c:h val="0.6456400742115072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Four or More Tiers</c:v>
                </c:pt>
              </c:strCache>
            </c:strRef>
          </c:tx>
          <c:spPr>
            <a:solidFill>
              <a:schemeClr val="accent1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HMO*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0.14000000000000001</c:v>
                </c:pt>
                <c:pt idx="1">
                  <c:v>0.11</c:v>
                </c:pt>
                <c:pt idx="2">
                  <c:v>0.15</c:v>
                </c:pt>
                <c:pt idx="3">
                  <c:v>0.16</c:v>
                </c:pt>
                <c:pt idx="4">
                  <c:v>0.12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 Tiers</c:v>
                </c:pt>
              </c:strCache>
            </c:strRef>
          </c:tx>
          <c:spPr>
            <a:solidFill>
              <a:schemeClr val="accent2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HMO*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0.63</c:v>
                </c:pt>
                <c:pt idx="1">
                  <c:v>0.43</c:v>
                </c:pt>
                <c:pt idx="2">
                  <c:v>0.61</c:v>
                </c:pt>
                <c:pt idx="3">
                  <c:v>0.69</c:v>
                </c:pt>
                <c:pt idx="4">
                  <c:v>0.63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Two Tiers</c:v>
                </c:pt>
              </c:strCache>
            </c:strRef>
          </c:tx>
          <c:spPr>
            <a:solidFill>
              <a:schemeClr val="accent3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HMO*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0.1</c:v>
                </c:pt>
                <c:pt idx="1">
                  <c:v>0.06</c:v>
                </c:pt>
                <c:pt idx="2">
                  <c:v>0.19</c:v>
                </c:pt>
                <c:pt idx="3">
                  <c:v>0.08</c:v>
                </c:pt>
                <c:pt idx="4">
                  <c:v>0.17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Payment is the same regardless of type of drug</c:v>
                </c:pt>
              </c:strCache>
            </c:strRef>
          </c:tx>
          <c:spPr>
            <a:solidFill>
              <a:schemeClr val="accent4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HMO*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0.06</c:v>
                </c:pt>
                <c:pt idx="1">
                  <c:v>0.2</c:v>
                </c:pt>
                <c:pt idx="2">
                  <c:v>0.04</c:v>
                </c:pt>
                <c:pt idx="3">
                  <c:v>0.04</c:v>
                </c:pt>
                <c:pt idx="4">
                  <c:v>0.06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No cost sharing after deductible is met</c:v>
                </c:pt>
              </c:strCache>
            </c:strRef>
          </c:tx>
          <c:spPr>
            <a:solidFill>
              <a:schemeClr val="accent5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>
                <c:manualLayout>
                  <c:x val="0"/>
                  <c:y val="-4.0058913878344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4124293785310734E-3"/>
                  <c:y val="-4.9484540673249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6497175141242938E-3"/>
                  <c:y val="-4.2415320577071015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chemeClr val="tx1"/>
                        </a:solidFill>
                        <a:latin typeface="+mj-lt"/>
                        <a:ea typeface="Tahoma"/>
                        <a:cs typeface="Tahoma"/>
                      </a:rPr>
                      <a:t>&lt;1%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HMO*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0.05</c:v>
                </c:pt>
                <c:pt idx="1">
                  <c:v>0.19</c:v>
                </c:pt>
                <c:pt idx="2">
                  <c:v>0.02</c:v>
                </c:pt>
                <c:pt idx="3">
                  <c:v>0.02</c:v>
                </c:pt>
                <c:pt idx="4">
                  <c:v>0.01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1797789047555496E-2"/>
                  <c:y val="-3.604931161381945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896080786511856E-2"/>
                  <c:y val="2.4412002311134003E-3"/>
                </c:manualLayout>
              </c:layout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Tahoma"/>
                        <a:cs typeface="Tahoma"/>
                      </a:rPr>
                      <a:t>&lt;1%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180635259575606E-2"/>
                  <c:y val="1.478784361326579E-3"/>
                </c:manualLayout>
              </c:layout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Tahoma"/>
                        <a:cs typeface="Tahoma"/>
                      </a:rPr>
                      <a:t>&lt;1%</a:t>
                    </a:r>
                    <a:endParaRPr lang="en-US" sz="110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501890653498821E-2"/>
                  <c:y val="-6.8333938824713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219471506739623E-2"/>
                  <c:y val="-5.2189769780920971E-3"/>
                </c:manualLayout>
              </c:layout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Tahoma"/>
                        <a:cs typeface="Tahoma"/>
                      </a:rPr>
                      <a:t>1%</a:t>
                    </a:r>
                    <a:endParaRPr lang="en-US" sz="11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200" b="0"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HMO*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0.01</c:v>
                </c:pt>
                <c:pt idx="1">
                  <c:v>0.01</c:v>
                </c:pt>
                <c:pt idx="2">
                  <c:v>0.01</c:v>
                </c:pt>
                <c:pt idx="3">
                  <c:v>0.02</c:v>
                </c:pt>
                <c:pt idx="4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0369408"/>
        <c:axId val="130370944"/>
      </c:barChart>
      <c:catAx>
        <c:axId val="1303694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/>
            </a:pPr>
            <a:endParaRPr lang="en-US"/>
          </a:p>
        </c:txPr>
        <c:crossAx val="1303709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037094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130369408"/>
        <c:crosses val="autoZero"/>
        <c:crossBetween val="between"/>
      </c:valAx>
      <c:spPr>
        <a:noFill/>
        <a:ln w="25266">
          <a:noFill/>
        </a:ln>
      </c:spPr>
    </c:plotArea>
    <c:legend>
      <c:legendPos val="b"/>
      <c:layout>
        <c:manualLayout>
          <c:xMode val="edge"/>
          <c:yMode val="edge"/>
          <c:x val="0.50776280083633618"/>
          <c:y val="0.75408269618471602"/>
          <c:w val="0.41561223808888303"/>
          <c:h val="0.24557780820875652"/>
        </c:manualLayout>
      </c:layout>
      <c:overlay val="0"/>
      <c:spPr>
        <a:noFill/>
        <a:ln w="3158">
          <a:noFill/>
          <a:prstDash val="solid"/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4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035458268"/>
              </p:ext>
            </p:extLst>
          </p:nvPr>
        </p:nvGraphicFramePr>
        <p:xfrm>
          <a:off x="0" y="1524000"/>
          <a:ext cx="8991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5961062"/>
            <a:ext cx="4419600" cy="82073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*Distribution is statistically different from All Plans distribution (p&lt;.05). </a:t>
            </a:r>
            <a:endParaRPr lang="en-US" sz="1100" dirty="0"/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2012. </a:t>
            </a:r>
            <a:endParaRPr lang="en-US" sz="1100" dirty="0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1447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9.2</a:t>
            </a:r>
            <a:br>
              <a:rPr lang="en-US" sz="2400" b="1" dirty="0"/>
            </a:br>
            <a:r>
              <a:rPr lang="en-US" sz="2400" b="1" dirty="0"/>
              <a:t>Distribution of Covered Workers Facing Different Cost-Sharing Formulas for Prescription Drug Benefits, by Plan Type, </a:t>
            </a:r>
            <a:r>
              <a:rPr lang="en-US" sz="2400" b="1" dirty="0" smtClean="0"/>
              <a:t>2012</a:t>
            </a:r>
            <a:endParaRPr lang="en-US" sz="2400" b="1" dirty="0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 flipH="1" flipV="1">
            <a:off x="8229600" y="2133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 flipH="1" flipV="1">
            <a:off x="83058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4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2013-03-08T18:39:08Z</dcterms:created>
  <dcterms:modified xsi:type="dcterms:W3CDTF">2013-03-08T18:39:08Z</dcterms:modified>
</cp:coreProperties>
</file>