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009079118028531E-2"/>
          <c:y val="3.5897435897435895E-2"/>
          <c:w val="0.91439688715953304"/>
          <c:h val="0.76317722459419324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Sheet1!$A$2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1"/>
            </a:solidFill>
            <a:ln w="1353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059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ALL PLANS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0.06</c:v>
                </c:pt>
                <c:pt idx="1">
                  <c:v>0.1</c:v>
                </c:pt>
                <c:pt idx="2">
                  <c:v>0.05</c:v>
                </c:pt>
                <c:pt idx="3">
                  <c:v>0.08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2"/>
            </a:solidFill>
            <a:ln w="1353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059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ALL PLANS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0.08</c:v>
                </c:pt>
                <c:pt idx="1">
                  <c:v>0.11</c:v>
                </c:pt>
                <c:pt idx="2">
                  <c:v>0.11</c:v>
                </c:pt>
                <c:pt idx="3">
                  <c:v>0.1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3"/>
            </a:solidFill>
            <a:ln w="1353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059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ALL PLANS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0.11</c:v>
                </c:pt>
                <c:pt idx="1">
                  <c:v>0.1</c:v>
                </c:pt>
                <c:pt idx="2">
                  <c:v>0.06</c:v>
                </c:pt>
                <c:pt idx="3">
                  <c:v>0.1</c:v>
                </c:pt>
              </c:numCache>
            </c:numRef>
          </c:val>
        </c:ser>
        <c:ser>
          <c:idx val="2"/>
          <c:order val="3"/>
          <c:tx>
            <c:strRef>
              <c:f>Sheet1!$A$5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ALL PLANS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0.06</c:v>
                </c:pt>
                <c:pt idx="1">
                  <c:v>0.13</c:v>
                </c:pt>
                <c:pt idx="2">
                  <c:v>0.04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0"/>
        <c:axId val="134485504"/>
        <c:axId val="134487040"/>
      </c:barChart>
      <c:catAx>
        <c:axId val="13448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38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4487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4487040"/>
        <c:scaling>
          <c:orientation val="minMax"/>
          <c:max val="0.5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38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4485504"/>
        <c:crosses val="autoZero"/>
        <c:crossBetween val="between"/>
        <c:majorUnit val="0.1"/>
        <c:minorUnit val="0.05"/>
      </c:valAx>
      <c:spPr>
        <a:noFill/>
        <a:ln w="27059">
          <a:noFill/>
        </a:ln>
      </c:spPr>
    </c:plotArea>
    <c:legend>
      <c:legendPos val="b"/>
      <c:layout>
        <c:manualLayout>
          <c:xMode val="edge"/>
          <c:yMode val="edge"/>
          <c:x val="0.3341275590551181"/>
          <c:y val="0.91976628349672085"/>
          <c:w val="0.41510321017565116"/>
          <c:h val="6.6987005722645335E-2"/>
        </c:manualLayout>
      </c:layout>
      <c:overlay val="0"/>
      <c:spPr>
        <a:solidFill>
          <a:schemeClr val="bg1"/>
        </a:solidFill>
        <a:ln w="3382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72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8C2D5-F561-4A1D-B508-38B98F22C3EE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74C4E-FE47-43F6-9ED9-BB9FFB45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87E3C1-B02C-4AF1-A8B0-022F9FB457F7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en-US" sz="2400" b="1" dirty="0" smtClean="0">
                <a:solidFill>
                  <a:srgbClr val="000000"/>
                </a:solidFill>
              </a:rPr>
              <a:t>Exhibit 9.11</a:t>
            </a:r>
            <a:br>
              <a:rPr lang="en-US" sz="2400" b="1" dirty="0" smtClean="0">
                <a:solidFill>
                  <a:srgbClr val="000000"/>
                </a:solidFill>
              </a:rPr>
            </a:br>
            <a:r>
              <a:rPr lang="en-US" sz="2400" b="1" dirty="0" smtClean="0">
                <a:solidFill>
                  <a:srgbClr val="000000"/>
                </a:solidFill>
              </a:rPr>
              <a:t>Percentage of Covered Workers with Drug Coverage with a Separate Annual Out-of-Pocket Limit That Applies to Prescription Drugs, by Plan Type, 2007-2012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5529431"/>
            <a:ext cx="8458200" cy="132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NOTE: </a:t>
            </a:r>
            <a:r>
              <a:rPr lang="en-US" sz="1100" dirty="0">
                <a:solidFill>
                  <a:srgbClr val="000000"/>
                </a:solidFill>
              </a:rPr>
              <a:t>Tests found no statistical difference from estimate for the previous year shown (p&lt;.05). Data </a:t>
            </a:r>
            <a:r>
              <a:rPr lang="en-US" sz="1100" dirty="0" smtClean="0">
                <a:solidFill>
                  <a:srgbClr val="000000"/>
                </a:solidFill>
              </a:rPr>
              <a:t>for HDHP/SOs are not included in this exhibit because HSA-qualified HDHPs are required by law to have an annual out-of-pocket limit of no more than $6,050 for single coverage and $12,100 for family coverage in 2012, making it unlikely a plan would include a separate out-of-pocket maximum for prescription drugs.  As a result, only firms offering HDHP/HRAs were asked if the plan has a separate out-of-pocket maximum that applies to prescription drugs.  Among covered workers enrolled in HDHP/HRAs, 13% are enrolled in plans with a separate annual out-of-pocket limit that applies to prescription drugs in 2012.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SOURCE:  Kaiser/HRET Survey of Employer-Sponsored Health Benefits, 2007-2012.</a:t>
            </a:r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97658796"/>
              </p:ext>
            </p:extLst>
          </p:nvPr>
        </p:nvGraphicFramePr>
        <p:xfrm>
          <a:off x="76200" y="1676400"/>
          <a:ext cx="8915400" cy="3730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67190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2013-03-08T18:39:05Z</dcterms:created>
  <dcterms:modified xsi:type="dcterms:W3CDTF">2013-03-08T18:39:05Z</dcterms:modified>
</cp:coreProperties>
</file>