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146"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657615112160565E-2"/>
          <c:y val="3.0634573304157548E-2"/>
          <c:w val="0.91971664698937428"/>
          <c:h val="0.76959985683607735"/>
        </c:manualLayout>
      </c:layout>
      <c:barChart>
        <c:barDir val="col"/>
        <c:grouping val="clustered"/>
        <c:varyColors val="0"/>
        <c:ser>
          <c:idx val="5"/>
          <c:order val="0"/>
          <c:tx>
            <c:strRef>
              <c:f>Sheet1!$A$2</c:f>
              <c:strCache>
                <c:ptCount val="1"/>
                <c:pt idx="0">
                  <c:v>2005</c:v>
                </c:pt>
              </c:strCache>
            </c:strRef>
          </c:tx>
          <c:spPr>
            <a:solidFill>
              <a:schemeClr val="accent1"/>
            </a:solidFill>
            <a:ln w="11948">
              <a:solidFill>
                <a:schemeClr val="tx1"/>
              </a:solidFill>
              <a:prstDash val="solid"/>
            </a:ln>
          </c:spPr>
          <c:invertIfNegative val="0"/>
          <c:dLbls>
            <c:numFmt formatCode="0%" sourceLinked="0"/>
            <c:spPr>
              <a:noFill/>
              <a:ln w="23895">
                <a:noFill/>
              </a:ln>
            </c:spPr>
            <c:txPr>
              <a:bodyPr/>
              <a:lstStyle/>
              <a:p>
                <a:pPr>
                  <a:defRPr sz="1200" b="0" i="0" u="none" strike="noStrike" baseline="0">
                    <a:solidFill>
                      <a:schemeClr val="tx1"/>
                    </a:solidFill>
                    <a:latin typeface="+mj-lt"/>
                    <a:ea typeface="Tahoma"/>
                    <a:cs typeface="Tahoma"/>
                  </a:defRPr>
                </a:pPr>
                <a:endParaRPr lang="en-US"/>
              </a:p>
            </c:txPr>
            <c:showLegendKey val="0"/>
            <c:showVal val="1"/>
            <c:showCatName val="0"/>
            <c:showSerName val="0"/>
            <c:showPercent val="0"/>
            <c:showBubbleSize val="0"/>
            <c:showLeaderLines val="0"/>
          </c:dLbls>
          <c:cat>
            <c:strRef>
              <c:f>Sheet1!$B$1:$E$1</c:f>
              <c:strCache>
                <c:ptCount val="4"/>
                <c:pt idx="0">
                  <c:v>HMO</c:v>
                </c:pt>
                <c:pt idx="1">
                  <c:v>PPO</c:v>
                </c:pt>
                <c:pt idx="2">
                  <c:v>POS</c:v>
                </c:pt>
                <c:pt idx="3">
                  <c:v>ALL PLANS</c:v>
                </c:pt>
              </c:strCache>
            </c:strRef>
          </c:cat>
          <c:val>
            <c:numRef>
              <c:f>Sheet1!$B$2:$E$2</c:f>
              <c:numCache>
                <c:formatCode>0%</c:formatCode>
                <c:ptCount val="4"/>
                <c:pt idx="0">
                  <c:v>0.04</c:v>
                </c:pt>
                <c:pt idx="1">
                  <c:v>0.11</c:v>
                </c:pt>
                <c:pt idx="2">
                  <c:v>0.11</c:v>
                </c:pt>
                <c:pt idx="3">
                  <c:v>0.1</c:v>
                </c:pt>
              </c:numCache>
            </c:numRef>
          </c:val>
        </c:ser>
        <c:ser>
          <c:idx val="0"/>
          <c:order val="1"/>
          <c:tx>
            <c:strRef>
              <c:f>Sheet1!$A$3</c:f>
              <c:strCache>
                <c:ptCount val="1"/>
                <c:pt idx="0">
                  <c:v>2007</c:v>
                </c:pt>
              </c:strCache>
            </c:strRef>
          </c:tx>
          <c:spPr>
            <a:solidFill>
              <a:schemeClr val="accent2"/>
            </a:solidFill>
            <a:ln w="11948">
              <a:solidFill>
                <a:schemeClr val="tx1"/>
              </a:solidFill>
              <a:prstDash val="solid"/>
            </a:ln>
          </c:spPr>
          <c:invertIfNegative val="0"/>
          <c:dLbls>
            <c:spPr>
              <a:noFill/>
              <a:ln w="23895">
                <a:noFill/>
              </a:ln>
            </c:spPr>
            <c:txPr>
              <a:bodyPr/>
              <a:lstStyle/>
              <a:p>
                <a:pPr algn="ctr">
                  <a:defRPr lang="en-US" sz="1200" b="0" i="0" u="none" strike="noStrike" kern="1200" baseline="0">
                    <a:solidFill>
                      <a:srgbClr val="000000"/>
                    </a:solidFill>
                    <a:latin typeface="+mj-lt"/>
                    <a:ea typeface="Tahoma"/>
                    <a:cs typeface="Tahoma"/>
                  </a:defRPr>
                </a:pPr>
                <a:endParaRPr lang="en-US"/>
              </a:p>
            </c:txPr>
            <c:showLegendKey val="0"/>
            <c:showVal val="1"/>
            <c:showCatName val="0"/>
            <c:showSerName val="0"/>
            <c:showPercent val="0"/>
            <c:showBubbleSize val="0"/>
            <c:showLeaderLines val="0"/>
          </c:dLbls>
          <c:cat>
            <c:strRef>
              <c:f>Sheet1!$B$1:$E$1</c:f>
              <c:strCache>
                <c:ptCount val="4"/>
                <c:pt idx="0">
                  <c:v>HMO</c:v>
                </c:pt>
                <c:pt idx="1">
                  <c:v>PPO</c:v>
                </c:pt>
                <c:pt idx="2">
                  <c:v>POS</c:v>
                </c:pt>
                <c:pt idx="3">
                  <c:v>ALL PLANS</c:v>
                </c:pt>
              </c:strCache>
            </c:strRef>
          </c:cat>
          <c:val>
            <c:numRef>
              <c:f>Sheet1!$B$3:$E$3</c:f>
              <c:numCache>
                <c:formatCode>0%</c:formatCode>
                <c:ptCount val="4"/>
                <c:pt idx="0">
                  <c:v>0.08</c:v>
                </c:pt>
                <c:pt idx="1">
                  <c:v>0.12</c:v>
                </c:pt>
                <c:pt idx="2">
                  <c:v>7.0000000000000007E-2</c:v>
                </c:pt>
                <c:pt idx="3">
                  <c:v>0.11</c:v>
                </c:pt>
              </c:numCache>
            </c:numRef>
          </c:val>
        </c:ser>
        <c:ser>
          <c:idx val="1"/>
          <c:order val="2"/>
          <c:tx>
            <c:strRef>
              <c:f>Sheet1!$A$4</c:f>
              <c:strCache>
                <c:ptCount val="1"/>
                <c:pt idx="0">
                  <c:v>2008</c:v>
                </c:pt>
              </c:strCache>
            </c:strRef>
          </c:tx>
          <c:spPr>
            <a:solidFill>
              <a:schemeClr val="accent3"/>
            </a:solidFill>
            <a:ln w="11948">
              <a:solidFill>
                <a:schemeClr val="tx1"/>
              </a:solidFill>
              <a:prstDash val="solid"/>
            </a:ln>
          </c:spPr>
          <c:invertIfNegative val="0"/>
          <c:dLbls>
            <c:spPr>
              <a:noFill/>
              <a:ln w="23895">
                <a:noFill/>
              </a:ln>
            </c:spPr>
            <c:txPr>
              <a:bodyPr/>
              <a:lstStyle/>
              <a:p>
                <a:pPr algn="ctr">
                  <a:defRPr lang="en-US" sz="1200" b="0" i="0" u="none" strike="noStrike" kern="1200" baseline="0">
                    <a:solidFill>
                      <a:srgbClr val="000000"/>
                    </a:solidFill>
                    <a:latin typeface="+mj-lt"/>
                    <a:ea typeface="Tahoma"/>
                    <a:cs typeface="Tahoma"/>
                  </a:defRPr>
                </a:pPr>
                <a:endParaRPr lang="en-US"/>
              </a:p>
            </c:txPr>
            <c:showLegendKey val="0"/>
            <c:showVal val="1"/>
            <c:showCatName val="0"/>
            <c:showSerName val="0"/>
            <c:showPercent val="0"/>
            <c:showBubbleSize val="0"/>
            <c:showLeaderLines val="0"/>
          </c:dLbls>
          <c:cat>
            <c:strRef>
              <c:f>Sheet1!$B$1:$E$1</c:f>
              <c:strCache>
                <c:ptCount val="4"/>
                <c:pt idx="0">
                  <c:v>HMO</c:v>
                </c:pt>
                <c:pt idx="1">
                  <c:v>PPO</c:v>
                </c:pt>
                <c:pt idx="2">
                  <c:v>POS</c:v>
                </c:pt>
                <c:pt idx="3">
                  <c:v>ALL PLANS</c:v>
                </c:pt>
              </c:strCache>
            </c:strRef>
          </c:cat>
          <c:val>
            <c:numRef>
              <c:f>Sheet1!$B$4:$E$4</c:f>
              <c:numCache>
                <c:formatCode>0%</c:formatCode>
                <c:ptCount val="4"/>
                <c:pt idx="0">
                  <c:v>0.09</c:v>
                </c:pt>
                <c:pt idx="1">
                  <c:v>0.11</c:v>
                </c:pt>
                <c:pt idx="2">
                  <c:v>0.14000000000000001</c:v>
                </c:pt>
                <c:pt idx="3">
                  <c:v>0.11</c:v>
                </c:pt>
              </c:numCache>
            </c:numRef>
          </c:val>
        </c:ser>
        <c:ser>
          <c:idx val="2"/>
          <c:order val="3"/>
          <c:tx>
            <c:strRef>
              <c:f>Sheet1!$A$5</c:f>
              <c:strCache>
                <c:ptCount val="1"/>
                <c:pt idx="0">
                  <c:v>2009</c:v>
                </c:pt>
              </c:strCache>
            </c:strRef>
          </c:tx>
          <c:spPr>
            <a:solidFill>
              <a:schemeClr val="accent4"/>
            </a:solidFill>
            <a:ln w="11948">
              <a:solidFill>
                <a:schemeClr val="tx1"/>
              </a:solidFill>
              <a:prstDash val="solid"/>
            </a:ln>
          </c:spPr>
          <c:invertIfNegative val="0"/>
          <c:dLbls>
            <c:spPr>
              <a:noFill/>
              <a:ln w="23895">
                <a:noFill/>
              </a:ln>
            </c:spPr>
            <c:txPr>
              <a:bodyPr/>
              <a:lstStyle/>
              <a:p>
                <a:pPr algn="ctr">
                  <a:defRPr lang="en-US" sz="1200" b="0" i="0" u="none" strike="noStrike" kern="1200" baseline="0">
                    <a:solidFill>
                      <a:srgbClr val="000000"/>
                    </a:solidFill>
                    <a:latin typeface="+mj-lt"/>
                    <a:ea typeface="Tahoma"/>
                    <a:cs typeface="Tahoma"/>
                  </a:defRPr>
                </a:pPr>
                <a:endParaRPr lang="en-US"/>
              </a:p>
            </c:txPr>
            <c:showLegendKey val="0"/>
            <c:showVal val="1"/>
            <c:showCatName val="0"/>
            <c:showSerName val="0"/>
            <c:showPercent val="0"/>
            <c:showBubbleSize val="0"/>
            <c:showLeaderLines val="0"/>
          </c:dLbls>
          <c:cat>
            <c:strRef>
              <c:f>Sheet1!$B$1:$E$1</c:f>
              <c:strCache>
                <c:ptCount val="4"/>
                <c:pt idx="0">
                  <c:v>HMO</c:v>
                </c:pt>
                <c:pt idx="1">
                  <c:v>PPO</c:v>
                </c:pt>
                <c:pt idx="2">
                  <c:v>POS</c:v>
                </c:pt>
                <c:pt idx="3">
                  <c:v>ALL PLANS</c:v>
                </c:pt>
              </c:strCache>
            </c:strRef>
          </c:cat>
          <c:val>
            <c:numRef>
              <c:f>Sheet1!$B$5:$E$5</c:f>
              <c:numCache>
                <c:formatCode>0%</c:formatCode>
                <c:ptCount val="4"/>
                <c:pt idx="0">
                  <c:v>0.08</c:v>
                </c:pt>
                <c:pt idx="1">
                  <c:v>0.12</c:v>
                </c:pt>
                <c:pt idx="2">
                  <c:v>0.15</c:v>
                </c:pt>
                <c:pt idx="3">
                  <c:v>0.12</c:v>
                </c:pt>
              </c:numCache>
            </c:numRef>
          </c:val>
        </c:ser>
        <c:ser>
          <c:idx val="3"/>
          <c:order val="4"/>
          <c:tx>
            <c:strRef>
              <c:f>Sheet1!$A$6</c:f>
              <c:strCache>
                <c:ptCount val="1"/>
                <c:pt idx="0">
                  <c:v>2012</c:v>
                </c:pt>
              </c:strCache>
            </c:strRef>
          </c:tx>
          <c:spPr>
            <a:solidFill>
              <a:schemeClr val="accent5"/>
            </a:solidFill>
            <a:ln w="12700">
              <a:solidFill>
                <a:schemeClr val="tx1"/>
              </a:solidFill>
            </a:ln>
          </c:spPr>
          <c:invertIfNegative val="0"/>
          <c:dLbls>
            <c:txPr>
              <a:bodyPr/>
              <a:lstStyle/>
              <a:p>
                <a:pPr algn="ctr">
                  <a:defRPr lang="en-US" sz="1200" b="0" i="0" u="none" strike="noStrike" kern="1200" baseline="0">
                    <a:solidFill>
                      <a:srgbClr val="000000"/>
                    </a:solidFill>
                    <a:latin typeface="+mj-lt"/>
                    <a:ea typeface="Tahoma"/>
                    <a:cs typeface="Tahoma"/>
                  </a:defRPr>
                </a:pPr>
                <a:endParaRPr lang="en-US"/>
              </a:p>
            </c:txPr>
            <c:showLegendKey val="0"/>
            <c:showVal val="1"/>
            <c:showCatName val="0"/>
            <c:showSerName val="0"/>
            <c:showPercent val="0"/>
            <c:showBubbleSize val="0"/>
            <c:showLeaderLines val="0"/>
          </c:dLbls>
          <c:cat>
            <c:strRef>
              <c:f>Sheet1!$B$1:$E$1</c:f>
              <c:strCache>
                <c:ptCount val="4"/>
                <c:pt idx="0">
                  <c:v>HMO</c:v>
                </c:pt>
                <c:pt idx="1">
                  <c:v>PPO</c:v>
                </c:pt>
                <c:pt idx="2">
                  <c:v>POS</c:v>
                </c:pt>
                <c:pt idx="3">
                  <c:v>ALL PLANS</c:v>
                </c:pt>
              </c:strCache>
            </c:strRef>
          </c:cat>
          <c:val>
            <c:numRef>
              <c:f>Sheet1!$B$6:$E$6</c:f>
              <c:numCache>
                <c:formatCode>0%</c:formatCode>
                <c:ptCount val="4"/>
                <c:pt idx="0">
                  <c:v>7.0000000000000007E-2</c:v>
                </c:pt>
                <c:pt idx="1">
                  <c:v>0.17</c:v>
                </c:pt>
                <c:pt idx="2">
                  <c:v>0.13</c:v>
                </c:pt>
                <c:pt idx="3">
                  <c:v>0.13</c:v>
                </c:pt>
              </c:numCache>
            </c:numRef>
          </c:val>
        </c:ser>
        <c:dLbls>
          <c:showLegendKey val="0"/>
          <c:showVal val="1"/>
          <c:showCatName val="0"/>
          <c:showSerName val="0"/>
          <c:showPercent val="0"/>
          <c:showBubbleSize val="0"/>
        </c:dLbls>
        <c:gapWidth val="150"/>
        <c:overlap val="-20"/>
        <c:axId val="130673664"/>
        <c:axId val="130810624"/>
      </c:barChart>
      <c:catAx>
        <c:axId val="130673664"/>
        <c:scaling>
          <c:orientation val="minMax"/>
        </c:scaling>
        <c:delete val="0"/>
        <c:axPos val="b"/>
        <c:numFmt formatCode="General" sourceLinked="1"/>
        <c:majorTickMark val="out"/>
        <c:minorTickMark val="none"/>
        <c:tickLblPos val="nextTo"/>
        <c:spPr>
          <a:ln w="2987">
            <a:solidFill>
              <a:schemeClr val="tx1"/>
            </a:solidFill>
            <a:prstDash val="solid"/>
          </a:ln>
        </c:spPr>
        <c:txPr>
          <a:bodyPr rot="0" vert="horz"/>
          <a:lstStyle/>
          <a:p>
            <a:pPr>
              <a:defRPr sz="1200" b="1" i="0" u="none" strike="noStrike" baseline="0">
                <a:solidFill>
                  <a:schemeClr val="tx1"/>
                </a:solidFill>
                <a:latin typeface="+mj-lt"/>
                <a:ea typeface="Tahoma"/>
                <a:cs typeface="Tahoma"/>
              </a:defRPr>
            </a:pPr>
            <a:endParaRPr lang="en-US"/>
          </a:p>
        </c:txPr>
        <c:crossAx val="130810624"/>
        <c:crosses val="autoZero"/>
        <c:auto val="1"/>
        <c:lblAlgn val="ctr"/>
        <c:lblOffset val="100"/>
        <c:tickLblSkip val="1"/>
        <c:tickMarkSkip val="1"/>
        <c:noMultiLvlLbl val="0"/>
      </c:catAx>
      <c:valAx>
        <c:axId val="130810624"/>
        <c:scaling>
          <c:orientation val="minMax"/>
          <c:max val="0.5"/>
          <c:min val="0"/>
        </c:scaling>
        <c:delete val="0"/>
        <c:axPos val="l"/>
        <c:numFmt formatCode="0%" sourceLinked="0"/>
        <c:majorTickMark val="out"/>
        <c:minorTickMark val="none"/>
        <c:tickLblPos val="nextTo"/>
        <c:spPr>
          <a:ln w="2987">
            <a:solidFill>
              <a:schemeClr val="tx1"/>
            </a:solidFill>
            <a:prstDash val="solid"/>
          </a:ln>
        </c:spPr>
        <c:txPr>
          <a:bodyPr rot="0" vert="horz"/>
          <a:lstStyle/>
          <a:p>
            <a:pPr>
              <a:defRPr sz="1200" b="0" i="0" u="none" strike="noStrike" baseline="0">
                <a:solidFill>
                  <a:schemeClr val="tx1"/>
                </a:solidFill>
                <a:latin typeface="+mj-lt"/>
                <a:ea typeface="Tahoma"/>
                <a:cs typeface="Tahoma"/>
              </a:defRPr>
            </a:pPr>
            <a:endParaRPr lang="en-US"/>
          </a:p>
        </c:txPr>
        <c:crossAx val="130673664"/>
        <c:crosses val="autoZero"/>
        <c:crossBetween val="between"/>
        <c:majorUnit val="0.1"/>
        <c:minorUnit val="0.05"/>
      </c:valAx>
      <c:spPr>
        <a:noFill/>
        <a:ln w="23895">
          <a:noFill/>
        </a:ln>
      </c:spPr>
    </c:plotArea>
    <c:legend>
      <c:legendPos val="b"/>
      <c:layout>
        <c:manualLayout>
          <c:xMode val="edge"/>
          <c:yMode val="edge"/>
          <c:x val="0.32141137556717875"/>
          <c:y val="0.92477284657599634"/>
          <c:w val="0.41904789910776047"/>
          <c:h val="4.8310904318778325E-2"/>
        </c:manualLayout>
      </c:layout>
      <c:overlay val="0"/>
      <c:spPr>
        <a:solidFill>
          <a:schemeClr val="bg1"/>
        </a:solidFill>
        <a:ln w="2987">
          <a:noFill/>
          <a:prstDash val="solid"/>
        </a:ln>
      </c:spPr>
      <c:txPr>
        <a:bodyPr/>
        <a:lstStyle/>
        <a:p>
          <a:pPr>
            <a:defRPr sz="1200" b="1" i="0" u="none" strike="noStrike" baseline="0">
              <a:solidFill>
                <a:schemeClr val="tx1"/>
              </a:solidFill>
              <a:latin typeface="+mj-lt"/>
              <a:ea typeface="Tahoma"/>
              <a:cs typeface="Tahoma"/>
            </a:defRPr>
          </a:pPr>
          <a:endParaRPr lang="en-US"/>
        </a:p>
      </c:txPr>
    </c:legend>
    <c:plotVisOnly val="1"/>
    <c:dispBlanksAs val="gap"/>
    <c:showDLblsOverMax val="0"/>
  </c:chart>
  <c:spPr>
    <a:noFill/>
    <a:ln>
      <a:noFill/>
    </a:ln>
  </c:spPr>
  <c:txPr>
    <a:bodyPr/>
    <a:lstStyle/>
    <a:p>
      <a:pPr>
        <a:defRPr sz="1129" b="1" i="0" u="none" strike="noStrike" baseline="0">
          <a:solidFill>
            <a:schemeClr val="tx1"/>
          </a:solidFill>
          <a:latin typeface="Tahoma"/>
          <a:ea typeface="Tahoma"/>
          <a:cs typeface="Tahoma"/>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B33B8A-F047-41DC-8CBF-9143A49179D6}" type="datetimeFigureOut">
              <a:rPr lang="en-US" smtClean="0"/>
              <a:t>3/8/2013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AA0B79-9B52-499A-A22D-AB4EC44D138B}" type="slidenum">
              <a:rPr lang="en-US" smtClean="0"/>
              <a:t>‹#›</a:t>
            </a:fld>
            <a:endParaRPr lang="en-US"/>
          </a:p>
        </p:txBody>
      </p:sp>
    </p:spTree>
    <p:extLst>
      <p:ext uri="{BB962C8B-B14F-4D97-AF65-F5344CB8AC3E}">
        <p14:creationId xmlns:p14="http://schemas.microsoft.com/office/powerpoint/2010/main" val="1680693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2A1EA8-F591-4D0C-BF15-45619E1078BC}" type="slidenum">
              <a:rPr lang="en-US">
                <a:solidFill>
                  <a:prstClr val="black"/>
                </a:solidFill>
              </a:rPr>
              <a:pPr/>
              <a:t>1</a:t>
            </a:fld>
            <a:endParaRPr lang="en-US">
              <a:solidFill>
                <a:prstClr val="black"/>
              </a:solidFill>
            </a:endParaRPr>
          </a:p>
        </p:txBody>
      </p:sp>
      <p:sp>
        <p:nvSpPr>
          <p:cNvPr id="4098" name="Rectangle 2"/>
          <p:cNvSpPr>
            <a:spLocks noGrp="1" noRot="1" noChangeAspect="1" noChangeArrowheads="1" noTextEdit="1"/>
          </p:cNvSpPr>
          <p:nvPr>
            <p:ph type="sldImg"/>
          </p:nvPr>
        </p:nvSpPr>
        <p:spPr>
          <a:xfrm>
            <a:off x="1144588" y="685800"/>
            <a:ext cx="4572000" cy="3429000"/>
          </a:xfrm>
          <a:ln/>
        </p:spPr>
      </p:sp>
      <p:sp>
        <p:nvSpPr>
          <p:cNvPr id="4099" name="Rectangle 3"/>
          <p:cNvSpPr>
            <a:spLocks noGrp="1" noChangeArrowheads="1"/>
          </p:cNvSpPr>
          <p:nvPr>
            <p:ph type="body" idx="1"/>
          </p:nvPr>
        </p:nvSpPr>
        <p:spPr>
          <a:xfrm>
            <a:off x="915988" y="4343400"/>
            <a:ext cx="5026025" cy="4114800"/>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1078686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95990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363415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3231233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525963"/>
          </a:xfrm>
          <a:prstGeom prst="rect">
            <a:avLst/>
          </a:prstGeom>
        </p:spPr>
        <p:txBody>
          <a:bodyPr/>
          <a:lstStyle/>
          <a:p>
            <a:endParaRPr lang="en-US"/>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6553200" y="6245225"/>
            <a:ext cx="2133600" cy="476250"/>
          </a:xfrm>
          <a:prstGeom prst="rect">
            <a:avLst/>
          </a:prstGeom>
        </p:spPr>
        <p:txBody>
          <a:bodyPr/>
          <a:lstStyle>
            <a:lvl1pPr>
              <a:defRPr/>
            </a:lvl1pPr>
          </a:lstStyle>
          <a:p>
            <a:fld id="{9335A8BA-794A-4A2C-9023-73AB6A2E3342}" type="slidenum">
              <a:rPr lang="en-US" smtClean="0"/>
              <a:pPr/>
              <a:t>‹#›</a:t>
            </a:fld>
            <a:endParaRPr lang="en-US"/>
          </a:p>
        </p:txBody>
      </p:sp>
    </p:spTree>
    <p:extLst>
      <p:ext uri="{BB962C8B-B14F-4D97-AF65-F5344CB8AC3E}">
        <p14:creationId xmlns:p14="http://schemas.microsoft.com/office/powerpoint/2010/main" val="351704377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pic>
        <p:nvPicPr>
          <p:cNvPr id="5" name="Picture 4"/>
          <p:cNvPicPr>
            <a:picLocks noChangeAspect="1" noChangeArrowheads="1"/>
          </p:cNvPicPr>
          <p:nvPr/>
        </p:nvPicPr>
        <p:blipFill>
          <a:blip r:embed="rId7"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244171658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iming>
    <p:tnLst>
      <p:par>
        <p:cTn id="1" dur="indefinite" restart="never" nodeType="tmRoot"/>
      </p:par>
    </p:tnLst>
  </p:timing>
  <p:txStyles>
    <p:titleStyle>
      <a:lvl1pPr algn="l"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0"/>
            <a:ext cx="91440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hangingPunct="0"/>
            <a:r>
              <a:rPr lang="en-US" sz="2400" b="1" dirty="0" smtClean="0">
                <a:solidFill>
                  <a:srgbClr val="000000"/>
                </a:solidFill>
              </a:rPr>
              <a:t>Exhibit 9.10</a:t>
            </a:r>
          </a:p>
          <a:p>
            <a:pPr eaLnBrk="0" hangingPunct="0"/>
            <a:r>
              <a:rPr lang="en-US" sz="2400" b="1" dirty="0" smtClean="0">
                <a:solidFill>
                  <a:srgbClr val="000000"/>
                </a:solidFill>
              </a:rPr>
              <a:t>Percentage of Covered Workers with Drug Coverage Who Face a Separate Prescription Drug Deductible, by Plan Type, 2005-2012</a:t>
            </a:r>
          </a:p>
        </p:txBody>
      </p:sp>
      <p:sp>
        <p:nvSpPr>
          <p:cNvPr id="2051" name="Text Box 3"/>
          <p:cNvSpPr txBox="1">
            <a:spLocks noChangeArrowheads="1"/>
          </p:cNvSpPr>
          <p:nvPr/>
        </p:nvSpPr>
        <p:spPr bwMode="auto">
          <a:xfrm>
            <a:off x="0" y="5486400"/>
            <a:ext cx="8458200" cy="1159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Aft>
                <a:spcPts val="400"/>
              </a:spcAft>
            </a:pPr>
            <a:r>
              <a:rPr lang="en-US" sz="1100" dirty="0" smtClean="0">
                <a:solidFill>
                  <a:srgbClr val="000000"/>
                </a:solidFill>
              </a:rPr>
              <a:t>NOTE: </a:t>
            </a:r>
            <a:r>
              <a:rPr lang="en-US" sz="1100" dirty="0">
                <a:solidFill>
                  <a:srgbClr val="000000"/>
                </a:solidFill>
              </a:rPr>
              <a:t>Tests found no statistical difference from estimate for the previous year shown (p&lt;.05). </a:t>
            </a:r>
            <a:r>
              <a:rPr lang="en-US" sz="1100" dirty="0" smtClean="0">
                <a:solidFill>
                  <a:srgbClr val="000000"/>
                </a:solidFill>
              </a:rPr>
              <a:t> Information on HDHP/SOs was not collected prior to 2008.  In 2012, information on separate </a:t>
            </a:r>
            <a:r>
              <a:rPr lang="en-US" sz="1100" dirty="0">
                <a:solidFill>
                  <a:srgbClr val="000000"/>
                </a:solidFill>
              </a:rPr>
              <a:t>prescription drug deductibles </a:t>
            </a:r>
            <a:r>
              <a:rPr lang="en-US" sz="1100" dirty="0" smtClean="0">
                <a:solidFill>
                  <a:srgbClr val="000000"/>
                </a:solidFill>
              </a:rPr>
              <a:t>was collected for HDHP/SO, and 7% of covered workers in HDHP/HRAs have a separate drug deductible.  In 2007, information on whether a plan has a separate drug deductible was not imputed for one PPO and one POS plan that covered prescription drugs.  If these responses were imputed, the prevalence of separate drug deductibles would remain the same for PPOs and would increase or decrease no more than 1% for POS plans. </a:t>
            </a:r>
            <a:endParaRPr lang="en-US" sz="1100" dirty="0">
              <a:solidFill>
                <a:srgbClr val="000000"/>
              </a:solidFill>
            </a:endParaRPr>
          </a:p>
          <a:p>
            <a:pPr>
              <a:spcAft>
                <a:spcPts val="400"/>
              </a:spcAft>
            </a:pPr>
            <a:r>
              <a:rPr lang="en-US" sz="1100" dirty="0" smtClean="0">
                <a:solidFill>
                  <a:srgbClr val="000000"/>
                </a:solidFill>
              </a:rPr>
              <a:t>SOURCE:  Kaiser/HRET Survey of Employer-Sponsored Health Benefits, 2005-2012.</a:t>
            </a:r>
          </a:p>
        </p:txBody>
      </p:sp>
      <p:graphicFrame>
        <p:nvGraphicFramePr>
          <p:cNvPr id="2" name="Object 4"/>
          <p:cNvGraphicFramePr>
            <a:graphicFrameLocks noGrp="1" noChangeAspect="1"/>
          </p:cNvGraphicFramePr>
          <p:nvPr>
            <p:ph type="chart" idx="1"/>
            <p:extLst>
              <p:ext uri="{D42A27DB-BD31-4B8C-83A1-F6EECF244321}">
                <p14:modId xmlns:p14="http://schemas.microsoft.com/office/powerpoint/2010/main" val="3220673656"/>
              </p:ext>
            </p:extLst>
          </p:nvPr>
        </p:nvGraphicFramePr>
        <p:xfrm>
          <a:off x="152400" y="1524000"/>
          <a:ext cx="8915400" cy="3657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33402953"/>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Meta Offc Pro">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151</Words>
  <Application>Microsoft Office PowerPoint</Application>
  <PresentationFormat>On-screen Show (4:3)</PresentationFormat>
  <Paragraphs>5</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Blank</vt:lpstr>
      <vt:lpstr>PowerPoint Presentation</vt:lpstr>
    </vt:vector>
  </TitlesOfParts>
  <Company>Kaiser Family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NirmitaP</dc:creator>
  <cp:lastModifiedBy>NirmitaP</cp:lastModifiedBy>
  <cp:revision>1</cp:revision>
  <dcterms:created xsi:type="dcterms:W3CDTF">2013-03-08T18:39:06Z</dcterms:created>
  <dcterms:modified xsi:type="dcterms:W3CDTF">2013-03-08T18:39:06Z</dcterms:modified>
</cp:coreProperties>
</file>