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043548062775088"/>
          <c:y val="3.1609195402298854E-2"/>
          <c:w val="0.58617414810328194"/>
          <c:h val="0.71108426101909672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$1,000-$1,499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0.18</c:v>
                </c:pt>
                <c:pt idx="1">
                  <c:v>0.21</c:v>
                </c:pt>
                <c:pt idx="2">
                  <c:v>0.2</c:v>
                </c:pt>
              </c:numCache>
            </c:numRef>
          </c:val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$1,500-$1,999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0.35</c:v>
                </c:pt>
                <c:pt idx="1">
                  <c:v>0.26</c:v>
                </c:pt>
                <c:pt idx="2">
                  <c:v>0.28999999999999998</c:v>
                </c:pt>
              </c:numCache>
            </c:numRef>
          </c:val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$2,000-$2,999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0.31</c:v>
                </c:pt>
                <c:pt idx="1">
                  <c:v>0.3</c:v>
                </c:pt>
                <c:pt idx="2">
                  <c:v>0.3</c:v>
                </c:pt>
              </c:numCache>
            </c:numRef>
          </c:val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$3,000 or More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0.17</c:v>
                </c:pt>
                <c:pt idx="1">
                  <c:v>0.23</c:v>
                </c:pt>
                <c:pt idx="2">
                  <c:v>0.21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9989120"/>
        <c:axId val="89990656"/>
      </c:barChart>
      <c:catAx>
        <c:axId val="899891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9990656"/>
        <c:crosses val="autoZero"/>
        <c:auto val="1"/>
        <c:lblAlgn val="ctr"/>
        <c:lblOffset val="100"/>
        <c:noMultiLvlLbl val="0"/>
      </c:catAx>
      <c:valAx>
        <c:axId val="8999065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89989120"/>
        <c:crossesAt val="1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83879973521008988"/>
          <c:y val="0.24064394967870395"/>
          <c:w val="0.14885339000766495"/>
          <c:h val="0.35993076296497423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6861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5540443"/>
              </p:ext>
            </p:extLst>
          </p:nvPr>
        </p:nvGraphicFramePr>
        <p:xfrm>
          <a:off x="228600" y="1676400"/>
          <a:ext cx="89154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096000"/>
            <a:ext cx="8321040" cy="670559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The minimum annual single deductible for workers enrolled in HSA-qualified HDHPs is $1,200 in 2012 according to federal regulation.  Therefore, the distribution for HSA-qualified HDHPs starts at $1,200.  </a:t>
            </a:r>
          </a:p>
          <a:p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107288"/>
            <a:ext cx="8961120" cy="1492912"/>
          </a:xfrm>
        </p:spPr>
        <p:txBody>
          <a:bodyPr/>
          <a:lstStyle/>
          <a:p>
            <a:r>
              <a:rPr lang="en-US" sz="2400" dirty="0"/>
              <a:t>Exhibit 8.8</a:t>
            </a:r>
            <a:br>
              <a:rPr lang="en-US" sz="2400" dirty="0"/>
            </a:br>
            <a:r>
              <a:rPr lang="en-US" sz="2400" dirty="0"/>
              <a:t>Distribution of Covered Workers with the Following General Annual Deductible Amounts for Single Coverage, HSA-Qualified HDHPs and HDHP/HRAs, 2012</a:t>
            </a:r>
          </a:p>
        </p:txBody>
      </p:sp>
    </p:spTree>
    <p:extLst>
      <p:ext uri="{BB962C8B-B14F-4D97-AF65-F5344CB8AC3E}">
        <p14:creationId xmlns:p14="http://schemas.microsoft.com/office/powerpoint/2010/main" val="4237537684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8.8 Distribution of Covered Workers with the Following General Annual Deductible Amounts for Single Coverage, HSA-Qualified HDHPs and HDHP/HRAs,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8.8 Distribution of Covered Workers with the Following General Annual Deductible Amounts for Single Coverage, HSA-Qualified HDHPs and HDHP/HRAs, 2012</dc:title>
  <dc:creator>NirmitaP</dc:creator>
  <cp:lastModifiedBy>NirmitaP</cp:lastModifiedBy>
  <cp:revision>1</cp:revision>
  <dcterms:created xsi:type="dcterms:W3CDTF">2013-03-08T18:35:55Z</dcterms:created>
  <dcterms:modified xsi:type="dcterms:W3CDTF">2013-03-08T18:35:55Z</dcterms:modified>
</cp:coreProperties>
</file>