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44359901346951E-2"/>
          <c:y val="3.5060470478772698E-2"/>
          <c:w val="0.92512321964664979"/>
          <c:h val="0.77579107910780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HDHP*</c:v>
                </c:pt>
                <c:pt idx="2">
                  <c:v>HDHP/SO*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0.16</c:v>
                </c:pt>
                <c:pt idx="2">
                  <c:v>0.24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HDHP*</c:v>
                </c:pt>
                <c:pt idx="2">
                  <c:v>HDHP/SO*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0.08</c:v>
                </c:pt>
                <c:pt idx="1">
                  <c:v>0.09</c:v>
                </c:pt>
                <c:pt idx="2">
                  <c:v>0.17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 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HDHP*</c:v>
                </c:pt>
                <c:pt idx="2">
                  <c:v>HDHP/SO*</c:v>
                </c:pt>
              </c:strCache>
            </c:strRef>
          </c:cat>
          <c:val>
            <c:numRef>
              <c:f>Sheet1!$B$4:$D$4</c:f>
              <c:numCache>
                <c:formatCode>0%</c:formatCode>
                <c:ptCount val="3"/>
                <c:pt idx="0">
                  <c:v>0.08</c:v>
                </c:pt>
                <c:pt idx="1">
                  <c:v>0.11</c:v>
                </c:pt>
                <c:pt idx="2">
                  <c:v>0.19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3"/>
        <c:axId val="89965696"/>
        <c:axId val="89967232"/>
      </c:barChart>
      <c:catAx>
        <c:axId val="899656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89967232"/>
        <c:crosses val="autoZero"/>
        <c:auto val="1"/>
        <c:lblAlgn val="ctr"/>
        <c:lblOffset val="100"/>
        <c:noMultiLvlLbl val="0"/>
      </c:catAx>
      <c:valAx>
        <c:axId val="89967232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899656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7864167014198637"/>
          <c:y val="0.92478536722840976"/>
          <c:w val="0.67498592840749339"/>
          <c:h val="5.8657200972673067E-2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8461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8109670"/>
              </p:ext>
            </p:extLst>
          </p:nvPr>
        </p:nvGraphicFramePr>
        <p:xfrm>
          <a:off x="46037" y="1523999"/>
          <a:ext cx="9051925" cy="460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/>
              <a:t>* Estimates are statistically different between All Small Firms and All Large Firms within category (p&lt;.05).  </a:t>
            </a:r>
          </a:p>
          <a:p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2012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203960"/>
          </a:xfrm>
        </p:spPr>
        <p:txBody>
          <a:bodyPr/>
          <a:lstStyle/>
          <a:p>
            <a:r>
              <a:rPr lang="en-US" sz="2400" dirty="0"/>
              <a:t>Exhibit 8.5</a:t>
            </a:r>
            <a:br>
              <a:rPr lang="en-US" sz="2400" dirty="0"/>
            </a:br>
            <a:r>
              <a:rPr lang="en-US" sz="2400" dirty="0"/>
              <a:t>Percentage of Covered Workers Enrolled in an HDHP/HRA or HSA-Qualified HDHP, by Firm Size, 2012</a:t>
            </a:r>
          </a:p>
        </p:txBody>
      </p:sp>
    </p:spTree>
    <p:extLst>
      <p:ext uri="{BB962C8B-B14F-4D97-AF65-F5344CB8AC3E}">
        <p14:creationId xmlns:p14="http://schemas.microsoft.com/office/powerpoint/2010/main" val="127556065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8.5 Percentage of Covered Workers Enrolled in an HDHP/HRA or HSA-Qualified HDHP, by Firm Size,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8.5 Percentage of Covered Workers Enrolled in an HDHP/HRA or HSA-Qualified HDHP, by Firm Size, 2012</dc:title>
  <dc:creator>NirmitaP</dc:creator>
  <cp:lastModifiedBy>NirmitaP</cp:lastModifiedBy>
  <cp:revision>1</cp:revision>
  <dcterms:created xsi:type="dcterms:W3CDTF">2013-03-08T18:35:56Z</dcterms:created>
  <dcterms:modified xsi:type="dcterms:W3CDTF">2013-03-08T18:35:56Z</dcterms:modified>
</cp:coreProperties>
</file>