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353882046795433E-2"/>
          <c:y val="3.921308447555167E-2"/>
          <c:w val="0.92397660228368894"/>
          <c:h val="0.7584947020511324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0.04</c:v>
                </c:pt>
                <c:pt idx="1">
                  <c:v>0.04</c:v>
                </c:pt>
                <c:pt idx="2">
                  <c:v>0.08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16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0.05</c:v>
                </c:pt>
                <c:pt idx="2">
                  <c:v>0.16</c:v>
                </c:pt>
              </c:numCache>
            </c:numRef>
          </c:val>
        </c:ser>
        <c:ser>
          <c:idx val="3"/>
          <c:order val="2"/>
          <c:tx>
            <c:strRef>
              <c:f>Sheet1!$A$4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13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0.1</c:v>
                </c:pt>
                <c:pt idx="1">
                  <c:v>0.13</c:v>
                </c:pt>
                <c:pt idx="2">
                  <c:v>0.18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0.13</c:v>
                </c:pt>
                <c:pt idx="1">
                  <c:v>0.15</c:v>
                </c:pt>
                <c:pt idx="2">
                  <c:v>0.21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26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Sheet1!$B$6:$D$6</c:f>
              <c:numCache>
                <c:formatCode>0%</c:formatCode>
                <c:ptCount val="3"/>
                <c:pt idx="0">
                  <c:v>0.11</c:v>
                </c:pt>
                <c:pt idx="1">
                  <c:v>0.18</c:v>
                </c:pt>
                <c:pt idx="2">
                  <c:v>0.26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Sheet1!$B$7:$D$7</c:f>
              <c:numCache>
                <c:formatCode>0%</c:formatCode>
                <c:ptCount val="3"/>
                <c:pt idx="0">
                  <c:v>0.15</c:v>
                </c:pt>
                <c:pt idx="1">
                  <c:v>0.21</c:v>
                </c:pt>
                <c:pt idx="2">
                  <c:v>0.32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41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Sheet1!$B$8:$D$8</c:f>
              <c:numCache>
                <c:formatCode>0%</c:formatCode>
                <c:ptCount val="3"/>
                <c:pt idx="0">
                  <c:v>0.23</c:v>
                </c:pt>
                <c:pt idx="1">
                  <c:v>0.26</c:v>
                </c:pt>
                <c:pt idx="2">
                  <c:v>0.41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Sheet1!$B$9:$D$9</c:f>
              <c:numCache>
                <c:formatCode>0%</c:formatCode>
                <c:ptCount val="3"/>
                <c:pt idx="0">
                  <c:v>0.31</c:v>
                </c:pt>
                <c:pt idx="1">
                  <c:v>0.33</c:v>
                </c:pt>
                <c:pt idx="2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2"/>
        <c:overlap val="-46"/>
        <c:axId val="89966080"/>
        <c:axId val="89967616"/>
      </c:barChart>
      <c:catAx>
        <c:axId val="8996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9967616"/>
        <c:crosses val="autoZero"/>
        <c:auto val="1"/>
        <c:lblAlgn val="ctr"/>
        <c:lblOffset val="100"/>
        <c:noMultiLvlLbl val="0"/>
      </c:catAx>
      <c:valAx>
        <c:axId val="8996761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899660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094095609843642"/>
          <c:y val="0.92513609409934872"/>
          <c:w val="0.56381609350113282"/>
          <c:h val="6.5604646641392053E-2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1357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703050"/>
              </p:ext>
            </p:extLst>
          </p:nvPr>
        </p:nvGraphicFramePr>
        <p:xfrm>
          <a:off x="152400" y="1524000"/>
          <a:ext cx="8915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15000"/>
            <a:ext cx="8321040" cy="10515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 is statistically different from estimate for the previous year shown (p&lt;.05</a:t>
            </a:r>
            <a:r>
              <a:rPr lang="en-US" sz="1100" dirty="0" smtClean="0"/>
              <a:t>).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The 2012 estimate includes 0.6% of all firms offering health benefits that offer both an HDHP/HRA and an HSA-qualified HDHP.  The comparable percentages for previous years are: 2005 [0.3%], 2006 [0.4%], 2007 [0.2%], 2008 [0.3%], 2009 [&lt;0.1%], 2010 [0.3%], and 2011[1.8%].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2005-2012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219200"/>
          </a:xfrm>
        </p:spPr>
        <p:txBody>
          <a:bodyPr/>
          <a:lstStyle/>
          <a:p>
            <a:r>
              <a:rPr lang="en-US" sz="2400" dirty="0"/>
              <a:t>Exhibit 8.3</a:t>
            </a:r>
            <a:br>
              <a:rPr lang="en-US" sz="2400" dirty="0"/>
            </a:br>
            <a:r>
              <a:rPr lang="en-US" sz="2400" dirty="0"/>
              <a:t>Among Firms Offering Health Benefits, Percentage That Offer an HDHP/SO, by Firm Size, 2005-2012</a:t>
            </a:r>
          </a:p>
        </p:txBody>
      </p:sp>
    </p:spTree>
    <p:extLst>
      <p:ext uri="{BB962C8B-B14F-4D97-AF65-F5344CB8AC3E}">
        <p14:creationId xmlns:p14="http://schemas.microsoft.com/office/powerpoint/2010/main" val="248554271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8.3 Among Firms Offering Health Benefits, Percentage That Offer an HDHP/SO, by Firm Size, 2005-2012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8.3 Among Firms Offering Health Benefits, Percentage That Offer an HDHP/SO, by Firm Size, 2005-2012</dc:title>
  <dc:creator>NirmitaP</dc:creator>
  <cp:lastModifiedBy>NirmitaP</cp:lastModifiedBy>
  <cp:revision>1</cp:revision>
  <dcterms:created xsi:type="dcterms:W3CDTF">2013-03-08T18:35:57Z</dcterms:created>
  <dcterms:modified xsi:type="dcterms:W3CDTF">2013-03-08T18:35:58Z</dcterms:modified>
</cp:coreProperties>
</file>