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07276601035647"/>
          <c:y val="3.1168543732902759E-2"/>
          <c:w val="0.61800787401574808"/>
          <c:h val="0.689610388741127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0.34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$1-$749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0.13</c:v>
                </c:pt>
                <c:pt idx="1">
                  <c:v>0.15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$750-$1,499</c:v>
                </c:pt>
              </c:strCache>
            </c:strRef>
          </c:tx>
          <c:spPr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0.28999999999999998</c:v>
                </c:pt>
                <c:pt idx="1">
                  <c:v>0.3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$1,500-$2,249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</c:v>
                </c:pt>
                <c:pt idx="1">
                  <c:v>0.34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$2,250-$2,999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0.04</c:v>
                </c:pt>
                <c:pt idx="1">
                  <c:v>0.05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0.11</c:v>
                </c:pt>
                <c:pt idx="1">
                  <c:v>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0803200"/>
        <c:axId val="91230976"/>
      </c:barChart>
      <c:catAx>
        <c:axId val="90803200"/>
        <c:scaling>
          <c:orientation val="minMax"/>
        </c:scaling>
        <c:delete val="0"/>
        <c:axPos val="l"/>
        <c:majorTickMark val="out"/>
        <c:minorTickMark val="none"/>
        <c:tickLblPos val="nextTo"/>
        <c:crossAx val="91230976"/>
        <c:crosses val="autoZero"/>
        <c:auto val="1"/>
        <c:lblAlgn val="ctr"/>
        <c:lblOffset val="100"/>
        <c:noMultiLvlLbl val="0"/>
      </c:catAx>
      <c:valAx>
        <c:axId val="9123097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08032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3210039370078748"/>
          <c:y val="0.16055771390221912"/>
          <c:w val="0.15855489938757655"/>
          <c:h val="0.4427517294972003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8711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110003"/>
              </p:ext>
            </p:extLst>
          </p:nvPr>
        </p:nvGraphicFramePr>
        <p:xfrm>
          <a:off x="0" y="1676400"/>
          <a:ext cx="9144000" cy="4482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For family coverage, 28% of employers offering HSA-qualified HDHPs (covering 34% of workers enrolled in these plans) do not make contributions towards the HSAs that their workers establish.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508760"/>
          </a:xfrm>
        </p:spPr>
        <p:txBody>
          <a:bodyPr/>
          <a:lstStyle/>
          <a:p>
            <a:r>
              <a:rPr lang="en-US" sz="2400" dirty="0"/>
              <a:t>Exhibit 8.14</a:t>
            </a:r>
            <a:br>
              <a:rPr lang="en-US" sz="2400" dirty="0"/>
            </a:br>
            <a:r>
              <a:rPr lang="en-US" sz="2400" dirty="0"/>
              <a:t>Distribution of Covered Workers with the Following Annual Employer Contributions to their HRA or HSA, for Family Coverage, 2012</a:t>
            </a:r>
          </a:p>
        </p:txBody>
      </p:sp>
    </p:spTree>
    <p:extLst>
      <p:ext uri="{BB962C8B-B14F-4D97-AF65-F5344CB8AC3E}">
        <p14:creationId xmlns:p14="http://schemas.microsoft.com/office/powerpoint/2010/main" val="246511062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8.14 Distribution of Covered Workers with the Following Annual Employer Contributions to their HRA or HSA, for Family Coverage,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8.14 Distribution of Covered Workers with the Following Annual Employer Contributions to their HRA or HSA, for Family Coverage, 2012</dc:title>
  <dc:creator>NirmitaP</dc:creator>
  <cp:lastModifiedBy>NirmitaP</cp:lastModifiedBy>
  <cp:revision>1</cp:revision>
  <dcterms:created xsi:type="dcterms:W3CDTF">2013-03-08T18:35:52Z</dcterms:created>
  <dcterms:modified xsi:type="dcterms:W3CDTF">2013-03-08T18:35:52Z</dcterms:modified>
</cp:coreProperties>
</file>