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48251568372464"/>
          <c:y val="3.1168543732902759E-2"/>
          <c:w val="0.62675486153497739"/>
          <c:h val="0.689610388741127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546493847978619E-2"/>
                  <c:y val="-0.10261077271438303"/>
                </c:manualLayout>
              </c:layout>
              <c:tx>
                <c:rich>
                  <a:bodyPr/>
                  <a:lstStyle/>
                  <a:p>
                    <a:pPr>
                      <a:defRPr b="0"/>
                    </a:pPr>
                    <a:r>
                      <a:rPr lang="en-US" b="0" dirty="0" smtClean="0"/>
                      <a:t>&lt; 1%</a:t>
                    </a:r>
                    <a:endParaRPr lang="en-US" dirty="0"/>
                  </a:p>
                </c:rich>
              </c:tx>
              <c:spPr>
                <a:ln w="28575"/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0.34</c:v>
                </c:pt>
                <c:pt idx="1">
                  <c:v>5.0000000000000001E-3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$1-$399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0.12</c:v>
                </c:pt>
                <c:pt idx="1">
                  <c:v>0.1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$400-$699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0.22</c:v>
                </c:pt>
                <c:pt idx="1">
                  <c:v>0.3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$700-$999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0.09</c:v>
                </c:pt>
                <c:pt idx="1">
                  <c:v>0.17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$1000-$1,199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0.03</c:v>
                </c:pt>
                <c:pt idx="1">
                  <c:v>0.25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$1,200 to $1,600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0.1</c:v>
                </c:pt>
                <c:pt idx="1">
                  <c:v>0.06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$1,600 or More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Sheet1!$H$2:$H$3</c:f>
              <c:numCache>
                <c:formatCode>0%</c:formatCode>
                <c:ptCount val="2"/>
                <c:pt idx="0">
                  <c:v>0.09</c:v>
                </c:pt>
                <c:pt idx="1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0329472"/>
        <c:axId val="90331008"/>
      </c:barChart>
      <c:catAx>
        <c:axId val="90329472"/>
        <c:scaling>
          <c:orientation val="minMax"/>
        </c:scaling>
        <c:delete val="0"/>
        <c:axPos val="l"/>
        <c:majorTickMark val="out"/>
        <c:minorTickMark val="none"/>
        <c:tickLblPos val="nextTo"/>
        <c:crossAx val="90331008"/>
        <c:crosses val="autoZero"/>
        <c:auto val="1"/>
        <c:lblAlgn val="ctr"/>
        <c:lblOffset val="100"/>
        <c:noMultiLvlLbl val="0"/>
      </c:catAx>
      <c:valAx>
        <c:axId val="9033100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03294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223730311508326"/>
          <c:y val="0.17755873775652972"/>
          <c:w val="0.15956882099663883"/>
          <c:h val="0.42575070564288969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ln w="19050"/>
  </c:spPr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0.18113</cdr:x>
      <cdr:y>0.12622</cdr:y>
    </cdr:from>
    <cdr:to>
      <cdr:x>0.19855</cdr:x>
      <cdr:y>0.16022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1584325" y="565721"/>
          <a:ext cx="152400" cy="152400"/>
        </a:xfrm>
        <a:prstGeom xmlns:a="http://schemas.openxmlformats.org/drawingml/2006/main" prst="line">
          <a:avLst/>
        </a:prstGeom>
        <a:ln xmlns:a="http://schemas.openxmlformats.org/drawingml/2006/main" w="19050" cmpd="sng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6784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500862"/>
              </p:ext>
            </p:extLst>
          </p:nvPr>
        </p:nvGraphicFramePr>
        <p:xfrm>
          <a:off x="92075" y="1644079"/>
          <a:ext cx="9051925" cy="4482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172200"/>
            <a:ext cx="8321040" cy="594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For single coverage, 28% of employers offering HSA-qualified HDHPs (covering 34% of workers enrolled in these plans) do not make contributions towards the HSAs that their workers establish.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508760"/>
          </a:xfrm>
        </p:spPr>
        <p:txBody>
          <a:bodyPr/>
          <a:lstStyle/>
          <a:p>
            <a:r>
              <a:rPr lang="en-US" sz="2400" dirty="0"/>
              <a:t>Exhibit 8.13</a:t>
            </a:r>
            <a:br>
              <a:rPr lang="en-US" sz="2400" dirty="0"/>
            </a:br>
            <a:r>
              <a:rPr lang="en-US" sz="2400" dirty="0"/>
              <a:t>Distribution of Covered Workers with the Following </a:t>
            </a:r>
            <a:br>
              <a:rPr lang="en-US" sz="2400" dirty="0"/>
            </a:br>
            <a:r>
              <a:rPr lang="en-US" sz="2400" dirty="0"/>
              <a:t>Annual Employer Contributions to their HRA or HSA, </a:t>
            </a:r>
            <a:br>
              <a:rPr lang="en-US" sz="2400" dirty="0"/>
            </a:br>
            <a:r>
              <a:rPr lang="en-US" sz="2400" dirty="0"/>
              <a:t>for Single Coverage, 2012</a:t>
            </a:r>
          </a:p>
        </p:txBody>
      </p:sp>
    </p:spTree>
    <p:extLst>
      <p:ext uri="{BB962C8B-B14F-4D97-AF65-F5344CB8AC3E}">
        <p14:creationId xmlns:p14="http://schemas.microsoft.com/office/powerpoint/2010/main" val="320317840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8.13 Distribution of Covered Workers with the Following  Annual Employer Contributions to their HRA or HSA,  for Single Coverage,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8.13 Distribution of Covered Workers with the Following  Annual Employer Contributions to their HRA or HSA,  for Single Coverage, 2012</dc:title>
  <dc:creator>NirmitaP</dc:creator>
  <cp:lastModifiedBy>NirmitaP</cp:lastModifiedBy>
  <cp:revision>1</cp:revision>
  <dcterms:created xsi:type="dcterms:W3CDTF">2013-03-08T18:35:53Z</dcterms:created>
  <dcterms:modified xsi:type="dcterms:W3CDTF">2013-03-08T18:35:53Z</dcterms:modified>
</cp:coreProperties>
</file>