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accent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Sheet1!$A$1:$C$1</c:f>
              <c:strCache>
                <c:ptCount val="3"/>
                <c:pt idx="0">
                  <c:v>HDHP/HRA</c:v>
                </c:pt>
                <c:pt idx="1">
                  <c:v>HSA-Qualified HDHP</c:v>
                </c:pt>
                <c:pt idx="2">
                  <c:v>HDHP/SO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0.64</c:v>
                </c:pt>
                <c:pt idx="1">
                  <c:v>0.47</c:v>
                </c:pt>
                <c:pt idx="2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927680"/>
        <c:axId val="89929216"/>
      </c:barChart>
      <c:catAx>
        <c:axId val="8992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929216"/>
        <c:crosses val="autoZero"/>
        <c:auto val="1"/>
        <c:lblAlgn val="ctr"/>
        <c:lblOffset val="100"/>
        <c:noMultiLvlLbl val="0"/>
      </c:catAx>
      <c:valAx>
        <c:axId val="8992921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crossAx val="89927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8045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665052"/>
              </p:ext>
            </p:extLst>
          </p:nvPr>
        </p:nvGraphicFramePr>
        <p:xfrm>
          <a:off x="350838" y="1387451"/>
          <a:ext cx="8442325" cy="473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NOTE: </a:t>
            </a:r>
            <a:r>
              <a:rPr lang="en-US" sz="1100" dirty="0"/>
              <a:t>For definitions of Self-Funded and Fully Insured Plans, see the introduction to Section 10.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127760"/>
          </a:xfrm>
        </p:spPr>
        <p:txBody>
          <a:bodyPr/>
          <a:lstStyle/>
          <a:p>
            <a:r>
              <a:rPr lang="en-US" sz="2400" dirty="0"/>
              <a:t>Exhibit 8.12</a:t>
            </a:r>
            <a:br>
              <a:rPr lang="en-US" sz="2400" dirty="0"/>
            </a:br>
            <a:r>
              <a:rPr lang="en-US" sz="2400" dirty="0"/>
              <a:t>Percentage of Covered Workers in Partially or Fully </a:t>
            </a:r>
            <a:br>
              <a:rPr lang="en-US" sz="2400" dirty="0"/>
            </a:br>
            <a:r>
              <a:rPr lang="en-US" sz="2400" dirty="0"/>
              <a:t>Self-Funded HDHP/HRAs and HSA-Qualified HDHPs, 2012</a:t>
            </a:r>
          </a:p>
        </p:txBody>
      </p:sp>
    </p:spTree>
    <p:extLst>
      <p:ext uri="{BB962C8B-B14F-4D97-AF65-F5344CB8AC3E}">
        <p14:creationId xmlns:p14="http://schemas.microsoft.com/office/powerpoint/2010/main" val="118895278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8.12 Percentage of Covered Workers in Partially or Fully  Self-Funded HDHP/HRAs and HSA-Qualified HDHPs,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8.12 Percentage of Covered Workers in Partially or Fully  Self-Funded HDHP/HRAs and HSA-Qualified HDHPs, 2012</dc:title>
  <dc:creator>NirmitaP</dc:creator>
  <cp:lastModifiedBy>NirmitaP</cp:lastModifiedBy>
  <cp:revision>1</cp:revision>
  <dcterms:created xsi:type="dcterms:W3CDTF">2013-03-08T18:35:54Z</dcterms:created>
  <dcterms:modified xsi:type="dcterms:W3CDTF">2013-03-08T18:35:54Z</dcterms:modified>
</cp:coreProperties>
</file>