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811209204909992"/>
          <c:y val="3.4709083469010152E-2"/>
          <c:w val="0.60028860454943134"/>
          <c:h val="0.72377035556064606"/>
        </c:manualLayout>
      </c:layout>
      <c:barChart>
        <c:barDir val="bar"/>
        <c:grouping val="percentStacked"/>
        <c:varyColors val="0"/>
        <c:ser>
          <c:idx val="5"/>
          <c:order val="0"/>
          <c:tx>
            <c:strRef>
              <c:f>Sheet1!$B$1</c:f>
              <c:strCache>
                <c:ptCount val="1"/>
                <c:pt idx="0">
                  <c:v>$2,000-$2,499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Sheet1!$B$2:$B$4</c:f>
              <c:numCache>
                <c:formatCode>0%</c:formatCode>
                <c:ptCount val="3"/>
                <c:pt idx="0">
                  <c:v>0.12</c:v>
                </c:pt>
                <c:pt idx="1">
                  <c:v>0.15</c:v>
                </c:pt>
                <c:pt idx="2">
                  <c:v>0.08</c:v>
                </c:pt>
              </c:numCache>
            </c:numRef>
          </c:val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$2,500-$2,999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0.09</c:v>
                </c:pt>
                <c:pt idx="1">
                  <c:v>7.0000000000000007E-2</c:v>
                </c:pt>
                <c:pt idx="2">
                  <c:v>0.06</c:v>
                </c:pt>
              </c:numCache>
            </c:numRef>
          </c:val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$3,000-$3,999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0.37</c:v>
                </c:pt>
                <c:pt idx="1">
                  <c:v>0.31</c:v>
                </c:pt>
                <c:pt idx="2">
                  <c:v>0.46</c:v>
                </c:pt>
              </c:numCache>
            </c:numRef>
          </c:val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$4,000-$4,999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0.13</c:v>
                </c:pt>
                <c:pt idx="1">
                  <c:v>0.16</c:v>
                </c:pt>
                <c:pt idx="2">
                  <c:v>0.15</c:v>
                </c:pt>
              </c:numCache>
            </c:numRef>
          </c:val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$5,000 or More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0.28999999999999998</c:v>
                </c:pt>
                <c:pt idx="1">
                  <c:v>0.32</c:v>
                </c:pt>
                <c:pt idx="2">
                  <c:v>0.24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9966848"/>
        <c:axId val="89989120"/>
      </c:barChart>
      <c:catAx>
        <c:axId val="89966848"/>
        <c:scaling>
          <c:orientation val="minMax"/>
        </c:scaling>
        <c:delete val="0"/>
        <c:axPos val="l"/>
        <c:majorTickMark val="out"/>
        <c:minorTickMark val="none"/>
        <c:tickLblPos val="nextTo"/>
        <c:crossAx val="89989120"/>
        <c:crosses val="autoZero"/>
        <c:auto val="1"/>
        <c:lblAlgn val="ctr"/>
        <c:lblOffset val="100"/>
        <c:noMultiLvlLbl val="0"/>
      </c:catAx>
      <c:valAx>
        <c:axId val="89989120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8996684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8490379483814523"/>
          <c:y val="0.15355303495778633"/>
          <c:w val="0.14097517497812773"/>
          <c:h val="0.48673464545429024"/>
        </c:manualLayout>
      </c:layout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74673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9264460"/>
              </p:ext>
            </p:extLst>
          </p:nvPr>
        </p:nvGraphicFramePr>
        <p:xfrm>
          <a:off x="0" y="1752600"/>
          <a:ext cx="9144000" cy="4024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5882641"/>
            <a:ext cx="8321040" cy="975359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/>
              <a:t>NOTE: </a:t>
            </a:r>
            <a:r>
              <a:rPr lang="en-US" sz="1100" dirty="0"/>
              <a:t>The survey distinguished between family deductibles that are an aggregate amount in which all family members’ out-of-pocket expenses count toward the deductible, and plans that have a separate amount for each family member, typically with a limit on the number of family members required to reach that amount.  The minimum annual family deductible for workers enrolled in HSA-qualified HDHP is $2,400 in 2012 according to federal regulation.  Therefore, the distribution for HSA-qualified HDHPs starts at $2,400.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2012</a:t>
            </a:r>
            <a:r>
              <a:rPr lang="en-US" sz="1100" dirty="0" smtClean="0"/>
              <a:t>.</a:t>
            </a:r>
            <a:endParaRPr lang="en-US" sz="11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140582"/>
            <a:ext cx="8961120" cy="1535818"/>
          </a:xfrm>
        </p:spPr>
        <p:txBody>
          <a:bodyPr/>
          <a:lstStyle/>
          <a:p>
            <a:r>
              <a:rPr lang="en-US" sz="2400" dirty="0"/>
              <a:t>Exhibit 8.10</a:t>
            </a:r>
            <a:br>
              <a:rPr lang="en-US" sz="2400" dirty="0"/>
            </a:br>
            <a:r>
              <a:rPr lang="en-US" sz="2400" dirty="0"/>
              <a:t>Distribution of Covered Workers with the Following </a:t>
            </a:r>
            <a:br>
              <a:rPr lang="en-US" sz="2400" dirty="0"/>
            </a:br>
            <a:r>
              <a:rPr lang="en-US" sz="2400" dirty="0"/>
              <a:t>Aggregate Family Deductible Amounts, HDHP/HRAs and </a:t>
            </a:r>
            <a:br>
              <a:rPr lang="en-US" sz="2400" dirty="0"/>
            </a:br>
            <a:r>
              <a:rPr lang="en-US" sz="2400" dirty="0"/>
              <a:t>HSA-Qualified HDHPs, 2012</a:t>
            </a:r>
          </a:p>
        </p:txBody>
      </p:sp>
    </p:spTree>
    <p:extLst>
      <p:ext uri="{BB962C8B-B14F-4D97-AF65-F5344CB8AC3E}">
        <p14:creationId xmlns:p14="http://schemas.microsoft.com/office/powerpoint/2010/main" val="2593056623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8.10 Distribution of Covered Workers with the Following  Aggregate Family Deductible Amounts, HDHP/HRAs and  HSA-Qualified HDHPs,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8.10 Distribution of Covered Workers with the Following  Aggregate Family Deductible Amounts, HDHP/HRAs and  HSA-Qualified HDHPs, 2012</dc:title>
  <dc:creator>NirmitaP</dc:creator>
  <cp:lastModifiedBy>NirmitaP</cp:lastModifiedBy>
  <cp:revision>1</cp:revision>
  <dcterms:created xsi:type="dcterms:W3CDTF">2013-03-08T18:35:54Z</dcterms:created>
  <dcterms:modified xsi:type="dcterms:W3CDTF">2013-03-08T18:35:55Z</dcterms:modified>
</cp:coreProperties>
</file>