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882246912615745E-2"/>
          <c:y val="3.0866359269839373E-2"/>
          <c:w val="0.88975418115258631"/>
          <c:h val="0.7355901812778277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$1 - 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2008*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Sheet1!$B$2:$H$2</c:f>
              <c:numCache>
                <c:formatCode>0%</c:formatCode>
                <c:ptCount val="7"/>
                <c:pt idx="0">
                  <c:v>0.42</c:v>
                </c:pt>
                <c:pt idx="1">
                  <c:v>0.47</c:v>
                </c:pt>
                <c:pt idx="2">
                  <c:v>0.49</c:v>
                </c:pt>
                <c:pt idx="3">
                  <c:v>0.48</c:v>
                </c:pt>
                <c:pt idx="4">
                  <c:v>0.52</c:v>
                </c:pt>
                <c:pt idx="5">
                  <c:v>0.64</c:v>
                </c:pt>
                <c:pt idx="6">
                  <c:v>0.62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$500 - $999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2008*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Sheet1!$B$3:$H$3</c:f>
              <c:numCache>
                <c:formatCode>0%</c:formatCode>
                <c:ptCount val="7"/>
                <c:pt idx="0">
                  <c:v>0.33</c:v>
                </c:pt>
                <c:pt idx="1">
                  <c:v>0.32</c:v>
                </c:pt>
                <c:pt idx="2">
                  <c:v>0.28999999999999998</c:v>
                </c:pt>
                <c:pt idx="3">
                  <c:v>0.32</c:v>
                </c:pt>
                <c:pt idx="4">
                  <c:v>0.3</c:v>
                </c:pt>
                <c:pt idx="5">
                  <c:v>0.24</c:v>
                </c:pt>
                <c:pt idx="6">
                  <c:v>0.26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$1,000 - $1,999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2008*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Sheet1!$B$4:$H$4</c:f>
              <c:numCache>
                <c:formatCode>0%</c:formatCode>
                <c:ptCount val="7"/>
                <c:pt idx="0">
                  <c:v>0.18</c:v>
                </c:pt>
                <c:pt idx="1">
                  <c:v>0.14000000000000001</c:v>
                </c:pt>
                <c:pt idx="2">
                  <c:v>0.16</c:v>
                </c:pt>
                <c:pt idx="3">
                  <c:v>0.14000000000000001</c:v>
                </c:pt>
                <c:pt idx="4">
                  <c:v>0.13</c:v>
                </c:pt>
                <c:pt idx="5">
                  <c:v>0.1</c:v>
                </c:pt>
                <c:pt idx="6">
                  <c:v>0.08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2.946625319747918E-2"/>
                  <c:y val="-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2008*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Sheet1!$B$5:$H$5</c:f>
              <c:numCache>
                <c:formatCode>0%</c:formatCode>
                <c:ptCount val="7"/>
                <c:pt idx="0">
                  <c:v>0.08</c:v>
                </c:pt>
                <c:pt idx="1">
                  <c:v>7.0000000000000007E-2</c:v>
                </c:pt>
                <c:pt idx="2">
                  <c:v>0.06</c:v>
                </c:pt>
                <c:pt idx="3">
                  <c:v>0.06</c:v>
                </c:pt>
                <c:pt idx="4">
                  <c:v>0.04</c:v>
                </c:pt>
                <c:pt idx="5">
                  <c:v>0.02</c:v>
                </c:pt>
                <c:pt idx="6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1667968"/>
        <c:axId val="121669504"/>
      </c:barChart>
      <c:catAx>
        <c:axId val="12166796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669504"/>
        <c:crossesAt val="0"/>
        <c:auto val="1"/>
        <c:lblAlgn val="ctr"/>
        <c:lblOffset val="100"/>
        <c:noMultiLvlLbl val="0"/>
      </c:catAx>
      <c:valAx>
        <c:axId val="121669504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1667968"/>
        <c:crosses val="autoZero"/>
        <c:crossBetween val="between"/>
        <c:majorUnit val="0.2"/>
        <c:minorUnit val="4.0000000000000015E-2"/>
      </c:valAx>
    </c:plotArea>
    <c:legend>
      <c:legendPos val="b"/>
      <c:layout>
        <c:manualLayout>
          <c:xMode val="edge"/>
          <c:yMode val="edge"/>
          <c:x val="0.21968724595266301"/>
          <c:y val="0.88801830452653807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73005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4408035"/>
              </p:ext>
            </p:extLst>
          </p:nvPr>
        </p:nvGraphicFramePr>
        <p:xfrm>
          <a:off x="228600" y="1752600"/>
          <a:ext cx="8610600" cy="4373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/>
              <a:t> </a:t>
            </a:r>
            <a:r>
              <a:rPr lang="en-US" sz="1100" dirty="0" smtClean="0"/>
              <a:t> * </a:t>
            </a:r>
            <a:r>
              <a:rPr lang="en-US" sz="1100" dirty="0"/>
              <a:t>Distribution is statistically different from distribution for the previous year shown (p&lt;.05). </a:t>
            </a:r>
            <a:r>
              <a:rPr lang="en-US" sz="1100" dirty="0" smtClean="0"/>
              <a:t>  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/>
              <a:t>  </a:t>
            </a:r>
            <a:r>
              <a:rPr lang="en-US" sz="1100" dirty="0" smtClean="0"/>
              <a:t>NOTE: </a:t>
            </a:r>
            <a:r>
              <a:rPr lang="en-US" sz="1100" dirty="0"/>
              <a:t>Deductibles for PPO plans are for in-network services.  </a:t>
            </a:r>
          </a:p>
          <a:p>
            <a:pPr>
              <a:spcAft>
                <a:spcPts val="400"/>
              </a:spcAft>
            </a:pPr>
            <a:r>
              <a:rPr lang="en-US" sz="1100" dirty="0"/>
              <a:t>  </a:t>
            </a: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2006-2012.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/>
              <a:t>Exhibit 7.9</a:t>
            </a:r>
            <a:br>
              <a:rPr lang="en-US" sz="2400" dirty="0"/>
            </a:br>
            <a:r>
              <a:rPr lang="en-US" sz="2400" dirty="0" smtClean="0"/>
              <a:t>Among </a:t>
            </a:r>
            <a:r>
              <a:rPr lang="en-US" sz="2400" dirty="0"/>
              <a:t>Covered Workers with a General Annual Health Plan Deductible for Single PPO Coverage, Distribution of Deductibles, 2006-2012</a:t>
            </a:r>
          </a:p>
        </p:txBody>
      </p:sp>
    </p:spTree>
    <p:extLst>
      <p:ext uri="{BB962C8B-B14F-4D97-AF65-F5344CB8AC3E}">
        <p14:creationId xmlns:p14="http://schemas.microsoft.com/office/powerpoint/2010/main" val="502984648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7.9 Among Covered Workers with a General Annual Health Plan Deductible for Single PPO Coverage, Distribution of Deductibles, 2006-2012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7.9 Among Covered Workers with a General Annual Health Plan Deductible for Single PPO Coverage, Distribution of Deductibles, 2006-2012</dc:title>
  <dc:creator>NirmitaP</dc:creator>
  <cp:lastModifiedBy>NirmitaP</cp:lastModifiedBy>
  <cp:revision>1</cp:revision>
  <dcterms:created xsi:type="dcterms:W3CDTF">2013-03-08T18:28:35Z</dcterms:created>
  <dcterms:modified xsi:type="dcterms:W3CDTF">2013-03-08T18:28:35Z</dcterms:modified>
</cp:coreProperties>
</file>