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Sheet1!$B$2:$H$2</c:f>
              <c:numCache>
                <c:formatCode>0%"*"</c:formatCode>
                <c:ptCount val="7"/>
                <c:pt idx="0" formatCode="0%">
                  <c:v>0.16450000000000001</c:v>
                </c:pt>
                <c:pt idx="1">
                  <c:v>0.21000000000000002</c:v>
                </c:pt>
                <c:pt idx="2">
                  <c:v>0.35000000000000003</c:v>
                </c:pt>
                <c:pt idx="3" formatCode="0%">
                  <c:v>0.4</c:v>
                </c:pt>
                <c:pt idx="4" formatCode="0%">
                  <c:v>0.46</c:v>
                </c:pt>
                <c:pt idx="5" formatCode="0%">
                  <c:v>0.5</c:v>
                </c:pt>
                <c:pt idx="6" formatCode="0%">
                  <c:v>0.49000000000000005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Sheet1!$B$3:$H$3</c:f>
              <c:numCache>
                <c:formatCode>0%</c:formatCode>
                <c:ptCount val="7"/>
                <c:pt idx="0">
                  <c:v>6.0000000000000005E-2</c:v>
                </c:pt>
                <c:pt idx="1">
                  <c:v>8.0000000000000016E-2</c:v>
                </c:pt>
                <c:pt idx="2">
                  <c:v>9.0000000000000011E-2</c:v>
                </c:pt>
                <c:pt idx="3" formatCode="0%&quot;*&quot;">
                  <c:v>0.13</c:v>
                </c:pt>
                <c:pt idx="4">
                  <c:v>0.17</c:v>
                </c:pt>
                <c:pt idx="5" formatCode="0%&quot;*&quot;">
                  <c:v>0.22</c:v>
                </c:pt>
                <c:pt idx="6">
                  <c:v>0.26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Sheet1!$B$4:$H$4</c:f>
              <c:numCache>
                <c:formatCode>0%"*"</c:formatCode>
                <c:ptCount val="7"/>
                <c:pt idx="0" formatCode="0%">
                  <c:v>0.10026400000000003</c:v>
                </c:pt>
                <c:pt idx="1">
                  <c:v>0.12000000000000001</c:v>
                </c:pt>
                <c:pt idx="2">
                  <c:v>0.18000000000000002</c:v>
                </c:pt>
                <c:pt idx="3">
                  <c:v>0.22</c:v>
                </c:pt>
                <c:pt idx="4">
                  <c:v>0.27</c:v>
                </c:pt>
                <c:pt idx="5" formatCode="0%">
                  <c:v>0.31000000000000005</c:v>
                </c:pt>
                <c:pt idx="6" formatCode="0%">
                  <c:v>0.34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842880"/>
        <c:axId val="116844416"/>
      </c:lineChart>
      <c:catAx>
        <c:axId val="116842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6844416"/>
        <c:crosses val="autoZero"/>
        <c:auto val="1"/>
        <c:lblAlgn val="ctr"/>
        <c:lblOffset val="100"/>
        <c:noMultiLvlLbl val="0"/>
      </c:catAx>
      <c:valAx>
        <c:axId val="11684441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684288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4.1666666666666664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6544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472608"/>
              </p:ext>
            </p:extLst>
          </p:nvPr>
        </p:nvGraphicFramePr>
        <p:xfrm>
          <a:off x="228600" y="1752600"/>
          <a:ext cx="8763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These estimates include workers enrolled in HDHP/SO and other plan types.  Because we do not collect information on the attributes of conventional plans, to be conservative, we assumed that workers in conventional plans do not have a deductible of $1,000 or more.  Because of the low enrollment in conventional plans, the impact of this assumption is minimal.  Average 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2006-2012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/>
              <a:t>Exhibit 7.7</a:t>
            </a:r>
            <a:br>
              <a:rPr lang="en-US" sz="2400" dirty="0"/>
            </a:br>
            <a:r>
              <a:rPr lang="en-US" sz="2400" dirty="0"/>
              <a:t>Percentage of Covered Workers Enrolled in a Plan with a General Annual Deductible of $1,000 or More for Single Coverage, By Firm Size, 2006-2012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025039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7.7 Percentage of Covered Workers Enrolled in a Plan with a General Annual Deductible of $1,000 or More for Single Coverage, By Firm Size, 2006-2012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7.7 Percentage of Covered Workers Enrolled in a Plan with a General Annual Deductible of $1,000 or More for Single Coverage, By Firm Size, 2006-2012 </dc:title>
  <dc:creator>NirmitaP</dc:creator>
  <cp:lastModifiedBy>NirmitaP</cp:lastModifiedBy>
  <cp:revision>1</cp:revision>
  <dcterms:created xsi:type="dcterms:W3CDTF">2013-03-08T18:28:36Z</dcterms:created>
  <dcterms:modified xsi:type="dcterms:W3CDTF">2013-03-08T18:28:37Z</dcterms:modified>
</cp:coreProperties>
</file>