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924061228703606E-2"/>
          <c:y val="6.0368498885414783E-2"/>
          <c:w val="0.8926814623012661"/>
          <c:h val="0.764151552712560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Sheet1!$B$1:$C$1</c:f>
              <c:strCache>
                <c:ptCount val="2"/>
                <c:pt idx="0">
                  <c:v>Percentage of Covered Workers with a 
Deductible of  $1,000 or More*</c:v>
                </c:pt>
                <c:pt idx="1">
                  <c:v>Percentage of Covered Workers with a 
Deductible of  $2,000 or More*</c:v>
                </c:pt>
              </c:strCache>
            </c:strRef>
          </c:cat>
          <c:val>
            <c:numRef>
              <c:f>Sheet1!$B$2:$C$2</c:f>
              <c:numCache>
                <c:formatCode>0%</c:formatCode>
                <c:ptCount val="2"/>
                <c:pt idx="0">
                  <c:v>0.49000000000000005</c:v>
                </c:pt>
                <c:pt idx="1">
                  <c:v>0.27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Percentage of Covered Workers with a 
Deductible of  $1,000 or More*</c:v>
                </c:pt>
                <c:pt idx="1">
                  <c:v>Percentage of Covered Workers with a 
Deductible of  $2,000 or More*</c:v>
                </c:pt>
              </c:strCache>
            </c:strRef>
          </c:cat>
          <c:val>
            <c:numRef>
              <c:f>Sheet1!$B$3:$C$3</c:f>
              <c:numCache>
                <c:formatCode>0%</c:formatCode>
                <c:ptCount val="2"/>
                <c:pt idx="0">
                  <c:v>0.26</c:v>
                </c:pt>
                <c:pt idx="1">
                  <c:v>7.0000000000000021E-2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All Firms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Percentage of Covered Workers with a 
Deductible of  $1,000 or More*</c:v>
                </c:pt>
                <c:pt idx="1">
                  <c:v>Percentage of Covered Workers with a 
Deductible of  $2,000 or More*</c:v>
                </c:pt>
              </c:strCache>
            </c:strRef>
          </c:cat>
          <c:val>
            <c:numRef>
              <c:f>Sheet1!$B$4:$C$4</c:f>
              <c:numCache>
                <c:formatCode>0%</c:formatCode>
                <c:ptCount val="2"/>
                <c:pt idx="0">
                  <c:v>0.34</c:v>
                </c:pt>
                <c:pt idx="1">
                  <c:v>0.14000000000000001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0"/>
        <c:overlap val="-40"/>
        <c:axId val="117612928"/>
        <c:axId val="117614464"/>
      </c:barChart>
      <c:catAx>
        <c:axId val="1176129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17614464"/>
        <c:crosses val="autoZero"/>
        <c:auto val="1"/>
        <c:lblAlgn val="ctr"/>
        <c:lblOffset val="100"/>
        <c:noMultiLvlLbl val="0"/>
      </c:catAx>
      <c:valAx>
        <c:axId val="117614464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 rot="0"/>
          <a:lstStyle/>
          <a:p>
            <a:pPr>
              <a:defRPr sz="1200"/>
            </a:pPr>
            <a:endParaRPr lang="en-US"/>
          </a:p>
        </c:txPr>
        <c:crossAx val="117612928"/>
        <c:crosses val="autoZero"/>
        <c:crossBetween val="between"/>
        <c:majorUnit val="0.2"/>
      </c:valAx>
    </c:plotArea>
    <c:legend>
      <c:legendPos val="tr"/>
      <c:layout>
        <c:manualLayout>
          <c:xMode val="edge"/>
          <c:yMode val="edge"/>
          <c:x val="0.51593932934145093"/>
          <c:y val="5.5555569851157907E-2"/>
          <c:w val="0.37775308738427554"/>
          <c:h val="0.18603832020997374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61205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8771935"/>
              </p:ext>
            </p:extLst>
          </p:nvPr>
        </p:nvGraphicFramePr>
        <p:xfrm>
          <a:off x="92075" y="1447800"/>
          <a:ext cx="895985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5638800"/>
            <a:ext cx="8747760" cy="1203960"/>
          </a:xfrm>
        </p:spPr>
        <p:txBody>
          <a:bodyPr/>
          <a:lstStyle/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* </a:t>
            </a:r>
            <a:r>
              <a:rPr lang="en-US" sz="1100" dirty="0"/>
              <a:t>Estimate is statistically different between All Small Firms and All Large Firms within category (p&lt;.05</a:t>
            </a:r>
            <a:r>
              <a:rPr lang="en-US" sz="1100" dirty="0" smtClean="0"/>
              <a:t>).</a:t>
            </a:r>
            <a:endParaRPr lang="en-US" sz="1100" dirty="0"/>
          </a:p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NOTE: </a:t>
            </a:r>
            <a:r>
              <a:rPr lang="en-US" sz="1100" dirty="0"/>
              <a:t>These estimates include workers enrolled in HDHP/SO and other plan types.  Because we do not collect information on the attributes of conventional plans, to be conservative, we assumed that workers in conventional plans do not have a deductible of $1,000 or more.  </a:t>
            </a:r>
            <a:br>
              <a:rPr lang="en-US" sz="1100" dirty="0"/>
            </a:br>
            <a:r>
              <a:rPr lang="en-US" sz="1100" dirty="0" smtClean="0"/>
              <a:t>Because </a:t>
            </a:r>
            <a:r>
              <a:rPr lang="en-US" sz="1100" dirty="0"/>
              <a:t>of the low enrollment in conventional plans, the impact of this assumption is minimal.  Average general annual health plan deductibles for PPOs, POS plans, and HDHP/SOs are for in-network services. 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2012</a:t>
            </a:r>
            <a:r>
              <a:rPr lang="en-US" sz="1100" dirty="0" smtClean="0"/>
              <a:t>.</a:t>
            </a:r>
            <a:endParaRPr lang="en-US" sz="11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9052560" cy="914400"/>
          </a:xfrm>
        </p:spPr>
        <p:txBody>
          <a:bodyPr/>
          <a:lstStyle/>
          <a:p>
            <a:r>
              <a:rPr lang="en-US" sz="2400" dirty="0"/>
              <a:t>Exhibit 7.6</a:t>
            </a:r>
            <a:br>
              <a:rPr lang="en-US" sz="2400" dirty="0"/>
            </a:br>
            <a:r>
              <a:rPr lang="en-US" sz="2400" dirty="0"/>
              <a:t>Percentage of Covered Workers Enrolled in a Plan with a High General Annual Deductible for Single Coverage, By Firm Size, 2012</a:t>
            </a:r>
          </a:p>
        </p:txBody>
      </p:sp>
    </p:spTree>
    <p:extLst>
      <p:ext uri="{BB962C8B-B14F-4D97-AF65-F5344CB8AC3E}">
        <p14:creationId xmlns:p14="http://schemas.microsoft.com/office/powerpoint/2010/main" val="466809688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75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7.6 Percentage of Covered Workers Enrolled in a Plan with a High General Annual Deductible for Single Coverage, By Firm Size,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7.6 Percentage of Covered Workers Enrolled in a Plan with a High General Annual Deductible for Single Coverage, By Firm Size, 2012</dc:title>
  <dc:creator>NirmitaP</dc:creator>
  <cp:lastModifiedBy>NirmitaP</cp:lastModifiedBy>
  <cp:revision>1</cp:revision>
  <dcterms:created xsi:type="dcterms:W3CDTF">2013-03-08T18:28:37Z</dcterms:created>
  <dcterms:modified xsi:type="dcterms:W3CDTF">2013-03-08T18:28:38Z</dcterms:modified>
</cp:coreProperties>
</file>