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10293278559"/>
          <c:y val="3.7505103528725582E-2"/>
          <c:w val="0.64098260573558707"/>
          <c:h val="0.8880023330417031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$1,999 or Less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3.1830890026060717E-4"/>
                  <c:y val="-3.13620953630796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0.37000000000000005</c:v>
                </c:pt>
                <c:pt idx="1">
                  <c:v>0.12000000000000001</c:v>
                </c:pt>
                <c:pt idx="2">
                  <c:v>0.19</c:v>
                </c:pt>
                <c:pt idx="3">
                  <c:v>0.37000000000000005</c:v>
                </c:pt>
                <c:pt idx="4">
                  <c:v>0.56999999999999995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$2,000-$2,999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0.31000000000000005</c:v>
                </c:pt>
                <c:pt idx="1">
                  <c:v>0.21000000000000002</c:v>
                </c:pt>
                <c:pt idx="2">
                  <c:v>0.32000000000000006</c:v>
                </c:pt>
                <c:pt idx="3">
                  <c:v>0.33000000000000007</c:v>
                </c:pt>
                <c:pt idx="4">
                  <c:v>0.22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$3,000-$3,999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0.18000000000000002</c:v>
                </c:pt>
                <c:pt idx="1">
                  <c:v>0.29000000000000004</c:v>
                </c:pt>
                <c:pt idx="2">
                  <c:v>0.18000000000000002</c:v>
                </c:pt>
                <c:pt idx="3">
                  <c:v>0.18000000000000002</c:v>
                </c:pt>
                <c:pt idx="4">
                  <c:v>0.18000000000000002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$4,000-$4,999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-7.087172218284905E-3"/>
                  <c:y val="-6.9444444444444461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7.0000000000000021E-2</c:v>
                </c:pt>
                <c:pt idx="1">
                  <c:v>0.15000000000000002</c:v>
                </c:pt>
                <c:pt idx="2">
                  <c:v>0.21000000000000002</c:v>
                </c:pt>
                <c:pt idx="3">
                  <c:v>6.0000000000000005E-2</c:v>
                </c:pt>
                <c:pt idx="4">
                  <c:v>2.0000000000000004E-2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$5,000-$5,999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2.8348688873139618E-3"/>
                  <c:y val="-3.08641975308636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4174232827558496E-2"/>
                  <c:y val="-6.9444444444444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6.0000000000000005E-2</c:v>
                </c:pt>
                <c:pt idx="1">
                  <c:v>0.2</c:v>
                </c:pt>
                <c:pt idx="2">
                  <c:v>3.0000000000000002E-2</c:v>
                </c:pt>
                <c:pt idx="3">
                  <c:v>0.05</c:v>
                </c:pt>
                <c:pt idx="4">
                  <c:v>1.0000000000000002E-2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$6,000 or More (with a Specified Limit)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2.267895109851169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50460666194178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267895109851169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267895109851169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1.0000000000000002E-2</c:v>
                </c:pt>
                <c:pt idx="1">
                  <c:v>3.0000000000000002E-2</c:v>
                </c:pt>
                <c:pt idx="2">
                  <c:v>7.0000000000000021E-2</c:v>
                </c:pt>
                <c:pt idx="3">
                  <c:v>1.0000000000000002E-2</c:v>
                </c:pt>
                <c:pt idx="4">
                  <c:v>1.0000000000000002E-2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931648"/>
        <c:axId val="121933184"/>
      </c:barChart>
      <c:catAx>
        <c:axId val="12193164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933184"/>
        <c:crosses val="autoZero"/>
        <c:auto val="1"/>
        <c:lblAlgn val="ctr"/>
        <c:lblOffset val="100"/>
        <c:tickLblSkip val="1"/>
        <c:noMultiLvlLbl val="0"/>
      </c:catAx>
      <c:valAx>
        <c:axId val="121933184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931648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80162234858842518"/>
          <c:y val="0.14898877223680376"/>
          <c:w val="0.18153518195059068"/>
          <c:h val="0.4991593759113444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1347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621539"/>
              </p:ext>
            </p:extLst>
          </p:nvPr>
        </p:nvGraphicFramePr>
        <p:xfrm>
          <a:off x="92075" y="1676400"/>
          <a:ext cx="89598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3160"/>
            <a:ext cx="8412480" cy="6248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Distributions were not statistically different from the All Plans distribution. Distributions are among covered workers facing a specified limit for out-of-pocket maximum amounts. The survey distinguished between plans that have a family aggregate out-of-pocket maximum that applies to spending by any covered person in the family or a separate per person out-of-pocket maximum that applies to spending by each family member or a limited number of family members. 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91440"/>
            <a:ext cx="9144000" cy="914400"/>
          </a:xfrm>
        </p:spPr>
        <p:txBody>
          <a:bodyPr/>
          <a:lstStyle/>
          <a:p>
            <a:r>
              <a:rPr lang="en-US" sz="2400" dirty="0"/>
              <a:t>Exhibit 7.34</a:t>
            </a:r>
            <a:br>
              <a:rPr lang="en-US" sz="2400" dirty="0"/>
            </a:br>
            <a:r>
              <a:rPr lang="en-US" sz="2400" dirty="0"/>
              <a:t>Among Covered Workers with a Separate per Person Out-of-Pocket Maximum for Family Coverage, Distribution of Out-of-Pocket Maximums, by Plan Type, 2012</a:t>
            </a:r>
          </a:p>
        </p:txBody>
      </p:sp>
    </p:spTree>
    <p:extLst>
      <p:ext uri="{BB962C8B-B14F-4D97-AF65-F5344CB8AC3E}">
        <p14:creationId xmlns:p14="http://schemas.microsoft.com/office/powerpoint/2010/main" val="239481116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102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7.34 Among Covered Workers with a Separate per Person Out-of-Pocket Maximum for Family Coverage, Distribution of Out-of-Pocket Maximums, by Plan Type,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7.34 Among Covered Workers with a Separate per Person Out-of-Pocket Maximum for Family Coverage, Distribution of Out-of-Pocket Maximums, by Plan Type, 2012</dc:title>
  <dc:creator>NirmitaP</dc:creator>
  <cp:lastModifiedBy>NirmitaP</cp:lastModifiedBy>
  <cp:revision>1</cp:revision>
  <dcterms:created xsi:type="dcterms:W3CDTF">2013-03-08T18:28:25Z</dcterms:created>
  <dcterms:modified xsi:type="dcterms:W3CDTF">2013-03-08T18:28:25Z</dcterms:modified>
</cp:coreProperties>
</file>