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04610293278559"/>
          <c:y val="5.6023635919287863E-2"/>
          <c:w val="0.65940925350312785"/>
          <c:h val="0.8701317585301837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$1 to $2,499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1"/>
              <c:layout>
                <c:manualLayout>
                  <c:x val="1.4492639507018144E-2"/>
                  <c:y val="-7.2580645161290328E-2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</c:v>
                </c:pt>
                <c:pt idx="3">
                  <c:v>PPO*</c:v>
                </c:pt>
                <c:pt idx="4">
                  <c:v>HMO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0.13</c:v>
                </c:pt>
                <c:pt idx="1">
                  <c:v>1.0000000000000002E-2</c:v>
                </c:pt>
                <c:pt idx="2">
                  <c:v>0.16</c:v>
                </c:pt>
                <c:pt idx="3">
                  <c:v>0.15000000000000002</c:v>
                </c:pt>
                <c:pt idx="4">
                  <c:v>0.16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$2,500 to $3,999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</c:v>
                </c:pt>
                <c:pt idx="3">
                  <c:v>PPO*</c:v>
                </c:pt>
                <c:pt idx="4">
                  <c:v>HMO</c:v>
                </c:pt>
              </c:strCache>
            </c:strRef>
          </c:cat>
          <c:val>
            <c:numRef>
              <c:f>Sheet1!$B$3:$F$3</c:f>
              <c:numCache>
                <c:formatCode>0%</c:formatCode>
                <c:ptCount val="5"/>
                <c:pt idx="0">
                  <c:v>0.16</c:v>
                </c:pt>
                <c:pt idx="1">
                  <c:v>4.0000000000000008E-2</c:v>
                </c:pt>
                <c:pt idx="2">
                  <c:v>0.11</c:v>
                </c:pt>
                <c:pt idx="3">
                  <c:v>0.19</c:v>
                </c:pt>
                <c:pt idx="4">
                  <c:v>0.31000000000000005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$4,000 to $5,499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</c:v>
                </c:pt>
                <c:pt idx="3">
                  <c:v>PPO*</c:v>
                </c:pt>
                <c:pt idx="4">
                  <c:v>HMO</c:v>
                </c:pt>
              </c:strCache>
            </c:strRef>
          </c:cat>
          <c:val>
            <c:numRef>
              <c:f>Sheet1!$B$4:$F$4</c:f>
              <c:numCache>
                <c:formatCode>0%</c:formatCode>
                <c:ptCount val="5"/>
                <c:pt idx="0">
                  <c:v>0.22</c:v>
                </c:pt>
                <c:pt idx="1">
                  <c:v>0.22</c:v>
                </c:pt>
                <c:pt idx="2">
                  <c:v>0.28000000000000008</c:v>
                </c:pt>
                <c:pt idx="3">
                  <c:v>0.22</c:v>
                </c:pt>
                <c:pt idx="4">
                  <c:v>0.17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$5,500 to $6,999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</c:v>
                </c:pt>
                <c:pt idx="3">
                  <c:v>PPO*</c:v>
                </c:pt>
                <c:pt idx="4">
                  <c:v>HMO</c:v>
                </c:pt>
              </c:strCache>
            </c:strRef>
          </c:cat>
          <c:val>
            <c:numRef>
              <c:f>Sheet1!$B$5:$F$5</c:f>
              <c:numCache>
                <c:formatCode>0%</c:formatCode>
                <c:ptCount val="5"/>
                <c:pt idx="0">
                  <c:v>0.16</c:v>
                </c:pt>
                <c:pt idx="1">
                  <c:v>0.2</c:v>
                </c:pt>
                <c:pt idx="2">
                  <c:v>0.15000000000000002</c:v>
                </c:pt>
                <c:pt idx="3">
                  <c:v>0.17</c:v>
                </c:pt>
                <c:pt idx="4">
                  <c:v>0.14000000000000001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$7,000 to $8,499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</c:v>
                </c:pt>
                <c:pt idx="3">
                  <c:v>PPO*</c:v>
                </c:pt>
                <c:pt idx="4">
                  <c:v>HMO</c:v>
                </c:pt>
              </c:strCache>
            </c:strRef>
          </c:cat>
          <c:val>
            <c:numRef>
              <c:f>Sheet1!$B$6:$F$6</c:f>
              <c:numCache>
                <c:formatCode>0%</c:formatCode>
                <c:ptCount val="5"/>
                <c:pt idx="0">
                  <c:v>0.17</c:v>
                </c:pt>
                <c:pt idx="1">
                  <c:v>0.25</c:v>
                </c:pt>
                <c:pt idx="2">
                  <c:v>0.12000000000000001</c:v>
                </c:pt>
                <c:pt idx="3">
                  <c:v>0.13</c:v>
                </c:pt>
                <c:pt idx="4">
                  <c:v>0.17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$8,500 to $9,999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</c:v>
                </c:pt>
                <c:pt idx="3">
                  <c:v>PPO*</c:v>
                </c:pt>
                <c:pt idx="4">
                  <c:v>HMO</c:v>
                </c:pt>
              </c:strCache>
            </c:strRef>
          </c:cat>
          <c:val>
            <c:numRef>
              <c:f>Sheet1!$B$7:$F$7</c:f>
              <c:numCache>
                <c:formatCode>0%</c:formatCode>
                <c:ptCount val="5"/>
                <c:pt idx="0">
                  <c:v>4.0000000000000008E-2</c:v>
                </c:pt>
                <c:pt idx="1">
                  <c:v>0.05</c:v>
                </c:pt>
                <c:pt idx="2">
                  <c:v>0.05</c:v>
                </c:pt>
                <c:pt idx="3">
                  <c:v>0.05</c:v>
                </c:pt>
                <c:pt idx="4">
                  <c:v>3.0000000000000002E-2</c:v>
                </c:pt>
              </c:numCache>
            </c:numRef>
          </c:val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$10,000 or more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4"/>
              <c:layout>
                <c:manualLayout>
                  <c:x val="8.504606661941884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</c:v>
                </c:pt>
                <c:pt idx="3">
                  <c:v>PPO*</c:v>
                </c:pt>
                <c:pt idx="4">
                  <c:v>HMO</c:v>
                </c:pt>
              </c:strCache>
            </c:strRef>
          </c:cat>
          <c:val>
            <c:numRef>
              <c:f>Sheet1!$B$8:$F$8</c:f>
              <c:numCache>
                <c:formatCode>0%</c:formatCode>
                <c:ptCount val="5"/>
                <c:pt idx="0">
                  <c:v>0.12000000000000001</c:v>
                </c:pt>
                <c:pt idx="1">
                  <c:v>0.24000000000000002</c:v>
                </c:pt>
                <c:pt idx="2">
                  <c:v>0.14000000000000001</c:v>
                </c:pt>
                <c:pt idx="3">
                  <c:v>8.0000000000000016E-2</c:v>
                </c:pt>
                <c:pt idx="4">
                  <c:v>3.0000000000000002E-2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21825152"/>
        <c:axId val="121826688"/>
      </c:barChart>
      <c:catAx>
        <c:axId val="121825152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21826688"/>
        <c:crosses val="autoZero"/>
        <c:auto val="1"/>
        <c:lblAlgn val="ctr"/>
        <c:lblOffset val="100"/>
        <c:tickLblSkip val="1"/>
        <c:noMultiLvlLbl val="0"/>
      </c:catAx>
      <c:valAx>
        <c:axId val="121826688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21825152"/>
        <c:crosses val="autoZero"/>
        <c:crossBetween val="between"/>
        <c:majorUnit val="0.2"/>
      </c:valAx>
    </c:plotArea>
    <c:legend>
      <c:legendPos val="b"/>
      <c:layout>
        <c:manualLayout>
          <c:xMode val="edge"/>
          <c:yMode val="edge"/>
          <c:x val="0.78177826637722736"/>
          <c:y val="0.17269265091863517"/>
          <c:w val="0.20421413304910238"/>
          <c:h val="0.6806406824146982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7428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2407357"/>
              </p:ext>
            </p:extLst>
          </p:nvPr>
        </p:nvGraphicFramePr>
        <p:xfrm>
          <a:off x="155575" y="1600200"/>
          <a:ext cx="895985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309360"/>
            <a:ext cx="8321040" cy="54864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/>
              <a:t>* Distribution is statistically different from All Plans distribution (p&lt;.05). 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NOTE: Distributions are among covered workers facing a specified limit for out of pocket maximum amounts. HSA-qualified HDHPs are required by law to have an out-of-pocket maximum of no more than $6,050 for single coverage and $12,100 for family coverage in 2012.  The survey distinguished between plans that have a family aggregate out-of-pocket maximum that applies to spending by any covered person in the family or a separate per person out-of-pocket maximum that applies to spending by each family member or a limited number of family members.  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SOURCE:  Kaiser/HRET Survey of Employer-Sponsored Health Benefits, 2012.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9052560" cy="914400"/>
          </a:xfrm>
        </p:spPr>
        <p:txBody>
          <a:bodyPr/>
          <a:lstStyle/>
          <a:p>
            <a:r>
              <a:rPr lang="en-US" sz="2400" dirty="0" smtClean="0"/>
              <a:t>Exhibit 7.33</a:t>
            </a:r>
            <a:br>
              <a:rPr lang="en-US" sz="2400" dirty="0" smtClean="0"/>
            </a:br>
            <a:r>
              <a:rPr lang="en-US" sz="2400" dirty="0" smtClean="0"/>
              <a:t>Among Covered Workers with an Aggregate Out-of-Pocket Maximum for Family Coverage, Distribution of Out-of-Pocket Maximums, by Plan Type, 2012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1066800" y="3505200"/>
            <a:ext cx="47708" cy="111318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948351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124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7.33 Among Covered Workers with an Aggregate Out-of-Pocket Maximum for Family Coverage, Distribution of Out-of-Pocket Maximums, by Plan Type,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7.33 Among Covered Workers with an Aggregate Out-of-Pocket Maximum for Family Coverage, Distribution of Out-of-Pocket Maximums, by Plan Type, 2012</dc:title>
  <dc:creator>NirmitaP</dc:creator>
  <cp:lastModifiedBy>NirmitaP</cp:lastModifiedBy>
  <cp:revision>1</cp:revision>
  <dcterms:created xsi:type="dcterms:W3CDTF">2013-03-08T18:28:26Z</dcterms:created>
  <dcterms:modified xsi:type="dcterms:W3CDTF">2013-03-08T18:28:26Z</dcterms:modified>
</cp:coreProperties>
</file>