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14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504604687571951"/>
          <c:y val="5.6023635919287863E-2"/>
          <c:w val="0.65515748031496068"/>
          <c:h val="0.84827724155448314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$0 to less than $20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2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All Plans</c:v>
                </c:pt>
                <c:pt idx="1">
                  <c:v>HDHP/SO</c:v>
                </c:pt>
                <c:pt idx="2">
                  <c:v>POS</c:v>
                </c:pt>
                <c:pt idx="3">
                  <c:v>PPO</c:v>
                </c:pt>
                <c:pt idx="4">
                  <c:v>HMO</c:v>
                </c:pt>
              </c:strCache>
            </c:strRef>
          </c:cat>
          <c:val>
            <c:numRef>
              <c:f>Sheet1!$B$2:$F$2</c:f>
              <c:numCache>
                <c:formatCode>0%</c:formatCode>
                <c:ptCount val="5"/>
                <c:pt idx="0">
                  <c:v>0.11</c:v>
                </c:pt>
                <c:pt idx="1">
                  <c:v>6.0000000000000005E-2</c:v>
                </c:pt>
                <c:pt idx="2">
                  <c:v>8.0000000000000016E-2</c:v>
                </c:pt>
                <c:pt idx="3">
                  <c:v>9.0000000000000011E-2</c:v>
                </c:pt>
                <c:pt idx="4">
                  <c:v>0.14000000000000001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$20 to less than $30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2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All Plans</c:v>
                </c:pt>
                <c:pt idx="1">
                  <c:v>HDHP/SO</c:v>
                </c:pt>
                <c:pt idx="2">
                  <c:v>POS</c:v>
                </c:pt>
                <c:pt idx="3">
                  <c:v>PPO</c:v>
                </c:pt>
                <c:pt idx="4">
                  <c:v>HMO</c:v>
                </c:pt>
              </c:strCache>
            </c:strRef>
          </c:cat>
          <c:val>
            <c:numRef>
              <c:f>Sheet1!$B$3:$F$3</c:f>
              <c:numCache>
                <c:formatCode>0%</c:formatCode>
                <c:ptCount val="5"/>
                <c:pt idx="0">
                  <c:v>0.25</c:v>
                </c:pt>
                <c:pt idx="1">
                  <c:v>0.33000000000000007</c:v>
                </c:pt>
                <c:pt idx="2">
                  <c:v>0.18000000000000002</c:v>
                </c:pt>
                <c:pt idx="3">
                  <c:v>0.26</c:v>
                </c:pt>
                <c:pt idx="4">
                  <c:v>0.27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$30 to less than $40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2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All Plans</c:v>
                </c:pt>
                <c:pt idx="1">
                  <c:v>HDHP/SO</c:v>
                </c:pt>
                <c:pt idx="2">
                  <c:v>POS</c:v>
                </c:pt>
                <c:pt idx="3">
                  <c:v>PPO</c:v>
                </c:pt>
                <c:pt idx="4">
                  <c:v>HMO</c:v>
                </c:pt>
              </c:strCache>
            </c:strRef>
          </c:cat>
          <c:val>
            <c:numRef>
              <c:f>Sheet1!$B$4:$F$4</c:f>
              <c:numCache>
                <c:formatCode>0%</c:formatCode>
                <c:ptCount val="5"/>
                <c:pt idx="0">
                  <c:v>0.30000000000000004</c:v>
                </c:pt>
                <c:pt idx="1">
                  <c:v>0.21000000000000002</c:v>
                </c:pt>
                <c:pt idx="2">
                  <c:v>0.28000000000000008</c:v>
                </c:pt>
                <c:pt idx="3">
                  <c:v>0.26</c:v>
                </c:pt>
                <c:pt idx="4">
                  <c:v>0.27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$40 to less than $50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2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All Plans</c:v>
                </c:pt>
                <c:pt idx="1">
                  <c:v>HDHP/SO</c:v>
                </c:pt>
                <c:pt idx="2">
                  <c:v>POS</c:v>
                </c:pt>
                <c:pt idx="3">
                  <c:v>PPO</c:v>
                </c:pt>
                <c:pt idx="4">
                  <c:v>HMO</c:v>
                </c:pt>
              </c:strCache>
            </c:strRef>
          </c:cat>
          <c:val>
            <c:numRef>
              <c:f>Sheet1!$B$5:$F$5</c:f>
              <c:numCache>
                <c:formatCode>0%</c:formatCode>
                <c:ptCount val="5"/>
                <c:pt idx="0">
                  <c:v>0.2</c:v>
                </c:pt>
                <c:pt idx="1">
                  <c:v>0.15000000000000002</c:v>
                </c:pt>
                <c:pt idx="2">
                  <c:v>0.2</c:v>
                </c:pt>
                <c:pt idx="3">
                  <c:v>0.23</c:v>
                </c:pt>
                <c:pt idx="4">
                  <c:v>0.21000000000000002</c:v>
                </c:pt>
              </c:numCache>
            </c:numRef>
          </c:val>
        </c:ser>
        <c:ser>
          <c:idx val="4"/>
          <c:order val="4"/>
          <c:tx>
            <c:strRef>
              <c:f>Sheet1!$A$6</c:f>
              <c:strCache>
                <c:ptCount val="1"/>
                <c:pt idx="0">
                  <c:v>$50 to less than $60</c:v>
                </c:pt>
              </c:strCache>
            </c:strRef>
          </c:tx>
          <c:spPr>
            <a:solidFill>
              <a:schemeClr val="accent5"/>
            </a:solidFill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200" b="0">
                    <a:solidFill>
                      <a:schemeClr val="tx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All Plans</c:v>
                </c:pt>
                <c:pt idx="1">
                  <c:v>HDHP/SO</c:v>
                </c:pt>
                <c:pt idx="2">
                  <c:v>POS</c:v>
                </c:pt>
                <c:pt idx="3">
                  <c:v>PPO</c:v>
                </c:pt>
                <c:pt idx="4">
                  <c:v>HMO</c:v>
                </c:pt>
              </c:strCache>
            </c:strRef>
          </c:cat>
          <c:val>
            <c:numRef>
              <c:f>Sheet1!$B$6:$F$6</c:f>
              <c:numCache>
                <c:formatCode>0%</c:formatCode>
                <c:ptCount val="5"/>
                <c:pt idx="0">
                  <c:v>0.1</c:v>
                </c:pt>
                <c:pt idx="1">
                  <c:v>0.2</c:v>
                </c:pt>
                <c:pt idx="2">
                  <c:v>0.18000000000000002</c:v>
                </c:pt>
                <c:pt idx="3">
                  <c:v>0.12000000000000001</c:v>
                </c:pt>
                <c:pt idx="4">
                  <c:v>0.1</c:v>
                </c:pt>
              </c:numCache>
            </c:numRef>
          </c:val>
        </c:ser>
        <c:ser>
          <c:idx val="5"/>
          <c:order val="5"/>
          <c:tx>
            <c:strRef>
              <c:f>Sheet1!$A$7</c:f>
              <c:strCache>
                <c:ptCount val="1"/>
                <c:pt idx="0">
                  <c:v>$60 or more</c:v>
                </c:pt>
              </c:strCache>
            </c:strRef>
          </c:tx>
          <c:spPr>
            <a:solidFill>
              <a:schemeClr val="accent6"/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4"/>
              <c:layout>
                <c:manualLayout>
                  <c:x val="2.6086842405568991E-2"/>
                  <c:y val="-2.6881720430107412E-3"/>
                </c:manualLayout>
              </c:layout>
              <c:tx>
                <c:rich>
                  <a:bodyPr/>
                  <a:lstStyle/>
                  <a:p>
                    <a:r>
                      <a:rPr lang="en-US" b="0" dirty="0" smtClean="0"/>
                      <a:t>&lt; 1</a:t>
                    </a:r>
                    <a:r>
                      <a:rPr lang="en-US" b="0" dirty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0">
                    <a:solidFill>
                      <a:schemeClr val="tx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All Plans</c:v>
                </c:pt>
                <c:pt idx="1">
                  <c:v>HDHP/SO</c:v>
                </c:pt>
                <c:pt idx="2">
                  <c:v>POS</c:v>
                </c:pt>
                <c:pt idx="3">
                  <c:v>PPO</c:v>
                </c:pt>
                <c:pt idx="4">
                  <c:v>HMO</c:v>
                </c:pt>
              </c:strCache>
            </c:strRef>
          </c:cat>
          <c:val>
            <c:numRef>
              <c:f>Sheet1!$B$7:$F$7</c:f>
              <c:numCache>
                <c:formatCode>0%</c:formatCode>
                <c:ptCount val="5"/>
                <c:pt idx="0">
                  <c:v>3.0000000000000002E-2</c:v>
                </c:pt>
                <c:pt idx="1">
                  <c:v>6.0000000000000005E-2</c:v>
                </c:pt>
                <c:pt idx="2">
                  <c:v>7.0000000000000021E-2</c:v>
                </c:pt>
                <c:pt idx="3">
                  <c:v>4.0000000000000008E-2</c:v>
                </c:pt>
                <c:pt idx="4">
                  <c:v>1.0000000000000002E-2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121877248"/>
        <c:axId val="121878784"/>
      </c:barChart>
      <c:catAx>
        <c:axId val="121877248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21878784"/>
        <c:crosses val="autoZero"/>
        <c:auto val="1"/>
        <c:lblAlgn val="ctr"/>
        <c:lblOffset val="100"/>
        <c:noMultiLvlLbl val="0"/>
      </c:catAx>
      <c:valAx>
        <c:axId val="121878784"/>
        <c:scaling>
          <c:orientation val="minMax"/>
          <c:max val="1"/>
        </c:scaling>
        <c:delete val="0"/>
        <c:axPos val="b"/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121877248"/>
        <c:crosses val="autoZero"/>
        <c:crossBetween val="between"/>
        <c:majorUnit val="0.1"/>
      </c:valAx>
    </c:plotArea>
    <c:legend>
      <c:legendPos val="b"/>
      <c:layout>
        <c:manualLayout>
          <c:xMode val="edge"/>
          <c:yMode val="edge"/>
          <c:x val="0.79432588554635797"/>
          <c:y val="0.20844255355177374"/>
          <c:w val="0.18761794198802076"/>
          <c:h val="0.44895648124629584"/>
        </c:manualLayout>
      </c:layout>
      <c:overlay val="0"/>
      <c:txPr>
        <a:bodyPr/>
        <a:lstStyle/>
        <a:p>
          <a:pPr>
            <a:defRPr sz="1200" b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226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6083705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82998705"/>
              </p:ext>
            </p:extLst>
          </p:nvPr>
        </p:nvGraphicFramePr>
        <p:xfrm>
          <a:off x="76200" y="1524000"/>
          <a:ext cx="8915400" cy="4724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eaLnBrk="0" hangingPunct="0">
              <a:spcBef>
                <a:spcPct val="50000"/>
              </a:spcBef>
            </a:pPr>
            <a:r>
              <a:rPr lang="en-US" sz="1100" smtClean="0"/>
              <a:t>NOTE: Copayments for PPO, POS, and HDHP/SO plans are for in-network providers.</a:t>
            </a:r>
          </a:p>
          <a:p>
            <a:pPr eaLnBrk="0" hangingPunct="0">
              <a:spcBef>
                <a:spcPct val="50000"/>
              </a:spcBef>
            </a:pPr>
            <a:r>
              <a:rPr lang="en-US" sz="1100" smtClean="0"/>
              <a:t>SOURCE:  Kaiser/HRET Survey of Employer-Sponsored Health Benefits, 2012.</a:t>
            </a:r>
            <a:endParaRPr lang="en-US" sz="11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440" y="91440"/>
            <a:ext cx="9052560" cy="914400"/>
          </a:xfrm>
        </p:spPr>
        <p:txBody>
          <a:bodyPr/>
          <a:lstStyle/>
          <a:p>
            <a:r>
              <a:rPr lang="en-US" sz="2400" dirty="0">
                <a:solidFill>
                  <a:schemeClr val="tx1"/>
                </a:solidFill>
              </a:rPr>
              <a:t>Exhibit 7.26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Among Covered Workers with Copayments for a Physician Office Visit with a Specialty Care Physician, Distribution of Copayments, by Plan Type, 2012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75700674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32</Words>
  <Application>Microsoft Office PowerPoint</Application>
  <PresentationFormat>On-screen Show (4:3)</PresentationFormat>
  <Paragraphs>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7.26 Among Covered Workers with Copayments for a Physician Office Visit with a Specialty Care Physician, Distribution of Copayments, by Plan Type, 2012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7.26 Among Covered Workers with Copayments for a Physician Office Visit with a Specialty Care Physician, Distribution of Copayments, by Plan Type, 2012</dc:title>
  <dc:creator>NirmitaP</dc:creator>
  <cp:lastModifiedBy>NirmitaP</cp:lastModifiedBy>
  <cp:revision>1</cp:revision>
  <dcterms:created xsi:type="dcterms:W3CDTF">2013-03-08T18:28:30Z</dcterms:created>
  <dcterms:modified xsi:type="dcterms:W3CDTF">2013-03-08T18:28:30Z</dcterms:modified>
</cp:coreProperties>
</file>