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04604687571951"/>
          <c:y val="5.6023635919287863E-2"/>
          <c:w val="0.83419866924529162"/>
          <c:h val="0.68429868872844268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Two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HDHP/SO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0.75000000000000011</c:v>
                </c:pt>
                <c:pt idx="1">
                  <c:v>0.36000000000000004</c:v>
                </c:pt>
                <c:pt idx="2">
                  <c:v>0.56000000000000005</c:v>
                </c:pt>
                <c:pt idx="3">
                  <c:v>0.42000000000000004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Three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HDHP/SO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Sheet1!$B$3:$E$3</c:f>
              <c:numCache>
                <c:formatCode>0%</c:formatCode>
                <c:ptCount val="4"/>
                <c:pt idx="0">
                  <c:v>0.22</c:v>
                </c:pt>
                <c:pt idx="1">
                  <c:v>0.6100000000000001</c:v>
                </c:pt>
                <c:pt idx="2">
                  <c:v>0.41000000000000003</c:v>
                </c:pt>
                <c:pt idx="3">
                  <c:v>0.55000000000000004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Four or More (with Specified Limit)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layout>
                <c:manualLayout>
                  <c:x val="-3.0701869503154216E-2"/>
                  <c:y val="-9.4339646001001837E-2"/>
                </c:manualLayout>
              </c:layout>
              <c:tx>
                <c:rich>
                  <a:bodyPr/>
                  <a:lstStyle/>
                  <a:p>
                    <a:pPr>
                      <a:defRPr sz="1200" b="0">
                        <a:solidFill>
                          <a:schemeClr val="tx1"/>
                        </a:solidFill>
                      </a:defRPr>
                    </a:pPr>
                    <a:r>
                      <a:rPr lang="en-US" b="0" dirty="0" smtClean="0">
                        <a:solidFill>
                          <a:schemeClr val="tx1"/>
                        </a:solidFill>
                      </a:rPr>
                      <a:t>&lt;1</a:t>
                    </a:r>
                    <a:r>
                      <a:rPr lang="en-US" b="0" dirty="0">
                        <a:solidFill>
                          <a:schemeClr val="tx1"/>
                        </a:solidFill>
                      </a:rPr>
                      <a:t>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numFmt formatCode="0%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</c:dLbl>
            <c:numFmt formatCode="0%" sourceLinked="0"/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HDHP/SO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Sheet1!$B$4:$E$4</c:f>
              <c:numCache>
                <c:formatCode>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1.0000000000000002E-2</c:v>
                </c:pt>
                <c:pt idx="3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No Limit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1"/>
              <c:layout>
                <c:manualLayout>
                  <c:x val="2.9239766081871343E-3"/>
                  <c:y val="-3.54609929078014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618731869042686E-3"/>
                  <c:y val="-5.68716144524487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946625319747918E-2"/>
                  <c:y val="-2.806032660894488E-3"/>
                </c:manualLayout>
              </c:layout>
              <c:spPr/>
              <c:txPr>
                <a:bodyPr/>
                <a:lstStyle/>
                <a:p>
                  <a:pPr>
                    <a:defRPr sz="1200" b="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HDHP/SO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Sheet1!$B$5:$E$5</c:f>
              <c:numCache>
                <c:formatCode>0%</c:formatCode>
                <c:ptCount val="4"/>
                <c:pt idx="0">
                  <c:v>3.0000000000000002E-2</c:v>
                </c:pt>
                <c:pt idx="1">
                  <c:v>3.0000000000000002E-2</c:v>
                </c:pt>
                <c:pt idx="2">
                  <c:v>3.0000000000000002E-2</c:v>
                </c:pt>
                <c:pt idx="3">
                  <c:v>3.0000000000000002E-2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Other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HDHP/SO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Sheet1!$B$6:$E$6</c:f>
              <c:numCache>
                <c:formatCode>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1.0000000000000002E-2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21901056"/>
        <c:axId val="121902592"/>
      </c:barChart>
      <c:catAx>
        <c:axId val="12190105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1902592"/>
        <c:crosses val="autoZero"/>
        <c:auto val="1"/>
        <c:lblAlgn val="ctr"/>
        <c:lblOffset val="100"/>
        <c:noMultiLvlLbl val="0"/>
      </c:catAx>
      <c:valAx>
        <c:axId val="121902592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21901056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0.20345278955515175"/>
          <c:y val="0.90213878752960763"/>
          <c:w val="0.65477367960583899"/>
          <c:h val="7.5375551460322779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0.87719</cdr:x>
      <cdr:y>0.24528</cdr:y>
    </cdr:from>
    <cdr:to>
      <cdr:x>0.90351</cdr:x>
      <cdr:y>0.28302</cdr:y>
    </cdr:to>
    <cdr:cxnSp macro="">
      <cdr:nvCxnSpPr>
        <cdr:cNvPr id="12" name="Straight Connector 11"/>
        <cdr:cNvCxnSpPr/>
      </cdr:nvCxnSpPr>
      <cdr:spPr>
        <a:xfrm xmlns:a="http://schemas.openxmlformats.org/drawingml/2006/main">
          <a:off x="7620000" y="990599"/>
          <a:ext cx="228600" cy="152400"/>
        </a:xfrm>
        <a:prstGeom xmlns:a="http://schemas.openxmlformats.org/drawingml/2006/main" prst="line">
          <a:avLst/>
        </a:prstGeom>
        <a:ln xmlns:a="http://schemas.openxmlformats.org/drawingml/2006/main" w="12700" cmpd="sng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0.92982</cdr:x>
      <cdr:y>0.28302</cdr:y>
    </cdr:from>
    <cdr:to>
      <cdr:x>0.99123</cdr:x>
      <cdr:y>0.35293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8077200" y="1121433"/>
          <a:ext cx="533400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en-US" sz="1200" b="0" dirty="0" smtClean="0">
              <a:latin typeface="Meta Offc Pro"/>
              <a:cs typeface="Meta Offc Pro"/>
            </a:rPr>
            <a:t>&lt;1%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73965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858730"/>
              </p:ext>
            </p:extLst>
          </p:nvPr>
        </p:nvGraphicFramePr>
        <p:xfrm>
          <a:off x="152400" y="2133600"/>
          <a:ext cx="89154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33160"/>
            <a:ext cx="8321040" cy="548640"/>
          </a:xfrm>
        </p:spPr>
        <p:txBody>
          <a:bodyPr/>
          <a:lstStyle/>
          <a:p>
            <a:pPr eaLnBrk="0" hangingPunct="0">
              <a:spcBef>
                <a:spcPct val="50000"/>
              </a:spcBef>
            </a:pPr>
            <a:endParaRPr lang="en-US" sz="1100" dirty="0"/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/>
              <a:t>NOTE: </a:t>
            </a:r>
            <a:r>
              <a:rPr lang="en-US" sz="1100" dirty="0"/>
              <a:t>Average general annual health plan deductibles for PPOs, POS plans, and HDHP/SOs are for in-network services. The survey distinguishes between plans that have an aggregate family deductible that applies to spending by any covered person in the family or a separate family deductible that applies to spending by each family member or a limited number of family members.  In 2012, the survey’s skip logic was edited so that firms who selected a separate family deductible were asked if they had a combined limit or if the limit was consider met when a specified number of family members reached their separate per-person limit. The “other” category refers to workers that have another type of limit on per-person deductibles, such as a per-person amount with a total dollar cap. 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2012.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9052560" cy="914400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Exhibit 7.16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Among Covered Workers With a Separate per Person General Annual Health Plan Deductible for Family Coverage, Distribution of Maximum Number of Family Members Required to Meet the Deductible, by Plan Type, 2012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54338260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76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7.16 Among Covered Workers With a Separate per Person General Annual Health Plan Deductible for Family Coverage, Distribution of Maximum Number of Family Members Required to Meet the Deductible, by Plan Type,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7.16 Among Covered Workers With a Separate per Person General Annual Health Plan Deductible for Family Coverage, Distribution of Maximum Number of Family Members Required to Meet the Deductible, by Plan Type, 2012</dc:title>
  <dc:creator>NirmitaP</dc:creator>
  <cp:lastModifiedBy>NirmitaP</cp:lastModifiedBy>
  <cp:revision>1</cp:revision>
  <dcterms:created xsi:type="dcterms:W3CDTF">2013-03-08T18:28:31Z</dcterms:created>
  <dcterms:modified xsi:type="dcterms:W3CDTF">2013-03-08T18:28:32Z</dcterms:modified>
</cp:coreProperties>
</file>