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27411705115807E-2"/>
          <c:y val="3.0866359269839373E-2"/>
          <c:w val="0.86051445871897581"/>
          <c:h val="0.7650114221833381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$1-$499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</c:v>
                </c:pt>
                <c:pt idx="1">
                  <c:v>0.32000000000000006</c:v>
                </c:pt>
                <c:pt idx="2">
                  <c:v>0.41000000000000003</c:v>
                </c:pt>
                <c:pt idx="3">
                  <c:v>0.45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$500-$999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</c:v>
                </c:pt>
                <c:pt idx="1">
                  <c:v>0.21000000000000002</c:v>
                </c:pt>
                <c:pt idx="2">
                  <c:v>0.39000000000000007</c:v>
                </c:pt>
                <c:pt idx="3">
                  <c:v>0.31000000000000005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$1,000-$1,999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0.24000000000000002</c:v>
                </c:pt>
                <c:pt idx="1">
                  <c:v>0.31000000000000005</c:v>
                </c:pt>
                <c:pt idx="2">
                  <c:v>0.15000000000000002</c:v>
                </c:pt>
                <c:pt idx="3">
                  <c:v>0.12000000000000001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layout>
                <c:manualLayout>
                  <c:x val="2.946625319747918E-2"/>
                  <c:y val="-2.806032660894488E-3"/>
                </c:manualLayout>
              </c:layout>
              <c:spPr/>
              <c:txPr>
                <a:bodyPr/>
                <a:lstStyle/>
                <a:p>
                  <a:pPr>
                    <a:defRPr sz="1200" b="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0.76000000000000012</c:v>
                </c:pt>
                <c:pt idx="1">
                  <c:v>0.16</c:v>
                </c:pt>
                <c:pt idx="2">
                  <c:v>0.05</c:v>
                </c:pt>
                <c:pt idx="3">
                  <c:v>0.12000000000000001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21713792"/>
        <c:axId val="121715328"/>
      </c:barChart>
      <c:catAx>
        <c:axId val="12171379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1715328"/>
        <c:crosses val="autoZero"/>
        <c:auto val="1"/>
        <c:lblAlgn val="ctr"/>
        <c:lblOffset val="100"/>
        <c:noMultiLvlLbl val="0"/>
      </c:catAx>
      <c:valAx>
        <c:axId val="121715328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1713792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21083770778652669"/>
          <c:y val="0.90527656265189071"/>
          <c:w val="0.59650297002348396"/>
          <c:h val="5.96447651030289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4019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5130630"/>
              </p:ext>
            </p:extLst>
          </p:nvPr>
        </p:nvGraphicFramePr>
        <p:xfrm>
          <a:off x="152400" y="1600200"/>
          <a:ext cx="86868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 smtClean="0"/>
              <a:t>NOTE: </a:t>
            </a:r>
            <a:r>
              <a:rPr lang="en-US" sz="1100" dirty="0"/>
              <a:t>Average general annual health plan deductibles for PPOs, POS plans, and HDHP/SOs are for in-network services. The survey distinguished between plans that have an aggregate deductible amount in which all family members’ out-of-pocket expenses count toward the deductible and plans that have a separate amount for each family member, typically with a limit on the number of family members required to reach that amount.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9052560" cy="9144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Exhibit 7.14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Among Covered Workers with a Separate Per Person General Annual Health Plan Deductible for Family Coverage, Distribution of Deductibles, by Plan Type,  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0999643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7.14 Among Covered Workers with a Separate Per Person General Annual Health Plan Deductible for Family Coverage, Distribution of Deductibles, by Plan Type, 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7.14 Among Covered Workers with a Separate Per Person General Annual Health Plan Deductible for Family Coverage, Distribution of Deductibles, by Plan Type,  2012</dc:title>
  <dc:creator>NirmitaP</dc:creator>
  <cp:lastModifiedBy>NirmitaP</cp:lastModifiedBy>
  <cp:revision>1</cp:revision>
  <dcterms:created xsi:type="dcterms:W3CDTF">2013-03-08T18:28:33Z</dcterms:created>
  <dcterms:modified xsi:type="dcterms:W3CDTF">2013-03-08T18:28:33Z</dcterms:modified>
</cp:coreProperties>
</file>