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02271981370263"/>
          <c:y val="8.3333315694412893E-2"/>
          <c:w val="0.82492297663555791"/>
          <c:h val="0.85307851725541506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Worker Contribution</c:v>
                </c:pt>
              </c:strCache>
            </c:strRef>
          </c:tx>
          <c:spPr>
            <a:solidFill>
              <a:schemeClr val="accent1"/>
            </a:solidFill>
            <a:ln w="136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4.3103443399465629E-3"/>
                  <c:y val="2.1872265966754156E-7"/>
                </c:manualLayout>
              </c:layout>
              <c:tx>
                <c:rich>
                  <a:bodyPr/>
                  <a:lstStyle/>
                  <a:p>
                    <a:r>
                      <a:rPr lang="en-US" sz="11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Tahoma"/>
                        <a:cs typeface="Tahoma"/>
                      </a:rPr>
                      <a:t> $1,114*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10344339946562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8735628932977089E-3"/>
                  <c:y val="6.561679790026247E-7"/>
                </c:manualLayout>
              </c:layout>
              <c:tx>
                <c:rich>
                  <a:bodyPr/>
                  <a:lstStyle/>
                  <a:p>
                    <a:r>
                      <a:rPr lang="en-US" sz="11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Tahoma"/>
                        <a:cs typeface="Tahoma"/>
                      </a:rPr>
                      <a:t> $743*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4367814466488544E-3"/>
                  <c:y val="2.1872265966754156E-7"/>
                </c:manualLayout>
              </c:layout>
              <c:tx>
                <c:rich>
                  <a:bodyPr/>
                  <a:lstStyle/>
                  <a:p>
                    <a:r>
                      <a:rPr lang="en-US" sz="11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Tahoma"/>
                        <a:cs typeface="Tahoma"/>
                      </a:rPr>
                      <a:t> $765*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1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Tahoma"/>
                        <a:cs typeface="Tahoma"/>
                      </a:rPr>
                      <a:t> $3,720*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Sheet1!$B$2:$B$16</c:f>
              <c:strCache>
                <c:ptCount val="14"/>
                <c:pt idx="0">
                  <c:v>HMO - Single</c:v>
                </c:pt>
                <c:pt idx="1">
                  <c:v>HMO - Family</c:v>
                </c:pt>
                <c:pt idx="3">
                  <c:v>PPO - Single</c:v>
                </c:pt>
                <c:pt idx="4">
                  <c:v>PPO - Family</c:v>
                </c:pt>
                <c:pt idx="6">
                  <c:v>POS - Single</c:v>
                </c:pt>
                <c:pt idx="7">
                  <c:v>POS - Family</c:v>
                </c:pt>
                <c:pt idx="9">
                  <c:v>HDHP/SO - Single</c:v>
                </c:pt>
                <c:pt idx="10">
                  <c:v>HDHP/SO - Family</c:v>
                </c:pt>
                <c:pt idx="12">
                  <c:v>All Plan Types - Single </c:v>
                </c:pt>
                <c:pt idx="13">
                  <c:v>All Plan Types - Family </c:v>
                </c:pt>
              </c:strCache>
            </c:strRef>
          </c:cat>
          <c:val>
            <c:numRef>
              <c:f>Sheet1!$C$2:$C$16</c:f>
              <c:numCache>
                <c:formatCode>_("$"* #,##0_);_("$"* \(#,##0\);_("$"* "-"??_);_(@_)</c:formatCode>
                <c:ptCount val="14"/>
                <c:pt idx="0">
                  <c:v>1114</c:v>
                </c:pt>
                <c:pt idx="1">
                  <c:v>4563</c:v>
                </c:pt>
                <c:pt idx="3">
                  <c:v>1002</c:v>
                </c:pt>
                <c:pt idx="4">
                  <c:v>4410</c:v>
                </c:pt>
                <c:pt idx="6">
                  <c:v>743</c:v>
                </c:pt>
                <c:pt idx="7">
                  <c:v>4578</c:v>
                </c:pt>
                <c:pt idx="9">
                  <c:v>765</c:v>
                </c:pt>
                <c:pt idx="10">
                  <c:v>3720</c:v>
                </c:pt>
                <c:pt idx="12">
                  <c:v>951</c:v>
                </c:pt>
                <c:pt idx="13">
                  <c:v>4316</c:v>
                </c:pt>
              </c:numCache>
            </c:numRef>
          </c:val>
        </c:ser>
        <c:ser>
          <c:idx val="0"/>
          <c:order val="1"/>
          <c:tx>
            <c:strRef>
              <c:f>Sheet1!$D$1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 w="136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 b="0"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rPr>
                      <a:t> $</a:t>
                    </a:r>
                    <a:r>
                      <a:rPr lang="en-US" sz="1100" b="0" smtClean="0"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rPr>
                      <a:t>4,848*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100" b="0"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rPr>
                      <a:t> $</a:t>
                    </a:r>
                    <a:r>
                      <a:rPr lang="en-US" sz="1100" b="0" smtClean="0"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rPr>
                      <a:t>4,163*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100" b="0"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rPr>
                      <a:t> $</a:t>
                    </a:r>
                    <a:r>
                      <a:rPr lang="en-US" sz="1100" b="0" smtClean="0"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rPr>
                      <a:t>10,409*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0">
                    <a:solidFill>
                      <a:schemeClr val="tx1"/>
                    </a:solidFill>
                    <a:latin typeface="+mn-lt"/>
                    <a:ea typeface="Tahoma" pitchFamily="34" charset="0"/>
                    <a:cs typeface="Tahoma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Sheet1!$B$2:$B$16</c:f>
              <c:strCache>
                <c:ptCount val="14"/>
                <c:pt idx="0">
                  <c:v>HMO - Single</c:v>
                </c:pt>
                <c:pt idx="1">
                  <c:v>HMO - Family</c:v>
                </c:pt>
                <c:pt idx="3">
                  <c:v>PPO - Single</c:v>
                </c:pt>
                <c:pt idx="4">
                  <c:v>PPO - Family</c:v>
                </c:pt>
                <c:pt idx="6">
                  <c:v>POS - Single</c:v>
                </c:pt>
                <c:pt idx="7">
                  <c:v>POS - Family</c:v>
                </c:pt>
                <c:pt idx="9">
                  <c:v>HDHP/SO - Single</c:v>
                </c:pt>
                <c:pt idx="10">
                  <c:v>HDHP/SO - Family</c:v>
                </c:pt>
                <c:pt idx="12">
                  <c:v>All Plan Types - Single </c:v>
                </c:pt>
                <c:pt idx="13">
                  <c:v>All Plan Types - Family </c:v>
                </c:pt>
              </c:strCache>
            </c:strRef>
          </c:cat>
          <c:val>
            <c:numRef>
              <c:f>Sheet1!$D$2:$D$16</c:f>
              <c:numCache>
                <c:formatCode>_("$"* #,##0_);_("$"* \(#,##0\);_("$"* "-"??_);_(@_)</c:formatCode>
                <c:ptCount val="14"/>
                <c:pt idx="0">
                  <c:v>4554</c:v>
                </c:pt>
                <c:pt idx="1">
                  <c:v>11166</c:v>
                </c:pt>
                <c:pt idx="3">
                  <c:v>4848</c:v>
                </c:pt>
                <c:pt idx="4">
                  <c:v>11947</c:v>
                </c:pt>
                <c:pt idx="6">
                  <c:v>4765</c:v>
                </c:pt>
                <c:pt idx="7">
                  <c:v>10800</c:v>
                </c:pt>
                <c:pt idx="9">
                  <c:v>4163</c:v>
                </c:pt>
                <c:pt idx="10">
                  <c:v>10409</c:v>
                </c:pt>
                <c:pt idx="12">
                  <c:v>4664</c:v>
                </c:pt>
                <c:pt idx="13">
                  <c:v>11429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100"/>
        <c:axId val="170586880"/>
        <c:axId val="170588416"/>
      </c:barChart>
      <c:catAx>
        <c:axId val="1705868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42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170588416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70588416"/>
        <c:scaling>
          <c:orientation val="minMax"/>
        </c:scaling>
        <c:delete val="1"/>
        <c:axPos val="b"/>
        <c:numFmt formatCode="\$#,##0" sourceLinked="0"/>
        <c:majorTickMark val="out"/>
        <c:minorTickMark val="none"/>
        <c:tickLblPos val="nextTo"/>
        <c:crossAx val="170586880"/>
        <c:crosses val="max"/>
        <c:crossBetween val="between"/>
      </c:valAx>
      <c:spPr>
        <a:noFill/>
        <a:ln w="27383">
          <a:noFill/>
        </a:ln>
      </c:spPr>
    </c:plotArea>
    <c:legend>
      <c:legendPos val="b"/>
      <c:layout>
        <c:manualLayout>
          <c:xMode val="edge"/>
          <c:yMode val="edge"/>
          <c:x val="0.30340298857328846"/>
          <c:y val="5.7406219328122246E-3"/>
          <c:w val="0.53646885052167048"/>
          <c:h val="6.0945538057742783E-2"/>
        </c:manualLayout>
      </c:layout>
      <c:overlay val="0"/>
      <c:spPr>
        <a:noFill/>
        <a:ln w="3423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94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923953-ED14-4950-A7B8-0C8420901245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69B90-FB8A-4AE6-ACF7-BE7C476C7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66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B6B849-29B2-41B5-823F-187A4DE7FDC3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5" y="4343704"/>
            <a:ext cx="5027414" cy="411389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/>
        </p:spPr>
        <p:txBody>
          <a:bodyPr/>
          <a:lstStyle/>
          <a:p>
            <a:r>
              <a:rPr lang="en-US" sz="2400" b="1" dirty="0">
                <a:latin typeface="+mn-lt"/>
              </a:rPr>
              <a:t>Exhibit </a:t>
            </a:r>
            <a:r>
              <a:rPr lang="en-US" sz="2400" b="1" dirty="0" smtClean="0">
                <a:latin typeface="+mn-lt"/>
              </a:rPr>
              <a:t>6.5 </a:t>
            </a:r>
            <a:r>
              <a:rPr lang="en-US" sz="2400" b="1" dirty="0">
                <a:latin typeface="+mn-lt"/>
              </a:rPr>
              <a:t/>
            </a:r>
            <a:br>
              <a:rPr lang="en-US" sz="2400" b="1" dirty="0">
                <a:latin typeface="+mn-lt"/>
              </a:rPr>
            </a:br>
            <a:r>
              <a:rPr lang="en-US" sz="2400" b="1" dirty="0">
                <a:latin typeface="+mn-lt"/>
              </a:rPr>
              <a:t>Average Annual Firm and Worker Premium Contributions and Total Premiums for Covered Workers for Single and Family Coverage, by Plan Type, </a:t>
            </a:r>
            <a:r>
              <a:rPr lang="en-US" sz="2400" b="1" dirty="0" smtClean="0">
                <a:latin typeface="+mn-lt"/>
              </a:rPr>
              <a:t>2012</a:t>
            </a:r>
            <a:endParaRPr lang="en-US" sz="2400" b="1" dirty="0">
              <a:latin typeface="+mn-lt"/>
            </a:endParaRPr>
          </a:p>
        </p:txBody>
      </p:sp>
      <p:graphicFrame>
        <p:nvGraphicFramePr>
          <p:cNvPr id="22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868396406"/>
              </p:ext>
            </p:extLst>
          </p:nvPr>
        </p:nvGraphicFramePr>
        <p:xfrm>
          <a:off x="76200" y="1752600"/>
          <a:ext cx="8839201" cy="4557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76200" y="6309748"/>
            <a:ext cx="5410200" cy="490134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* Estimate is statistically different from All Plans estimate by coverage type (p&lt;.05).</a:t>
            </a:r>
          </a:p>
          <a:p>
            <a:pPr>
              <a:spcBef>
                <a:spcPct val="500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SOURCE:  </a:t>
            </a:r>
            <a:r>
              <a:rPr lang="en-US" sz="1100" dirty="0">
                <a:solidFill>
                  <a:srgbClr val="000000"/>
                </a:solidFill>
              </a:rPr>
              <a:t>Kaiser/HRET Survey of Employer-Sponsored Health Benefits, </a:t>
            </a:r>
            <a:r>
              <a:rPr lang="en-US" sz="1100" dirty="0" smtClean="0">
                <a:solidFill>
                  <a:srgbClr val="000000"/>
                </a:solidFill>
              </a:rPr>
              <a:t>2012.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5407" name="Text Box 47"/>
          <p:cNvSpPr txBox="1">
            <a:spLocks noChangeArrowheads="1"/>
          </p:cNvSpPr>
          <p:nvPr/>
        </p:nvSpPr>
        <p:spPr bwMode="auto">
          <a:xfrm>
            <a:off x="3657600" y="2133600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</a:rPr>
              <a:t>$5,668</a:t>
            </a:r>
          </a:p>
        </p:txBody>
      </p:sp>
      <p:sp>
        <p:nvSpPr>
          <p:cNvPr id="15408" name="Text Box 48"/>
          <p:cNvSpPr txBox="1">
            <a:spLocks noChangeArrowheads="1"/>
          </p:cNvSpPr>
          <p:nvPr/>
        </p:nvSpPr>
        <p:spPr bwMode="auto">
          <a:xfrm>
            <a:off x="7772400" y="2362200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</a:rPr>
              <a:t>$15,729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15409" name="Text Box 49"/>
          <p:cNvSpPr txBox="1">
            <a:spLocks noChangeArrowheads="1"/>
          </p:cNvSpPr>
          <p:nvPr/>
        </p:nvSpPr>
        <p:spPr bwMode="auto">
          <a:xfrm>
            <a:off x="3733800" y="2938790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</a:rPr>
              <a:t>$5,850*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15410" name="Text Box 50"/>
          <p:cNvSpPr txBox="1">
            <a:spLocks noChangeArrowheads="1"/>
          </p:cNvSpPr>
          <p:nvPr/>
        </p:nvSpPr>
        <p:spPr bwMode="auto">
          <a:xfrm>
            <a:off x="8077200" y="3243590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</a:rPr>
              <a:t>$16,356*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15411" name="Text Box 51"/>
          <p:cNvSpPr txBox="1">
            <a:spLocks noChangeArrowheads="1"/>
          </p:cNvSpPr>
          <p:nvPr/>
        </p:nvSpPr>
        <p:spPr bwMode="auto">
          <a:xfrm>
            <a:off x="3581400" y="3810000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</a:rPr>
              <a:t>$5,507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15412" name="Text Box 52"/>
          <p:cNvSpPr txBox="1">
            <a:spLocks noChangeArrowheads="1"/>
          </p:cNvSpPr>
          <p:nvPr/>
        </p:nvSpPr>
        <p:spPr bwMode="auto">
          <a:xfrm>
            <a:off x="7620000" y="4081790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</a:rPr>
              <a:t>$15,378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15413" name="Text Box 53"/>
          <p:cNvSpPr txBox="1">
            <a:spLocks noChangeArrowheads="1"/>
          </p:cNvSpPr>
          <p:nvPr/>
        </p:nvSpPr>
        <p:spPr bwMode="auto">
          <a:xfrm>
            <a:off x="3352800" y="4648200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</a:rPr>
              <a:t>$4,928*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15414" name="Text Box 54"/>
          <p:cNvSpPr txBox="1">
            <a:spLocks noChangeArrowheads="1"/>
          </p:cNvSpPr>
          <p:nvPr/>
        </p:nvSpPr>
        <p:spPr bwMode="auto">
          <a:xfrm>
            <a:off x="7162800" y="4953000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</a:rPr>
              <a:t>$14,129*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15415" name="Text Box 55"/>
          <p:cNvSpPr txBox="1">
            <a:spLocks noChangeArrowheads="1"/>
          </p:cNvSpPr>
          <p:nvPr/>
        </p:nvSpPr>
        <p:spPr bwMode="auto">
          <a:xfrm>
            <a:off x="3657600" y="5486400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 smtClean="0">
                <a:solidFill>
                  <a:srgbClr val="000000"/>
                </a:solidFill>
              </a:rPr>
              <a:t>$5,615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15416" name="Text Box 56"/>
          <p:cNvSpPr txBox="1">
            <a:spLocks noChangeArrowheads="1"/>
          </p:cNvSpPr>
          <p:nvPr/>
        </p:nvSpPr>
        <p:spPr bwMode="auto">
          <a:xfrm>
            <a:off x="8001000" y="5758190"/>
            <a:ext cx="762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$</a:t>
            </a:r>
            <a:r>
              <a:rPr lang="en-US" sz="1100" b="1" dirty="0" smtClean="0">
                <a:solidFill>
                  <a:srgbClr val="000000"/>
                </a:solidFill>
              </a:rPr>
              <a:t>15,745</a:t>
            </a:r>
            <a:endParaRPr lang="en-US" sz="11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8585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86</Words>
  <Application>Microsoft Office PowerPoint</Application>
  <PresentationFormat>On-screen Show (4:3)</PresentationFormat>
  <Paragraphs>22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6.5  Average Annual Firm and Worker Premium Contributions and Total Premiums for Covered Workers for Single and Family Coverage, by Plan Type,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6.5  Average Annual Firm and Worker Premium Contributions and Total Premiums for Covered Workers for Single and Family Coverage, by Plan Type, 2012</dc:title>
  <dc:creator>NirmitaP</dc:creator>
  <cp:lastModifiedBy>NirmitaP</cp:lastModifiedBy>
  <cp:revision>1</cp:revision>
  <dcterms:created xsi:type="dcterms:W3CDTF">2013-03-08T18:22:10Z</dcterms:created>
  <dcterms:modified xsi:type="dcterms:W3CDTF">2013-03-08T18:22:10Z</dcterms:modified>
</cp:coreProperties>
</file>