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93975903614533E-2"/>
          <c:y val="2.1186440677966201E-2"/>
          <c:w val="0.92650602409638549"/>
          <c:h val="0.9129741415777572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2751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$4,316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$4,129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smtClean="0">
                        <a:solidFill>
                          <a:schemeClr val="bg1"/>
                        </a:solidFill>
                        <a:latin typeface="+mj-lt"/>
                      </a:rPr>
                      <a:t>3,997*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3,515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$3,354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$3,281*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2,973*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2,713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100" b="0" dirty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2,661*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$2,412*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bg1"/>
                        </a:solidFill>
                        <a:latin typeface="+mj-lt"/>
                      </a:rPr>
                      <a:t>$2,137*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chemeClr val="bg1"/>
                        </a:solidFill>
                        <a:latin typeface="+mj-lt"/>
                      </a:rPr>
                      <a:t>$</a:t>
                    </a:r>
                    <a:r>
                      <a:rPr lang="en-US" sz="1100" b="0" smtClean="0">
                        <a:solidFill>
                          <a:schemeClr val="bg1"/>
                        </a:solidFill>
                        <a:latin typeface="+mj-lt"/>
                      </a:rPr>
                      <a:t>1,787*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Sheet1!$B$1:$O$1</c:f>
              <c:numCache>
                <c:formatCode>General</c:formatCod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numCache>
            </c:numRef>
          </c:cat>
          <c:val>
            <c:numRef>
              <c:f>Sheet1!$B$2:$O$2</c:f>
              <c:numCache>
                <c:formatCode>General</c:formatCode>
                <c:ptCount val="14"/>
                <c:pt idx="0">
                  <c:v>4316</c:v>
                </c:pt>
                <c:pt idx="1">
                  <c:v>4129</c:v>
                </c:pt>
                <c:pt idx="2" formatCode="&quot;$&quot;#,##0">
                  <c:v>3997</c:v>
                </c:pt>
                <c:pt idx="3" formatCode="&quot;$&quot;#,##0">
                  <c:v>3515</c:v>
                </c:pt>
                <c:pt idx="4" formatCode="&quot;$&quot;#,##0">
                  <c:v>3354</c:v>
                </c:pt>
                <c:pt idx="5" formatCode="&quot;$&quot;#,##0">
                  <c:v>3281</c:v>
                </c:pt>
                <c:pt idx="6" formatCode="&quot;$&quot;#,##0">
                  <c:v>2973</c:v>
                </c:pt>
                <c:pt idx="7" formatCode="&quot;$&quot;#,##0">
                  <c:v>2713</c:v>
                </c:pt>
                <c:pt idx="8" formatCode="&quot;$&quot;#,##0">
                  <c:v>2661</c:v>
                </c:pt>
                <c:pt idx="9" formatCode="&quot;$&quot;#,##0">
                  <c:v>2412</c:v>
                </c:pt>
                <c:pt idx="10" formatCode="&quot;$&quot;#,##0">
                  <c:v>2137</c:v>
                </c:pt>
                <c:pt idx="11" formatCode="&quot;$&quot;#,##0">
                  <c:v>1787</c:v>
                </c:pt>
                <c:pt idx="12" formatCode="&quot;$&quot;#,##0">
                  <c:v>1619</c:v>
                </c:pt>
                <c:pt idx="13" formatCode="&quot;$&quot;#,##0">
                  <c:v>1543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$11,429*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$10,944*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9,773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9,860*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050" b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smtClean="0">
                        <a:solidFill>
                          <a:schemeClr val="tx1"/>
                        </a:solidFill>
                        <a:latin typeface="+mj-lt"/>
                      </a:rPr>
                      <a:t>9,325*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8,824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8,508*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$8,167*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$7,289*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$6,657*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050" b="0" dirty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5,866*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050" b="0" dirty="0" smtClean="0">
                        <a:solidFill>
                          <a:schemeClr val="tx1"/>
                        </a:solidFill>
                        <a:latin typeface="+mj-lt"/>
                      </a:rPr>
                      <a:t>$5,274*</a:t>
                    </a:r>
                    <a:endParaRPr lang="en-US" sz="11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050" b="0">
                        <a:solidFill>
                          <a:schemeClr val="tx1"/>
                        </a:solidFill>
                        <a:latin typeface="+mj-lt"/>
                      </a:rPr>
                      <a:t>$</a:t>
                    </a:r>
                    <a:r>
                      <a:rPr lang="en-US" sz="1050" b="0" smtClean="0">
                        <a:solidFill>
                          <a:schemeClr val="tx1"/>
                        </a:solidFill>
                        <a:latin typeface="+mj-lt"/>
                      </a:rPr>
                      <a:t>4,819*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0">
                    <a:solidFill>
                      <a:schemeClr val="tx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Sheet1!$B$1:$O$1</c:f>
              <c:numCache>
                <c:formatCode>General</c:formatCod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numCache>
            </c:num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11429</c:v>
                </c:pt>
                <c:pt idx="1">
                  <c:v>10944</c:v>
                </c:pt>
                <c:pt idx="2" formatCode="&quot;$&quot;#,##0">
                  <c:v>9773</c:v>
                </c:pt>
                <c:pt idx="3" formatCode="&quot;$&quot;#,##0">
                  <c:v>9860</c:v>
                </c:pt>
                <c:pt idx="4" formatCode="&quot;$&quot;#,##0">
                  <c:v>9325</c:v>
                </c:pt>
                <c:pt idx="5" formatCode="&quot;$&quot;#,##0">
                  <c:v>8824</c:v>
                </c:pt>
                <c:pt idx="6" formatCode="&quot;$&quot;#,##0">
                  <c:v>8508</c:v>
                </c:pt>
                <c:pt idx="7" formatCode="&quot;$&quot;#,##0">
                  <c:v>8167</c:v>
                </c:pt>
                <c:pt idx="8" formatCode="&quot;$&quot;#,##0">
                  <c:v>7289</c:v>
                </c:pt>
                <c:pt idx="9" formatCode="&quot;$&quot;#,##0">
                  <c:v>6657</c:v>
                </c:pt>
                <c:pt idx="10" formatCode="&quot;$&quot;#,##0">
                  <c:v>5866</c:v>
                </c:pt>
                <c:pt idx="11" formatCode="&quot;$&quot;#,##0">
                  <c:v>5269</c:v>
                </c:pt>
                <c:pt idx="12" formatCode="&quot;$&quot;#,##0">
                  <c:v>4819</c:v>
                </c:pt>
                <c:pt idx="13" formatCode="&quot;$&quot;#,##0">
                  <c:v>4247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43821440"/>
        <c:axId val="143902976"/>
      </c:barChart>
      <c:catAx>
        <c:axId val="143821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8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43902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3902976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143821440"/>
        <c:crosses val="autoZero"/>
        <c:crossBetween val="between"/>
      </c:valAx>
      <c:spPr>
        <a:noFill/>
        <a:ln w="25501">
          <a:noFill/>
        </a:ln>
      </c:spPr>
    </c:plotArea>
    <c:legend>
      <c:legendPos val="r"/>
      <c:layout>
        <c:manualLayout>
          <c:xMode val="edge"/>
          <c:yMode val="edge"/>
          <c:x val="0.60427484920010499"/>
          <c:y val="5.399303246340012E-2"/>
          <c:w val="0.25755173045229779"/>
          <c:h val="0.13093317181506184"/>
        </c:manualLayout>
      </c:layout>
      <c:overlay val="0"/>
      <c:spPr>
        <a:noFill/>
        <a:ln w="318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33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305998"/>
              </p:ext>
            </p:extLst>
          </p:nvPr>
        </p:nvGraphicFramePr>
        <p:xfrm>
          <a:off x="220980" y="1569660"/>
          <a:ext cx="9685020" cy="4747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0"/>
            <a:ext cx="85344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Exhibit 6.4</a:t>
            </a:r>
          </a:p>
          <a:p>
            <a:r>
              <a:rPr lang="en-US" sz="2400" b="1" dirty="0">
                <a:latin typeface="+mj-lt"/>
              </a:rPr>
              <a:t>Average Annual Worker and Employer Contributions to Premiums and Total Premiums for Family Coverage, </a:t>
            </a:r>
            <a:r>
              <a:rPr lang="en-US" sz="2400" b="1" dirty="0" smtClean="0">
                <a:latin typeface="+mj-lt"/>
              </a:rPr>
              <a:t>1999-2012</a:t>
            </a:r>
            <a:endParaRPr lang="en-US" sz="2400" b="1" dirty="0">
              <a:latin typeface="+mj-lt"/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52400" y="6308725"/>
            <a:ext cx="8305800" cy="5155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1999-2012.</a:t>
            </a:r>
            <a:endParaRPr lang="en-US" sz="1100" dirty="0">
              <a:latin typeface="+mj-lt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352800" y="16764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$5,791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669632" y="20243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$6,438*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927108" y="23291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$7,061*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419600" y="26339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$8,003*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876800" y="29387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$9,068*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5257800" y="32435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$9,950*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5715000" y="351538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$10,880*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6019800" y="38531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$11,480*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6248400" y="41579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$12,106*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553200" y="44958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$12,680*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6858000" y="47675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$13,375*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010400" y="507239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100" b="1" dirty="0" smtClean="0">
                <a:latin typeface="+mj-lt"/>
              </a:rPr>
              <a:t>13,770*</a:t>
            </a:r>
            <a:endParaRPr lang="en-US" sz="1100" b="1" dirty="0">
              <a:latin typeface="+mj-lt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7620000" y="54102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100" b="1" dirty="0" smtClean="0">
                <a:latin typeface="+mj-lt"/>
              </a:rPr>
              <a:t>15,073*</a:t>
            </a:r>
            <a:endParaRPr lang="en-US" sz="1100" b="1" dirty="0">
              <a:latin typeface="+mj-lt"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7924800" y="5715000"/>
            <a:ext cx="106680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100" b="1" dirty="0" smtClean="0">
                <a:latin typeface="+mj-lt"/>
              </a:rPr>
              <a:t>15,745*</a:t>
            </a:r>
            <a:endParaRPr lang="en-US" sz="11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90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</Words>
  <Application>Microsoft Office PowerPoint</Application>
  <PresentationFormat>On-screen Show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2013-03-08T18:22:11Z</dcterms:created>
  <dcterms:modified xsi:type="dcterms:W3CDTF">2013-03-08T18:22:11Z</dcterms:modified>
</cp:coreProperties>
</file>