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5088948246520482E-2"/>
          <c:y val="1.8134096874254701E-5"/>
          <c:w val="0.8653885897796556"/>
          <c:h val="0.963113037047803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Worker Contribution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899*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694*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466*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2012</c:v>
                </c:pt>
                <c:pt idx="1">
                  <c:v>2011</c:v>
                </c:pt>
                <c:pt idx="2">
                  <c:v>2010</c:v>
                </c:pt>
                <c:pt idx="3">
                  <c:v>2009</c:v>
                </c:pt>
                <c:pt idx="4">
                  <c:v>2008</c:v>
                </c:pt>
                <c:pt idx="5">
                  <c:v>2007</c:v>
                </c:pt>
                <c:pt idx="6">
                  <c:v>2006</c:v>
                </c:pt>
                <c:pt idx="7">
                  <c:v>2005</c:v>
                </c:pt>
                <c:pt idx="8">
                  <c:v>2004</c:v>
                </c:pt>
                <c:pt idx="9">
                  <c:v>2003</c:v>
                </c:pt>
                <c:pt idx="10">
                  <c:v>2002</c:v>
                </c:pt>
                <c:pt idx="11">
                  <c:v>2001</c:v>
                </c:pt>
                <c:pt idx="12">
                  <c:v>2000</c:v>
                </c:pt>
                <c:pt idx="13">
                  <c:v>1999</c:v>
                </c:pt>
              </c:strCache>
            </c:strRef>
          </c:cat>
          <c:val>
            <c:numRef>
              <c:f>Sheet1!$B$2:$O$2</c:f>
              <c:numCache>
                <c:formatCode>_("$"* #,##0_);_("$"* \(#,##0\);_("$"* "-"??_);_(@_)</c:formatCode>
                <c:ptCount val="14"/>
                <c:pt idx="0">
                  <c:v>951</c:v>
                </c:pt>
                <c:pt idx="1">
                  <c:v>921</c:v>
                </c:pt>
                <c:pt idx="2">
                  <c:v>899</c:v>
                </c:pt>
                <c:pt idx="3">
                  <c:v>779</c:v>
                </c:pt>
                <c:pt idx="4">
                  <c:v>721</c:v>
                </c:pt>
                <c:pt idx="5">
                  <c:v>694</c:v>
                </c:pt>
                <c:pt idx="6">
                  <c:v>627</c:v>
                </c:pt>
                <c:pt idx="7">
                  <c:v>610</c:v>
                </c:pt>
                <c:pt idx="8">
                  <c:v>558</c:v>
                </c:pt>
                <c:pt idx="9">
                  <c:v>508</c:v>
                </c:pt>
                <c:pt idx="10">
                  <c:v>466</c:v>
                </c:pt>
                <c:pt idx="11">
                  <c:v>355</c:v>
                </c:pt>
                <c:pt idx="12">
                  <c:v>334</c:v>
                </c:pt>
                <c:pt idx="13">
                  <c:v>318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Employer Contribution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4,508*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3,615*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3,413*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3,136*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2,875*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2,617*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2,334*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/>
                      <a:t> $</a:t>
                    </a:r>
                    <a:r>
                      <a:rPr lang="en-US" smtClean="0"/>
                      <a:t>2,137*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2012</c:v>
                </c:pt>
                <c:pt idx="1">
                  <c:v>2011</c:v>
                </c:pt>
                <c:pt idx="2">
                  <c:v>2010</c:v>
                </c:pt>
                <c:pt idx="3">
                  <c:v>2009</c:v>
                </c:pt>
                <c:pt idx="4">
                  <c:v>2008</c:v>
                </c:pt>
                <c:pt idx="5">
                  <c:v>2007</c:v>
                </c:pt>
                <c:pt idx="6">
                  <c:v>2006</c:v>
                </c:pt>
                <c:pt idx="7">
                  <c:v>2005</c:v>
                </c:pt>
                <c:pt idx="8">
                  <c:v>2004</c:v>
                </c:pt>
                <c:pt idx="9">
                  <c:v>2003</c:v>
                </c:pt>
                <c:pt idx="10">
                  <c:v>2002</c:v>
                </c:pt>
                <c:pt idx="11">
                  <c:v>2001</c:v>
                </c:pt>
                <c:pt idx="12">
                  <c:v>2000</c:v>
                </c:pt>
                <c:pt idx="13">
                  <c:v>1999</c:v>
                </c:pt>
              </c:strCache>
            </c:strRef>
          </c:cat>
          <c:val>
            <c:numRef>
              <c:f>Sheet1!$B$3:$O$3</c:f>
              <c:numCache>
                <c:formatCode>_("$"* #,##0_);_("$"* \(#,##0\);_("$"* "-"??_);_(@_)</c:formatCode>
                <c:ptCount val="14"/>
                <c:pt idx="0">
                  <c:v>4664</c:v>
                </c:pt>
                <c:pt idx="1">
                  <c:v>4508</c:v>
                </c:pt>
                <c:pt idx="2">
                  <c:v>4150</c:v>
                </c:pt>
                <c:pt idx="3">
                  <c:v>4045</c:v>
                </c:pt>
                <c:pt idx="4">
                  <c:v>3983</c:v>
                </c:pt>
                <c:pt idx="5">
                  <c:v>3785</c:v>
                </c:pt>
                <c:pt idx="6">
                  <c:v>3615</c:v>
                </c:pt>
                <c:pt idx="7">
                  <c:v>3413</c:v>
                </c:pt>
                <c:pt idx="8">
                  <c:v>3136</c:v>
                </c:pt>
                <c:pt idx="9">
                  <c:v>2875</c:v>
                </c:pt>
                <c:pt idx="10">
                  <c:v>2617</c:v>
                </c:pt>
                <c:pt idx="11">
                  <c:v>2334</c:v>
                </c:pt>
                <c:pt idx="12">
                  <c:v>2137</c:v>
                </c:pt>
                <c:pt idx="13">
                  <c:v>1878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51875584"/>
        <c:axId val="151877120"/>
      </c:barChart>
      <c:catAx>
        <c:axId val="15187558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51877120"/>
        <c:crosses val="autoZero"/>
        <c:auto val="1"/>
        <c:lblAlgn val="ctr"/>
        <c:lblOffset val="100"/>
        <c:noMultiLvlLbl val="0"/>
      </c:catAx>
      <c:valAx>
        <c:axId val="151877120"/>
        <c:scaling>
          <c:orientation val="minMax"/>
        </c:scaling>
        <c:delete val="1"/>
        <c:axPos val="b"/>
        <c:numFmt formatCode="_(&quot;$&quot;* #,##0_);_(&quot;$&quot;* \(#,##0\);_(&quot;$&quot;* &quot;-&quot;??_);_(@_)" sourceLinked="1"/>
        <c:majorTickMark val="out"/>
        <c:minorTickMark val="none"/>
        <c:tickLblPos val="nextTo"/>
        <c:crossAx val="1518755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292591963323293"/>
          <c:y val="3.1247989162644992E-2"/>
          <c:w val="0.24886097423505973"/>
          <c:h val="0.12012747876322177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0.41599</cdr:x>
      <cdr:y>0</cdr:y>
    </cdr:from>
    <cdr:to>
      <cdr:x>0.50088</cdr:x>
      <cdr:y>0.06242</cdr:y>
    </cdr:to>
    <cdr:sp macro="" textlink="">
      <cdr:nvSpPr>
        <cdr:cNvPr id="2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33800" y="-1981200"/>
          <a:ext cx="762000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Tahoma" pitchFamily="34" charset="0"/>
            </a:rPr>
            <a:t>$</a:t>
          </a:r>
          <a:r>
            <a:rPr lang="en-US" sz="1100" b="1" dirty="0">
              <a:solidFill>
                <a:srgbClr val="000000"/>
              </a:solidFill>
              <a:latin typeface="+mn-lt"/>
            </a:rPr>
            <a:t>2,196</a:t>
          </a:r>
        </a:p>
      </cdr:txBody>
    </cdr:sp>
  </cdr:relSizeAnchor>
  <cdr:relSizeAnchor xmlns:cdr="http://schemas.openxmlformats.org/drawingml/2006/chartDrawing">
    <cdr:from>
      <cdr:x>0.44146</cdr:x>
      <cdr:y>0.07273</cdr:y>
    </cdr:from>
    <cdr:to>
      <cdr:x>0.56031</cdr:x>
      <cdr:y>0.13515</cdr:y>
    </cdr:to>
    <cdr:sp macro="" textlink="">
      <cdr:nvSpPr>
        <cdr:cNvPr id="3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962400" y="304800"/>
          <a:ext cx="1066800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Tahoma" pitchFamily="34" charset="0"/>
            </a:rPr>
            <a:t>$</a:t>
          </a:r>
          <a:r>
            <a:rPr lang="en-US" sz="1100" b="1" dirty="0">
              <a:latin typeface="+mj-lt"/>
            </a:rPr>
            <a:t>2,471</a:t>
          </a:r>
          <a:r>
            <a:rPr lang="en-US" sz="1100" b="1" dirty="0">
              <a:latin typeface="Tahoma" pitchFamily="34" charset="0"/>
            </a:rPr>
            <a:t>*</a:t>
          </a:r>
        </a:p>
      </cdr:txBody>
    </cdr:sp>
  </cdr:relSizeAnchor>
  <cdr:relSizeAnchor xmlns:cdr="http://schemas.openxmlformats.org/drawingml/2006/chartDrawing">
    <cdr:from>
      <cdr:x>0.47542</cdr:x>
      <cdr:y>0.14545</cdr:y>
    </cdr:from>
    <cdr:to>
      <cdr:x>0.59427</cdr:x>
      <cdr:y>0.20788</cdr:y>
    </cdr:to>
    <cdr:sp macro="" textlink="">
      <cdr:nvSpPr>
        <cdr:cNvPr id="4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267200" y="609600"/>
          <a:ext cx="1066800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Tahoma" pitchFamily="34" charset="0"/>
            </a:rPr>
            <a:t>$</a:t>
          </a:r>
          <a:r>
            <a:rPr lang="en-US" sz="1100" b="1" dirty="0">
              <a:latin typeface="+mn-lt"/>
            </a:rPr>
            <a:t>2,689</a:t>
          </a:r>
          <a:r>
            <a:rPr lang="en-US" sz="1100" b="1" dirty="0">
              <a:latin typeface="Tahoma" pitchFamily="34" charset="0"/>
            </a:rPr>
            <a:t>*</a:t>
          </a:r>
        </a:p>
      </cdr:txBody>
    </cdr:sp>
  </cdr:relSizeAnchor>
  <cdr:relSizeAnchor xmlns:cdr="http://schemas.openxmlformats.org/drawingml/2006/chartDrawing">
    <cdr:from>
      <cdr:x>0.52635</cdr:x>
      <cdr:y>0.21818</cdr:y>
    </cdr:from>
    <cdr:to>
      <cdr:x>0.64521</cdr:x>
      <cdr:y>0.2806</cdr:y>
    </cdr:to>
    <cdr:sp macro="" textlink="">
      <cdr:nvSpPr>
        <cdr:cNvPr id="5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724400" y="914400"/>
          <a:ext cx="1066800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Tahoma" pitchFamily="34" charset="0"/>
            </a:rPr>
            <a:t>$</a:t>
          </a:r>
          <a:r>
            <a:rPr lang="en-US" sz="1100" b="1" dirty="0">
              <a:latin typeface="+mj-lt"/>
            </a:rPr>
            <a:t>3,083</a:t>
          </a:r>
          <a:r>
            <a:rPr lang="en-US" sz="1100" b="1" dirty="0">
              <a:latin typeface="Tahoma" pitchFamily="34" charset="0"/>
            </a:rPr>
            <a:t>*</a:t>
          </a:r>
        </a:p>
      </cdr:txBody>
    </cdr:sp>
  </cdr:relSizeAnchor>
  <cdr:relSizeAnchor xmlns:cdr="http://schemas.openxmlformats.org/drawingml/2006/chartDrawing">
    <cdr:from>
      <cdr:x>0.5688</cdr:x>
      <cdr:y>0.27273</cdr:y>
    </cdr:from>
    <cdr:to>
      <cdr:x>0.68765</cdr:x>
      <cdr:y>0.33515</cdr:y>
    </cdr:to>
    <cdr:sp macro="" textlink="">
      <cdr:nvSpPr>
        <cdr:cNvPr id="6" name="Text Box 9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105400" y="1143000"/>
          <a:ext cx="1066800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+mj-lt"/>
            </a:rPr>
            <a:t>$3,383*</a:t>
          </a:r>
        </a:p>
      </cdr:txBody>
    </cdr:sp>
  </cdr:relSizeAnchor>
  <cdr:relSizeAnchor xmlns:cdr="http://schemas.openxmlformats.org/drawingml/2006/chartDrawing">
    <cdr:from>
      <cdr:x>0.61974</cdr:x>
      <cdr:y>0.34545</cdr:y>
    </cdr:from>
    <cdr:to>
      <cdr:x>0.73859</cdr:x>
      <cdr:y>0.40788</cdr:y>
    </cdr:to>
    <cdr:sp macro="" textlink="">
      <cdr:nvSpPr>
        <cdr:cNvPr id="7" name="Text Box 10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562600" y="1447800"/>
          <a:ext cx="1066800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+mj-lt"/>
            </a:rPr>
            <a:t>$3,695*</a:t>
          </a:r>
        </a:p>
      </cdr:txBody>
    </cdr:sp>
  </cdr:relSizeAnchor>
  <cdr:relSizeAnchor xmlns:cdr="http://schemas.openxmlformats.org/drawingml/2006/chartDrawing">
    <cdr:from>
      <cdr:x>0.66219</cdr:x>
      <cdr:y>0.41818</cdr:y>
    </cdr:from>
    <cdr:to>
      <cdr:x>0.78104</cdr:x>
      <cdr:y>0.4806</cdr:y>
    </cdr:to>
    <cdr:sp macro="" textlink="">
      <cdr:nvSpPr>
        <cdr:cNvPr id="8" name="Text Box 1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943600" y="1752600"/>
          <a:ext cx="1066800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+mj-lt"/>
            </a:rPr>
            <a:t>$4,024*</a:t>
          </a:r>
        </a:p>
      </cdr:txBody>
    </cdr:sp>
  </cdr:relSizeAnchor>
  <cdr:relSizeAnchor xmlns:cdr="http://schemas.openxmlformats.org/drawingml/2006/chartDrawing">
    <cdr:from>
      <cdr:x>0.69614</cdr:x>
      <cdr:y>0.49091</cdr:y>
    </cdr:from>
    <cdr:to>
      <cdr:x>0.815</cdr:x>
      <cdr:y>0.55333</cdr:y>
    </cdr:to>
    <cdr:sp macro="" textlink="">
      <cdr:nvSpPr>
        <cdr:cNvPr id="9" name="Text Box 1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248400" y="2057400"/>
          <a:ext cx="1066800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+mj-lt"/>
            </a:rPr>
            <a:t>$4,242*</a:t>
          </a:r>
        </a:p>
      </cdr:txBody>
    </cdr:sp>
  </cdr:relSizeAnchor>
  <cdr:relSizeAnchor xmlns:cdr="http://schemas.openxmlformats.org/drawingml/2006/chartDrawing">
    <cdr:from>
      <cdr:x>0.7301</cdr:x>
      <cdr:y>0.55</cdr:y>
    </cdr:from>
    <cdr:to>
      <cdr:x>0.84896</cdr:x>
      <cdr:y>0.61243</cdr:y>
    </cdr:to>
    <cdr:sp macro="" textlink="">
      <cdr:nvSpPr>
        <cdr:cNvPr id="10" name="Text Box 1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553200" y="2514600"/>
          <a:ext cx="1066854" cy="28543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+mj-lt"/>
            </a:rPr>
            <a:t>$4,479*</a:t>
          </a:r>
        </a:p>
      </cdr:txBody>
    </cdr:sp>
  </cdr:relSizeAnchor>
  <cdr:relSizeAnchor xmlns:cdr="http://schemas.openxmlformats.org/drawingml/2006/chartDrawing">
    <cdr:from>
      <cdr:x>0.76406</cdr:x>
      <cdr:y>0.61818</cdr:y>
    </cdr:from>
    <cdr:to>
      <cdr:x>0.88291</cdr:x>
      <cdr:y>0.6806</cdr:y>
    </cdr:to>
    <cdr:sp macro="" textlink="">
      <cdr:nvSpPr>
        <cdr:cNvPr id="11" name="Text 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858000" y="2590800"/>
          <a:ext cx="1066800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+mj-lt"/>
            </a:rPr>
            <a:t>$4,704*</a:t>
          </a:r>
        </a:p>
      </cdr:txBody>
    </cdr:sp>
  </cdr:relSizeAnchor>
  <cdr:relSizeAnchor xmlns:cdr="http://schemas.openxmlformats.org/drawingml/2006/chartDrawing">
    <cdr:from>
      <cdr:x>0.78104</cdr:x>
      <cdr:y>0.69091</cdr:y>
    </cdr:from>
    <cdr:to>
      <cdr:x>0.89989</cdr:x>
      <cdr:y>0.75333</cdr:y>
    </cdr:to>
    <cdr:sp macro="" textlink="">
      <cdr:nvSpPr>
        <cdr:cNvPr id="12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010400" y="2895600"/>
          <a:ext cx="1066800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>
              <a:latin typeface="+mj-lt"/>
            </a:rPr>
            <a:t>$4,824</a:t>
          </a:r>
        </a:p>
      </cdr:txBody>
    </cdr:sp>
  </cdr:relSizeAnchor>
  <cdr:relSizeAnchor xmlns:cdr="http://schemas.openxmlformats.org/drawingml/2006/chartDrawing">
    <cdr:from>
      <cdr:x>0.815</cdr:x>
      <cdr:y>0.76667</cdr:y>
    </cdr:from>
    <cdr:to>
      <cdr:x>0.93385</cdr:x>
      <cdr:y>0.8291</cdr:y>
    </cdr:to>
    <cdr:sp macro="" textlink="">
      <cdr:nvSpPr>
        <cdr:cNvPr id="13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315200" y="3505200"/>
          <a:ext cx="1066765" cy="28543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 smtClean="0">
              <a:latin typeface="+mj-lt"/>
            </a:rPr>
            <a:t>$5,049*</a:t>
          </a:r>
          <a:endParaRPr lang="en-US" sz="11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0.86594</cdr:x>
      <cdr:y>0.81818</cdr:y>
    </cdr:from>
    <cdr:to>
      <cdr:x>0.98479</cdr:x>
      <cdr:y>0.8806</cdr:y>
    </cdr:to>
    <cdr:sp macro="" textlink="">
      <cdr:nvSpPr>
        <cdr:cNvPr id="14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772400" y="3429000"/>
          <a:ext cx="1066800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 smtClean="0">
              <a:latin typeface="+mj-lt"/>
            </a:rPr>
            <a:t>$5,429*</a:t>
          </a:r>
          <a:endParaRPr lang="en-US" sz="11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0.88115</cdr:x>
      <cdr:y>0.89091</cdr:y>
    </cdr:from>
    <cdr:to>
      <cdr:x>1</cdr:x>
      <cdr:y>0.95333</cdr:y>
    </cdr:to>
    <cdr:sp macro="" textlink="">
      <cdr:nvSpPr>
        <cdr:cNvPr id="15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908925" y="3733800"/>
          <a:ext cx="1066800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100" b="1" dirty="0" smtClean="0">
              <a:latin typeface="+mj-lt"/>
            </a:rPr>
            <a:t>$5,615*</a:t>
          </a:r>
          <a:endParaRPr lang="en-US" sz="1100" b="1" dirty="0">
            <a:latin typeface="+mj-lt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6439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5609813"/>
              </p:ext>
            </p:extLst>
          </p:nvPr>
        </p:nvGraphicFramePr>
        <p:xfrm>
          <a:off x="76200" y="1600200"/>
          <a:ext cx="8975725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dirty="0">
                <a:latin typeface="+mj-lt"/>
              </a:rPr>
              <a:t>* Estimate is statistically different from estimate for the previous year shown (p&lt;.05). </a:t>
            </a:r>
          </a:p>
          <a:p>
            <a:pPr>
              <a:spcAft>
                <a:spcPts val="400"/>
              </a:spcAft>
            </a:pPr>
            <a:r>
              <a:rPr lang="en-US" dirty="0" smtClean="0">
                <a:latin typeface="+mj-lt"/>
              </a:rPr>
              <a:t>SOURCE:  </a:t>
            </a:r>
            <a:r>
              <a:rPr lang="en-US" dirty="0">
                <a:latin typeface="+mj-lt"/>
              </a:rPr>
              <a:t>Kaiser/HRET Survey of Employer-Sponsored Health Benefits, 1999-2012.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sz="2400" dirty="0">
                <a:latin typeface="+mn-lt"/>
              </a:rPr>
              <a:t>Exhibit 6.3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Average Annual Worker and Employer Contributions to Premiums and Total Premiums for Single Coverage, 1999-2012</a:t>
            </a:r>
          </a:p>
        </p:txBody>
      </p:sp>
    </p:spTree>
    <p:extLst>
      <p:ext uri="{BB962C8B-B14F-4D97-AF65-F5344CB8AC3E}">
        <p14:creationId xmlns:p14="http://schemas.microsoft.com/office/powerpoint/2010/main" val="129925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114</Words>
  <Application>Microsoft Office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6.3 Average Annual Worker and Employer Contributions to Premiums and Total Premiums for Single Coverage, 1999-2012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6.3 Average Annual Worker and Employer Contributions to Premiums and Total Premiums for Single Coverage, 1999-2012</dc:title>
  <dc:creator>NirmitaP</dc:creator>
  <cp:lastModifiedBy>NirmitaP</cp:lastModifiedBy>
  <cp:revision>1</cp:revision>
  <dcterms:created xsi:type="dcterms:W3CDTF">2013-03-08T18:22:12Z</dcterms:created>
  <dcterms:modified xsi:type="dcterms:W3CDTF">2013-03-08T18:22:12Z</dcterms:modified>
</cp:coreProperties>
</file>