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42135632930912"/>
          <c:y val="1.5660234372111937E-2"/>
          <c:w val="0.59744872446229191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Same premium for each employee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9823983294817725E-3"/>
                  <c:y val="8.607099318098087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Different premium for different employees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85131776"/>
        <c:axId val="185133312"/>
      </c:barChart>
      <c:catAx>
        <c:axId val="1851317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5133312"/>
        <c:crosses val="autoZero"/>
        <c:auto val="1"/>
        <c:lblAlgn val="ctr"/>
        <c:lblOffset val="100"/>
        <c:noMultiLvlLbl val="0"/>
      </c:catAx>
      <c:valAx>
        <c:axId val="18513331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85131776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88606122610544"/>
          <c:y val="1.5660234372111937E-2"/>
          <c:w val="0.61980074416452002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employees pay the same dollar amount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9823983294817725E-3"/>
                  <c:y val="8.607099318098087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5"/>
              </a:solidFill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0%</c:formatCode>
                <c:ptCount val="1"/>
                <c:pt idx="0">
                  <c:v>0.53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Some employees pay more than others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0%</c:formatCode>
                <c:ptCount val="1"/>
                <c:pt idx="0">
                  <c:v>0.47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val>
            <c:numRef>
              <c:f>Sheet1!$B$4</c:f>
              <c:numCache>
                <c:formatCode>0%</c:formatCode>
                <c:ptCount val="1"/>
                <c:pt idx="0">
                  <c:v>5.0000000000000001E-3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86250752"/>
        <c:axId val="186252288"/>
      </c:barChart>
      <c:catAx>
        <c:axId val="1862507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6252288"/>
        <c:crosses val="autoZero"/>
        <c:auto val="1"/>
        <c:lblAlgn val="ctr"/>
        <c:lblOffset val="100"/>
        <c:noMultiLvlLbl val="0"/>
      </c:catAx>
      <c:valAx>
        <c:axId val="1862522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86250752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0.21139</cdr:y>
    </cdr:from>
    <cdr:to>
      <cdr:x>0.35514</cdr:x>
      <cdr:y>0.38786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47246"/>
          <a:ext cx="2839393" cy="289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Same premium for each employee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0.5825</cdr:y>
    </cdr:from>
    <cdr:to>
      <cdr:x>0.3717</cdr:x>
      <cdr:y>0.83358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956846"/>
          <a:ext cx="2971793" cy="412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Different </a:t>
          </a:r>
          <a:r>
            <a:rPr lang="en-US" sz="1100" dirty="0" smtClean="0">
              <a:latin typeface="+mn-lt"/>
              <a:ea typeface="+mn-ea"/>
              <a:cs typeface="+mn-cs"/>
            </a:rPr>
            <a:t>premiums </a:t>
          </a:r>
          <a:r>
            <a:rPr lang="en-US" sz="1100" dirty="0">
              <a:latin typeface="+mn-lt"/>
              <a:ea typeface="+mn-ea"/>
              <a:cs typeface="+mn-cs"/>
            </a:rPr>
            <a:t>for different employees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0.07102</cdr:y>
    </cdr:from>
    <cdr:to>
      <cdr:x>0.36891</cdr:x>
      <cdr:y>0.35227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609600" y="151538"/>
          <a:ext cx="3028954" cy="600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latin typeface="+mn-lt"/>
              <a:ea typeface="+mn-ea"/>
              <a:cs typeface="+mn-cs"/>
            </a:rPr>
            <a:t>Firm contributes the same dollar amount </a:t>
          </a:r>
          <a:r>
            <a:rPr lang="en-US" sz="1100" dirty="0" smtClean="0"/>
            <a:t>for </a:t>
          </a:r>
        </a:p>
        <a:p xmlns:a="http://schemas.openxmlformats.org/drawingml/2006/main">
          <a:r>
            <a:rPr lang="en-US" sz="1100" dirty="0" smtClean="0"/>
            <a:t>all employees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0.36919</cdr:y>
    </cdr:from>
    <cdr:to>
      <cdr:x>0.35267</cdr:x>
      <cdr:y>0.58794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0" y="738477"/>
          <a:ext cx="2895615" cy="437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 dirty="0" smtClean="0">
              <a:latin typeface="+mn-lt"/>
              <a:ea typeface="+mn-ea"/>
              <a:cs typeface="+mn-cs"/>
            </a:rPr>
            <a:t>Firm contributes more for some employees than others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0.67395</cdr:y>
    </cdr:from>
    <cdr:to>
      <cdr:x>0.37123</cdr:x>
      <cdr:y>0.79895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48077"/>
          <a:ext cx="3048002" cy="250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Don't Know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0.29466</cdr:x>
      <cdr:y>0.65625</cdr:y>
    </cdr:from>
    <cdr:to>
      <cdr:x>0.34107</cdr:x>
      <cdr:y>0.75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19350" y="16002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0.35035</cdr:x>
      <cdr:y>0.6754</cdr:y>
    </cdr:from>
    <cdr:to>
      <cdr:x>0.44625</cdr:x>
      <cdr:y>0.8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876566" y="1350969"/>
          <a:ext cx="787392" cy="249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0" dirty="0" smtClean="0">
              <a:latin typeface="+mn-lt"/>
            </a:rPr>
            <a:t>&lt; 1%</a:t>
          </a:r>
          <a:endParaRPr lang="en-US" sz="1100" b="0" dirty="0">
            <a:latin typeface="+mn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D0EFF-F59D-48B4-8C8F-1945AD58FC42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DD6C4-29F5-4BDB-9475-FCB42D6D0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9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6.25</a:t>
            </a:r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Among Firms Offering Health Benefits with Fewer Than 20 Employees, Variations in Premiums and Firm Premium Contributions for Single Coverage, 2012</a:t>
            </a: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55837278"/>
              </p:ext>
            </p:extLst>
          </p:nvPr>
        </p:nvGraphicFramePr>
        <p:xfrm>
          <a:off x="533400" y="4377154"/>
          <a:ext cx="7995138" cy="164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6172200"/>
            <a:ext cx="8458200" cy="65146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*Among  firms that receive a bill itemizing </a:t>
            </a:r>
            <a:r>
              <a:rPr lang="en-US" sz="1100" dirty="0"/>
              <a:t>the per employee cost. </a:t>
            </a:r>
            <a:r>
              <a:rPr lang="en-US" sz="1100" dirty="0" smtClean="0"/>
              <a:t> Seventy-two percent of firms with fewer than 20 employees have </a:t>
            </a:r>
            <a:r>
              <a:rPr lang="en-US" sz="1100" dirty="0"/>
              <a:t>at least one plan that provides a bill itemizing per </a:t>
            </a:r>
            <a:r>
              <a:rPr lang="en-US" sz="1100" dirty="0" smtClean="0"/>
              <a:t>employee </a:t>
            </a:r>
            <a:r>
              <a:rPr lang="en-US" sz="1100" dirty="0"/>
              <a:t>premium </a:t>
            </a:r>
            <a:r>
              <a:rPr lang="en-US" sz="1100" dirty="0" smtClean="0"/>
              <a:t>costs.</a:t>
            </a:r>
            <a:endParaRPr lang="en-US" sz="11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2012.</a:t>
            </a:r>
            <a:endParaRPr lang="en-US" sz="1100" dirty="0"/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875464"/>
              </p:ext>
            </p:extLst>
          </p:nvPr>
        </p:nvGraphicFramePr>
        <p:xfrm>
          <a:off x="609600" y="2157123"/>
          <a:ext cx="821055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9700" y="4038600"/>
            <a:ext cx="816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is charged the same or different premiums for single coverage*: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52400" y="1936000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contributes the same or different dollar amounts for single coverage premium: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2151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6.25 Among Firms Offering Health Benefits with Fewer Than 20 Employees, Variations in Premiums and Firm Premium Contributions for Single Coverage,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6.25 Among Firms Offering Health Benefits with Fewer Than 20 Employees, Variations in Premiums and Firm Premium Contributions for Single Coverage, 2012</dc:title>
  <dc:creator>NirmitaP</dc:creator>
  <cp:lastModifiedBy>NirmitaP</cp:lastModifiedBy>
  <cp:revision>1</cp:revision>
  <dcterms:created xsi:type="dcterms:W3CDTF">2013-03-08T18:22:03Z</dcterms:created>
  <dcterms:modified xsi:type="dcterms:W3CDTF">2013-03-08T18:22:03Z</dcterms:modified>
</cp:coreProperties>
</file>