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Single Coverage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39*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58*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75*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</c:strCache>
            </c:strRef>
          </c:cat>
          <c:val>
            <c:numRef>
              <c:f>Sheet1!$B$2:$O$2</c:f>
              <c:numCache>
                <c:formatCode>_("$"* #,##0_);_("$"* \(#,##0\);_("$"* "-"??_);_(@_)</c:formatCode>
                <c:ptCount val="14"/>
                <c:pt idx="0">
                  <c:v>27</c:v>
                </c:pt>
                <c:pt idx="1">
                  <c:v>28</c:v>
                </c:pt>
                <c:pt idx="2">
                  <c:v>30</c:v>
                </c:pt>
                <c:pt idx="3">
                  <c:v>39</c:v>
                </c:pt>
                <c:pt idx="4">
                  <c:v>42</c:v>
                </c:pt>
                <c:pt idx="5">
                  <c:v>47</c:v>
                </c:pt>
                <c:pt idx="6">
                  <c:v>51</c:v>
                </c:pt>
                <c:pt idx="7">
                  <c:v>52</c:v>
                </c:pt>
                <c:pt idx="8">
                  <c:v>57.819699999999997</c:v>
                </c:pt>
                <c:pt idx="9">
                  <c:v>60</c:v>
                </c:pt>
                <c:pt idx="10">
                  <c:v>65</c:v>
                </c:pt>
                <c:pt idx="11">
                  <c:v>75</c:v>
                </c:pt>
                <c:pt idx="12">
                  <c:v>77</c:v>
                </c:pt>
                <c:pt idx="13">
                  <c:v>79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Family Coverage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149*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178*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201*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222*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248*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273*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333*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</c:strCache>
            </c:strRef>
          </c:cat>
          <c:val>
            <c:numRef>
              <c:f>Sheet1!$B$3:$O$3</c:f>
              <c:numCache>
                <c:formatCode>_("$"* #,##0_);_("$"* \(#,##0\);_("$"* "-"??_);_(@_)</c:formatCode>
                <c:ptCount val="14"/>
                <c:pt idx="0">
                  <c:v>129</c:v>
                </c:pt>
                <c:pt idx="1">
                  <c:v>135</c:v>
                </c:pt>
                <c:pt idx="2">
                  <c:v>149</c:v>
                </c:pt>
                <c:pt idx="3">
                  <c:v>178</c:v>
                </c:pt>
                <c:pt idx="4">
                  <c:v>201</c:v>
                </c:pt>
                <c:pt idx="5">
                  <c:v>222</c:v>
                </c:pt>
                <c:pt idx="6">
                  <c:v>226</c:v>
                </c:pt>
                <c:pt idx="7">
                  <c:v>248</c:v>
                </c:pt>
                <c:pt idx="8">
                  <c:v>273.44119999999998</c:v>
                </c:pt>
                <c:pt idx="9">
                  <c:v>280</c:v>
                </c:pt>
                <c:pt idx="10">
                  <c:v>293</c:v>
                </c:pt>
                <c:pt idx="11">
                  <c:v>333</c:v>
                </c:pt>
                <c:pt idx="12">
                  <c:v>344</c:v>
                </c:pt>
                <c:pt idx="13">
                  <c:v>360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1759104"/>
        <c:axId val="151859200"/>
      </c:lineChart>
      <c:catAx>
        <c:axId val="1517591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51859200"/>
        <c:crosses val="autoZero"/>
        <c:auto val="1"/>
        <c:lblAlgn val="ctr"/>
        <c:lblOffset val="100"/>
        <c:noMultiLvlLbl val="0"/>
      </c:catAx>
      <c:valAx>
        <c:axId val="151859200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15175910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7.7843922526925527E-2"/>
          <c:y val="3.4806263623826682E-2"/>
          <c:w val="0.27534663770476964"/>
          <c:h val="0.1262774144757329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7484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5079965"/>
              </p:ext>
            </p:extLst>
          </p:nvPr>
        </p:nvGraphicFramePr>
        <p:xfrm>
          <a:off x="1524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096000"/>
            <a:ext cx="8229600" cy="685800"/>
          </a:xfrm>
        </p:spPr>
        <p:txBody>
          <a:bodyPr anchor="b" anchorCtr="0"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>
                <a:latin typeface="+mn-lt"/>
              </a:rPr>
              <a:t>* Estimate is statistically different from estimate for the previous year shown (p&lt;.05).</a:t>
            </a:r>
          </a:p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>
                <a:latin typeface="+mn-lt"/>
              </a:rPr>
              <a:t>SOURCE:  Kaiser/HRET Survey of Employer-Sponsored Health Benefits, 1999-2012.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altLang="en-US" sz="2400" dirty="0"/>
              <a:t>Exhibit 6.2</a:t>
            </a:r>
            <a:br>
              <a:rPr lang="en-US" altLang="en-US" sz="2400" dirty="0"/>
            </a:br>
            <a:r>
              <a:rPr lang="en-US" altLang="en-US" sz="2400" dirty="0"/>
              <a:t>Average Monthly Worker Premium Contributions Paid by Covered Workers for Single and Family Coverage, 1999-2012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173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6.2 Average Monthly Worker Premium Contributions Paid by Covered Workers for Single and Family Coverage, 1999-2012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6.2 Average Monthly Worker Premium Contributions Paid by Covered Workers for Single and Family Coverage, 1999-2012</dc:title>
  <dc:creator>NirmitaP</dc:creator>
  <cp:lastModifiedBy>NirmitaP</cp:lastModifiedBy>
  <cp:revision>1</cp:revision>
  <dcterms:created xsi:type="dcterms:W3CDTF">2013-03-08T18:22:13Z</dcterms:created>
  <dcterms:modified xsi:type="dcterms:W3CDTF">2013-03-08T18:22:13Z</dcterms:modified>
</cp:coreProperties>
</file>