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06172408832073"/>
          <c:y val="8.1387933902628384E-2"/>
          <c:w val="0.70994884916056078"/>
          <c:h val="0.6758071790321984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0961049804717E-2"/>
                  <c:y val="2.347417840375586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8293212890835715E-3"/>
                  <c:y val="2.347417840375586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2634570312668572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975142089851757E-2"/>
                  <c:y val="3.7558894655536676E-2"/>
                </c:manualLayout>
              </c:layout>
              <c:spPr>
                <a:noFill/>
                <a:ln w="32928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chemeClr val="tx1"/>
                      </a:solidFill>
                      <a:latin typeface="+mn-lt"/>
                      <a:ea typeface="Tahoma"/>
                      <a:cs typeface="Tahoma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292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Sheet1!$B$2:$J$2</c:f>
              <c:numCache>
                <c:formatCode>0%</c:formatCode>
                <c:ptCount val="9"/>
                <c:pt idx="0">
                  <c:v>0.02</c:v>
                </c:pt>
                <c:pt idx="1">
                  <c:v>0.03</c:v>
                </c:pt>
                <c:pt idx="2">
                  <c:v>0.03</c:v>
                </c:pt>
                <c:pt idx="3">
                  <c:v>0.01</c:v>
                </c:pt>
                <c:pt idx="5">
                  <c:v>0.13</c:v>
                </c:pt>
                <c:pt idx="6">
                  <c:v>0.2</c:v>
                </c:pt>
                <c:pt idx="7">
                  <c:v>0.19</c:v>
                </c:pt>
                <c:pt idx="8">
                  <c:v>0.09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292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Sheet1!$B$3:$J$3</c:f>
              <c:numCache>
                <c:formatCode>0%</c:formatCode>
                <c:ptCount val="9"/>
                <c:pt idx="0">
                  <c:v>0.21</c:v>
                </c:pt>
                <c:pt idx="1">
                  <c:v>0.27</c:v>
                </c:pt>
                <c:pt idx="2">
                  <c:v>0.21</c:v>
                </c:pt>
                <c:pt idx="3">
                  <c:v>0.22</c:v>
                </c:pt>
                <c:pt idx="5">
                  <c:v>0.36</c:v>
                </c:pt>
                <c:pt idx="6">
                  <c:v>0.43</c:v>
                </c:pt>
                <c:pt idx="7">
                  <c:v>0.37</c:v>
                </c:pt>
                <c:pt idx="8">
                  <c:v>0.36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2928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Sheet1!$B$4:$J$4</c:f>
              <c:numCache>
                <c:formatCode>0%</c:formatCode>
                <c:ptCount val="9"/>
                <c:pt idx="0">
                  <c:v>0.61</c:v>
                </c:pt>
                <c:pt idx="1">
                  <c:v>0.59</c:v>
                </c:pt>
                <c:pt idx="2">
                  <c:v>0.59</c:v>
                </c:pt>
                <c:pt idx="3">
                  <c:v>0.63</c:v>
                </c:pt>
                <c:pt idx="5">
                  <c:v>0.44</c:v>
                </c:pt>
                <c:pt idx="6">
                  <c:v>0.36</c:v>
                </c:pt>
                <c:pt idx="7">
                  <c:v>0.37</c:v>
                </c:pt>
                <c:pt idx="8">
                  <c:v>0.49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5.4165340716649324E-3"/>
                  <c:y val="-2.347233004325164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4092778320350429E-2"/>
                  <c:y val="-2.34741784037558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3487963867250713E-2"/>
                  <c:y val="5.5450815126982369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0">
                    <a:solidFill>
                      <a:schemeClr val="tx1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Sheet1!$B$5:$J$5</c:f>
              <c:numCache>
                <c:formatCode>0%</c:formatCode>
                <c:ptCount val="9"/>
                <c:pt idx="0">
                  <c:v>0.16</c:v>
                </c:pt>
                <c:pt idx="1">
                  <c:v>0.11</c:v>
                </c:pt>
                <c:pt idx="2">
                  <c:v>0.17</c:v>
                </c:pt>
                <c:pt idx="3">
                  <c:v>0.14000000000000001</c:v>
                </c:pt>
                <c:pt idx="5">
                  <c:v>7.0000000000000007E-2</c:v>
                </c:pt>
                <c:pt idx="6">
                  <c:v>0.01</c:v>
                </c:pt>
                <c:pt idx="7">
                  <c:v>0.06</c:v>
                </c:pt>
                <c:pt idx="8">
                  <c:v>0.06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77829376"/>
        <c:axId val="177830912"/>
      </c:barChart>
      <c:catAx>
        <c:axId val="1778293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6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37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77830912"/>
        <c:crosses val="autoZero"/>
        <c:auto val="1"/>
        <c:lblAlgn val="ctr"/>
        <c:lblOffset val="100"/>
        <c:tickMarkSkip val="1"/>
        <c:noMultiLvlLbl val="0"/>
      </c:catAx>
      <c:valAx>
        <c:axId val="17783091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411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77829376"/>
        <c:crosses val="max"/>
        <c:crossBetween val="between"/>
        <c:majorUnit val="0.2"/>
      </c:valAx>
      <c:spPr>
        <a:noFill/>
        <a:ln w="32928">
          <a:noFill/>
        </a:ln>
      </c:spPr>
    </c:plotArea>
    <c:legend>
      <c:legendPos val="r"/>
      <c:layout>
        <c:manualLayout>
          <c:xMode val="edge"/>
          <c:yMode val="edge"/>
          <c:x val="0.43185969067153013"/>
          <c:y val="0.82807862925585007"/>
          <c:w val="0.45008906315327829"/>
          <c:h val="0.16843111160400726"/>
        </c:manualLayout>
      </c:layout>
      <c:overlay val="0"/>
      <c:spPr>
        <a:noFill/>
        <a:ln w="4116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BD532-CA7F-41BD-BC24-1B80EB54C5E7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999EE-0A1B-45ED-A834-FECA65951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664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EF450-2D21-4A12-98C0-03D13AA3672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27"/>
            <a:ext cx="5029200" cy="4114488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20053"/>
            <a:ext cx="9144000" cy="914400"/>
          </a:xfrm>
          <a:noFill/>
          <a:ln/>
        </p:spPr>
        <p:txBody>
          <a:bodyPr/>
          <a:lstStyle/>
          <a:p>
            <a:r>
              <a:rPr lang="en-US" sz="2400" b="1" dirty="0">
                <a:latin typeface="+mn-lt"/>
              </a:rPr>
              <a:t>Exhibit </a:t>
            </a:r>
            <a:r>
              <a:rPr lang="en-US" sz="2400" b="1" dirty="0" smtClean="0">
                <a:latin typeface="+mn-lt"/>
              </a:rPr>
              <a:t>6.18</a:t>
            </a:r>
            <a:br>
              <a:rPr lang="en-US" sz="2400" b="1" dirty="0" smtClean="0">
                <a:latin typeface="+mn-lt"/>
              </a:rPr>
            </a:br>
            <a:r>
              <a:rPr lang="en-US" sz="2400" b="1" dirty="0" smtClean="0">
                <a:latin typeface="+mn-lt"/>
              </a:rPr>
              <a:t>Distribution </a:t>
            </a:r>
            <a:r>
              <a:rPr lang="en-US" sz="2400" b="1" dirty="0">
                <a:latin typeface="+mn-lt"/>
              </a:rPr>
              <a:t>of the Percentage of Total Premium Paid by Covered Workers for Single and Family Coverage, by </a:t>
            </a:r>
            <a:r>
              <a:rPr lang="en-US" sz="2400" b="1" dirty="0" smtClean="0">
                <a:latin typeface="+mn-lt"/>
              </a:rPr>
              <a:t>Wage Level, 2012</a:t>
            </a:r>
            <a:endParaRPr lang="en-US" sz="2400" b="1" dirty="0">
              <a:latin typeface="+mn-lt"/>
            </a:endParaRPr>
          </a:p>
        </p:txBody>
      </p:sp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638242009"/>
              </p:ext>
            </p:extLst>
          </p:nvPr>
        </p:nvGraphicFramePr>
        <p:xfrm>
          <a:off x="990600" y="1535668"/>
          <a:ext cx="8110537" cy="5183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52400" y="5943600"/>
            <a:ext cx="4191000" cy="854080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/>
              <a:t>* Distributions for </a:t>
            </a:r>
            <a:r>
              <a:rPr lang="en-US" sz="1100" dirty="0" smtClean="0"/>
              <a:t>High-Wage and Low-Wage Firms </a:t>
            </a:r>
            <a:r>
              <a:rPr lang="en-US" sz="1100" dirty="0"/>
              <a:t>are statistically different (p&lt;.05).</a:t>
            </a:r>
          </a:p>
          <a:p>
            <a:pPr>
              <a:spcBef>
                <a:spcPct val="50000"/>
              </a:spcBef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2012.</a:t>
            </a:r>
            <a:endParaRPr lang="en-US" sz="1100" dirty="0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2819400" y="3709601"/>
            <a:ext cx="594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1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-76200" y="3533001"/>
            <a:ext cx="1447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200" b="1" dirty="0" smtClean="0"/>
              <a:t>FAMILY COVERAGE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396912"/>
              </p:ext>
            </p:extLst>
          </p:nvPr>
        </p:nvGraphicFramePr>
        <p:xfrm>
          <a:off x="237022" y="1752600"/>
          <a:ext cx="2734778" cy="1760269"/>
        </p:xfrm>
        <a:graphic>
          <a:graphicData uri="http://schemas.openxmlformats.org/drawingml/2006/table">
            <a:tbl>
              <a:tblPr/>
              <a:tblGrid>
                <a:gridCol w="268236"/>
                <a:gridCol w="2466542"/>
              </a:tblGrid>
              <a:tr h="15104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 Wage Workers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610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Few Workers Are Lower-Wage 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(Less Than 35% Earn $24,000 a Year or Less)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095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Many Workers Are Lower-Wage 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(35% or More Earn $24,000 a Year or Less)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15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 Wage Workers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714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Few Workers Are Higher-Wage 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(Less Than 35% Earn $55,000 a Year or More)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Many Workers Are Higher-Wage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(35% or More Earn $55,000 a Year or More)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-29678" y="1551801"/>
            <a:ext cx="16764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>
              <a:spcBef>
                <a:spcPct val="50000"/>
              </a:spcBef>
            </a:pPr>
            <a:r>
              <a:rPr lang="en-US" sz="1200" b="1" dirty="0" smtClean="0"/>
              <a:t>SINGLE COVERAGE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790505"/>
              </p:ext>
            </p:extLst>
          </p:nvPr>
        </p:nvGraphicFramePr>
        <p:xfrm>
          <a:off x="237022" y="3733800"/>
          <a:ext cx="2734778" cy="1704259"/>
        </p:xfrm>
        <a:graphic>
          <a:graphicData uri="http://schemas.openxmlformats.org/drawingml/2006/table">
            <a:tbl>
              <a:tblPr/>
              <a:tblGrid>
                <a:gridCol w="268236"/>
                <a:gridCol w="2466542"/>
              </a:tblGrid>
              <a:tr h="7620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 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5755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Few Workers Are Lower-Wage 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(Less Than 35% Earn $24,000 a Year or Less)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095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Many Workers Are Lower-Wage 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(35% or More Earn $24,000 a Year or Less)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23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 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714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Few Workers Are Higher-Wage 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(Less Than 35% Earn $55,000 a Year or More)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Many Workers Are Higher-Wage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(35% or More Earn $55,000 a Year or More)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 flipV="1">
            <a:off x="3048000" y="3124200"/>
            <a:ext cx="152400" cy="1524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55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91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6.18 Distribution of the Percentage of Total Premium Paid by Covered Workers for Single and Family Coverage, by Wage Level,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6.18 Distribution of the Percentage of Total Premium Paid by Covered Workers for Single and Family Coverage, by Wage Level, 2012</dc:title>
  <dc:creator>NirmitaP</dc:creator>
  <cp:lastModifiedBy>NirmitaP</cp:lastModifiedBy>
  <cp:revision>1</cp:revision>
  <dcterms:created xsi:type="dcterms:W3CDTF">2013-03-08T18:22:04Z</dcterms:created>
  <dcterms:modified xsi:type="dcterms:W3CDTF">2013-03-08T18:22:04Z</dcterms:modified>
</cp:coreProperties>
</file>