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0"/>
              <c:layout>
                <c:manualLayout>
                  <c:x val="6.006006006006006E-3"/>
                  <c:y val="7.0428080292779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  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  </c:v>
                </c:pt>
                <c:pt idx="18">
                  <c:v>2008  </c:v>
                </c:pt>
                <c:pt idx="19">
                  <c:v>2009  </c:v>
                </c:pt>
                <c:pt idx="20">
                  <c:v>2010*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Sheet1!$B$2:$X$2</c:f>
              <c:numCache>
                <c:formatCode>0%</c:formatCode>
                <c:ptCount val="23"/>
                <c:pt idx="0">
                  <c:v>0.18</c:v>
                </c:pt>
                <c:pt idx="1">
                  <c:v>0.15</c:v>
                </c:pt>
                <c:pt idx="2">
                  <c:v>0.15</c:v>
                </c:pt>
                <c:pt idx="3">
                  <c:v>0.18</c:v>
                </c:pt>
                <c:pt idx="4">
                  <c:v>0.17</c:v>
                </c:pt>
                <c:pt idx="5">
                  <c:v>0.13</c:v>
                </c:pt>
                <c:pt idx="6">
                  <c:v>0.13</c:v>
                </c:pt>
                <c:pt idx="7">
                  <c:v>0.14000000000000001</c:v>
                </c:pt>
                <c:pt idx="8">
                  <c:v>0.13</c:v>
                </c:pt>
                <c:pt idx="9">
                  <c:v>0.14000000000000001</c:v>
                </c:pt>
                <c:pt idx="10">
                  <c:v>0.16</c:v>
                </c:pt>
                <c:pt idx="12">
                  <c:v>0.05</c:v>
                </c:pt>
                <c:pt idx="13">
                  <c:v>0.04</c:v>
                </c:pt>
                <c:pt idx="14">
                  <c:v>0.04</c:v>
                </c:pt>
                <c:pt idx="15">
                  <c:v>0.05</c:v>
                </c:pt>
                <c:pt idx="16">
                  <c:v>0.05</c:v>
                </c:pt>
                <c:pt idx="17">
                  <c:v>0.03</c:v>
                </c:pt>
                <c:pt idx="18">
                  <c:v>0.04</c:v>
                </c:pt>
                <c:pt idx="19">
                  <c:v>0.02</c:v>
                </c:pt>
                <c:pt idx="20">
                  <c:v>0.01</c:v>
                </c:pt>
                <c:pt idx="21">
                  <c:v>0.02</c:v>
                </c:pt>
                <c:pt idx="22">
                  <c:v>0.02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  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  </c:v>
                </c:pt>
                <c:pt idx="18">
                  <c:v>2008  </c:v>
                </c:pt>
                <c:pt idx="19">
                  <c:v>2009  </c:v>
                </c:pt>
                <c:pt idx="20">
                  <c:v>2010*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Sheet1!$B$3:$X$3</c:f>
              <c:numCache>
                <c:formatCode>0%</c:formatCode>
                <c:ptCount val="23"/>
                <c:pt idx="0">
                  <c:v>0.23</c:v>
                </c:pt>
                <c:pt idx="1">
                  <c:v>0.28000000000000003</c:v>
                </c:pt>
                <c:pt idx="2">
                  <c:v>0.17</c:v>
                </c:pt>
                <c:pt idx="3">
                  <c:v>0.22</c:v>
                </c:pt>
                <c:pt idx="4">
                  <c:v>0.2</c:v>
                </c:pt>
                <c:pt idx="5">
                  <c:v>0.25</c:v>
                </c:pt>
                <c:pt idx="6">
                  <c:v>0.27</c:v>
                </c:pt>
                <c:pt idx="7">
                  <c:v>0.28000000000000003</c:v>
                </c:pt>
                <c:pt idx="8">
                  <c:v>0.3</c:v>
                </c:pt>
                <c:pt idx="9">
                  <c:v>0.28000000000000003</c:v>
                </c:pt>
                <c:pt idx="10">
                  <c:v>0.28000000000000003</c:v>
                </c:pt>
                <c:pt idx="12">
                  <c:v>0.56999999999999995</c:v>
                </c:pt>
                <c:pt idx="13">
                  <c:v>0.56999999999999995</c:v>
                </c:pt>
                <c:pt idx="14">
                  <c:v>0.56000000000000005</c:v>
                </c:pt>
                <c:pt idx="15">
                  <c:v>0.56999999999999995</c:v>
                </c:pt>
                <c:pt idx="16">
                  <c:v>0.54</c:v>
                </c:pt>
                <c:pt idx="17">
                  <c:v>0.57999999999999996</c:v>
                </c:pt>
                <c:pt idx="18">
                  <c:v>0.56000000000000005</c:v>
                </c:pt>
                <c:pt idx="19">
                  <c:v>0.57999999999999996</c:v>
                </c:pt>
                <c:pt idx="20">
                  <c:v>0.5</c:v>
                </c:pt>
                <c:pt idx="21">
                  <c:v>0.56000000000000005</c:v>
                </c:pt>
                <c:pt idx="22">
                  <c:v>0.5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  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  </c:v>
                </c:pt>
                <c:pt idx="18">
                  <c:v>2008  </c:v>
                </c:pt>
                <c:pt idx="19">
                  <c:v>2009  </c:v>
                </c:pt>
                <c:pt idx="20">
                  <c:v>2010*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Sheet1!$B$4:$X$4</c:f>
              <c:numCache>
                <c:formatCode>0%</c:formatCode>
                <c:ptCount val="23"/>
                <c:pt idx="0">
                  <c:v>0.28000000000000003</c:v>
                </c:pt>
                <c:pt idx="1">
                  <c:v>0.26</c:v>
                </c:pt>
                <c:pt idx="2">
                  <c:v>0.39</c:v>
                </c:pt>
                <c:pt idx="3">
                  <c:v>0.37</c:v>
                </c:pt>
                <c:pt idx="4">
                  <c:v>0.38</c:v>
                </c:pt>
                <c:pt idx="5">
                  <c:v>0.25</c:v>
                </c:pt>
                <c:pt idx="6">
                  <c:v>0.31</c:v>
                </c:pt>
                <c:pt idx="7">
                  <c:v>0.28000000000000003</c:v>
                </c:pt>
                <c:pt idx="8">
                  <c:v>0.25</c:v>
                </c:pt>
                <c:pt idx="9">
                  <c:v>0.26</c:v>
                </c:pt>
                <c:pt idx="10">
                  <c:v>0.26</c:v>
                </c:pt>
                <c:pt idx="12">
                  <c:v>0.28999999999999998</c:v>
                </c:pt>
                <c:pt idx="13">
                  <c:v>0.33</c:v>
                </c:pt>
                <c:pt idx="14">
                  <c:v>0.34</c:v>
                </c:pt>
                <c:pt idx="15">
                  <c:v>0.3</c:v>
                </c:pt>
                <c:pt idx="16">
                  <c:v>0.36</c:v>
                </c:pt>
                <c:pt idx="17">
                  <c:v>0.34</c:v>
                </c:pt>
                <c:pt idx="18">
                  <c:v>0.34</c:v>
                </c:pt>
                <c:pt idx="19">
                  <c:v>0.36</c:v>
                </c:pt>
                <c:pt idx="20">
                  <c:v>0.4</c:v>
                </c:pt>
                <c:pt idx="21">
                  <c:v>0.35</c:v>
                </c:pt>
                <c:pt idx="22">
                  <c:v>0.42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Sheet1!$B$1:$X$1</c:f>
              <c:strCache>
                <c:ptCount val="23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2">
                  <c:v>2002  </c:v>
                </c:pt>
                <c:pt idx="13">
                  <c:v>2003  </c:v>
                </c:pt>
                <c:pt idx="14">
                  <c:v>2004  </c:v>
                </c:pt>
                <c:pt idx="15">
                  <c:v>2005  </c:v>
                </c:pt>
                <c:pt idx="16">
                  <c:v>2006  </c:v>
                </c:pt>
                <c:pt idx="17">
                  <c:v>2007  </c:v>
                </c:pt>
                <c:pt idx="18">
                  <c:v>2008  </c:v>
                </c:pt>
                <c:pt idx="19">
                  <c:v>2009  </c:v>
                </c:pt>
                <c:pt idx="20">
                  <c:v>2010*</c:v>
                </c:pt>
                <c:pt idx="21">
                  <c:v>2011  </c:v>
                </c:pt>
                <c:pt idx="22">
                  <c:v>2012  </c:v>
                </c:pt>
              </c:strCache>
            </c:strRef>
          </c:cat>
          <c:val>
            <c:numRef>
              <c:f>Sheet1!$B$5:$X$5</c:f>
              <c:numCache>
                <c:formatCode>0%</c:formatCode>
                <c:ptCount val="23"/>
                <c:pt idx="0">
                  <c:v>0.31</c:v>
                </c:pt>
                <c:pt idx="1">
                  <c:v>0.31</c:v>
                </c:pt>
                <c:pt idx="2">
                  <c:v>0.28000000000000003</c:v>
                </c:pt>
                <c:pt idx="3">
                  <c:v>0.23</c:v>
                </c:pt>
                <c:pt idx="4">
                  <c:v>0.24</c:v>
                </c:pt>
                <c:pt idx="5">
                  <c:v>0.37</c:v>
                </c:pt>
                <c:pt idx="6">
                  <c:v>0.3</c:v>
                </c:pt>
                <c:pt idx="7">
                  <c:v>0.3</c:v>
                </c:pt>
                <c:pt idx="8">
                  <c:v>0.32</c:v>
                </c:pt>
                <c:pt idx="9">
                  <c:v>0.32</c:v>
                </c:pt>
                <c:pt idx="10">
                  <c:v>0.3</c:v>
                </c:pt>
                <c:pt idx="12">
                  <c:v>0.09</c:v>
                </c:pt>
                <c:pt idx="13">
                  <c:v>0.06</c:v>
                </c:pt>
                <c:pt idx="14">
                  <c:v>0.06</c:v>
                </c:pt>
                <c:pt idx="15">
                  <c:v>7.0000000000000007E-2</c:v>
                </c:pt>
                <c:pt idx="16">
                  <c:v>0.05</c:v>
                </c:pt>
                <c:pt idx="17">
                  <c:v>0.05</c:v>
                </c:pt>
                <c:pt idx="18">
                  <c:v>0.06</c:v>
                </c:pt>
                <c:pt idx="19">
                  <c:v>0.04</c:v>
                </c:pt>
                <c:pt idx="20">
                  <c:v>0.08</c:v>
                </c:pt>
                <c:pt idx="21">
                  <c:v>7.0000000000000007E-2</c:v>
                </c:pt>
                <c:pt idx="22">
                  <c:v>0.06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51755392"/>
        <c:axId val="151781760"/>
      </c:barChart>
      <c:catAx>
        <c:axId val="15175539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517817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178176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51755392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3399985213115968"/>
          <c:w val="0.42265552954529334"/>
          <c:h val="0.1576673866090721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B3FBA-28C8-4C01-A8E3-9A9A09448C16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229F9-1928-4D84-A9F0-7416D87E3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1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ln/>
        </p:spPr>
        <p:txBody>
          <a:bodyPr/>
          <a:lstStyle/>
          <a:p>
            <a:r>
              <a:rPr lang="en-US" sz="2400" dirty="0"/>
              <a:t>Exhibit 6.17</a:t>
            </a:r>
            <a:br>
              <a:rPr lang="en-US" sz="2400" dirty="0"/>
            </a:br>
            <a:r>
              <a:rPr lang="en-US" sz="2400" dirty="0" smtClean="0"/>
              <a:t>Distribution </a:t>
            </a:r>
            <a:r>
              <a:rPr lang="en-US" sz="2400" dirty="0"/>
              <a:t>of Percentage of Premium Paid by Covered Workers for Family Coverage, by Firm Size, 2002-2012</a:t>
            </a:r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870985452"/>
              </p:ext>
            </p:extLst>
          </p:nvPr>
        </p:nvGraphicFramePr>
        <p:xfrm>
          <a:off x="685800" y="1447800"/>
          <a:ext cx="8458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" y="5961062"/>
            <a:ext cx="41148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/>
              <a:t>* Distribution is statistically different within coverage type from distribution for the previous year shown (p&lt;.05).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2002-2012.</a:t>
            </a:r>
            <a:endParaRPr lang="en-US" sz="11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524000"/>
            <a:ext cx="1066800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/>
            <a:r>
              <a:rPr lang="en-US" sz="1100" b="1" dirty="0"/>
              <a:t>All Small Firms </a:t>
            </a:r>
          </a:p>
          <a:p>
            <a:pPr marL="55563" algn="r"/>
            <a:r>
              <a:rPr lang="en-US" sz="1100" b="1" dirty="0"/>
              <a:t>(3-199 Workers)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92506" y="3670756"/>
            <a:ext cx="1066800" cy="9387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55563" algn="r">
              <a:defRPr sz="1100" b="1"/>
            </a:lvl1pPr>
          </a:lstStyle>
          <a:p>
            <a:r>
              <a:rPr lang="en-US" dirty="0"/>
              <a:t>All Large Firms</a:t>
            </a:r>
          </a:p>
          <a:p>
            <a:r>
              <a:rPr lang="en-US" dirty="0"/>
              <a:t>(200 or More Workers)</a:t>
            </a:r>
          </a:p>
        </p:txBody>
      </p:sp>
    </p:spTree>
    <p:extLst>
      <p:ext uri="{BB962C8B-B14F-4D97-AF65-F5344CB8AC3E}">
        <p14:creationId xmlns:p14="http://schemas.microsoft.com/office/powerpoint/2010/main" val="217280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6.17 Distribution of Percentage of Premium Paid by Covered Workers for Family Coverage, by Firm Size, 2002-2012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6.17 Distribution of Percentage of Premium Paid by Covered Workers for Family Coverage, by Firm Size, 2002-2012</dc:title>
  <dc:creator>NirmitaP</dc:creator>
  <cp:lastModifiedBy>NirmitaP</cp:lastModifiedBy>
  <cp:revision>1</cp:revision>
  <dcterms:created xsi:type="dcterms:W3CDTF">2013-03-08T18:22:05Z</dcterms:created>
  <dcterms:modified xsi:type="dcterms:W3CDTF">2013-03-08T18:22:05Z</dcterms:modified>
</cp:coreProperties>
</file>