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2003*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Sheet1!$B$2:$X$2</c:f>
              <c:numCache>
                <c:formatCode>0%</c:formatCode>
                <c:ptCount val="23"/>
                <c:pt idx="0">
                  <c:v>0.45</c:v>
                </c:pt>
                <c:pt idx="1">
                  <c:v>0.45</c:v>
                </c:pt>
                <c:pt idx="2">
                  <c:v>0.42</c:v>
                </c:pt>
                <c:pt idx="3">
                  <c:v>0.41</c:v>
                </c:pt>
                <c:pt idx="4">
                  <c:v>0.43</c:v>
                </c:pt>
                <c:pt idx="5">
                  <c:v>0.44</c:v>
                </c:pt>
                <c:pt idx="6">
                  <c:v>0.4</c:v>
                </c:pt>
                <c:pt idx="7">
                  <c:v>0.39</c:v>
                </c:pt>
                <c:pt idx="8">
                  <c:v>0.35</c:v>
                </c:pt>
                <c:pt idx="9">
                  <c:v>0.35</c:v>
                </c:pt>
                <c:pt idx="10">
                  <c:v>0.36</c:v>
                </c:pt>
                <c:pt idx="12">
                  <c:v>0.14000000000000001</c:v>
                </c:pt>
                <c:pt idx="13">
                  <c:v>0.14000000000000001</c:v>
                </c:pt>
                <c:pt idx="14">
                  <c:v>0.11</c:v>
                </c:pt>
                <c:pt idx="15">
                  <c:v>0.12</c:v>
                </c:pt>
                <c:pt idx="16">
                  <c:v>0.13</c:v>
                </c:pt>
                <c:pt idx="17">
                  <c:v>0.09</c:v>
                </c:pt>
                <c:pt idx="18">
                  <c:v>0.1</c:v>
                </c:pt>
                <c:pt idx="19">
                  <c:v>0.08</c:v>
                </c:pt>
                <c:pt idx="20">
                  <c:v>0.06</c:v>
                </c:pt>
                <c:pt idx="21">
                  <c:v>7.0000000000000007E-2</c:v>
                </c:pt>
                <c:pt idx="22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2003*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Sheet1!$B$3:$X$3</c:f>
              <c:numCache>
                <c:formatCode>0%</c:formatCode>
                <c:ptCount val="23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0.36</c:v>
                </c:pt>
                <c:pt idx="4">
                  <c:v>0.38</c:v>
                </c:pt>
                <c:pt idx="5">
                  <c:v>0.36</c:v>
                </c:pt>
                <c:pt idx="6">
                  <c:v>0.4</c:v>
                </c:pt>
                <c:pt idx="7">
                  <c:v>0.4</c:v>
                </c:pt>
                <c:pt idx="8">
                  <c:v>0.39</c:v>
                </c:pt>
                <c:pt idx="9">
                  <c:v>0.42</c:v>
                </c:pt>
                <c:pt idx="10">
                  <c:v>0.4</c:v>
                </c:pt>
                <c:pt idx="12">
                  <c:v>0.69</c:v>
                </c:pt>
                <c:pt idx="13">
                  <c:v>0.67</c:v>
                </c:pt>
                <c:pt idx="14">
                  <c:v>0.65</c:v>
                </c:pt>
                <c:pt idx="15">
                  <c:v>0.67</c:v>
                </c:pt>
                <c:pt idx="16">
                  <c:v>0.66</c:v>
                </c:pt>
                <c:pt idx="17">
                  <c:v>0.66</c:v>
                </c:pt>
                <c:pt idx="18">
                  <c:v>0.68</c:v>
                </c:pt>
                <c:pt idx="19">
                  <c:v>0.67</c:v>
                </c:pt>
                <c:pt idx="20">
                  <c:v>0.65</c:v>
                </c:pt>
                <c:pt idx="21">
                  <c:v>0.68</c:v>
                </c:pt>
                <c:pt idx="22">
                  <c:v>0.71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2003*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Sheet1!$B$4:$X$4</c:f>
              <c:numCache>
                <c:formatCode>0%</c:formatCode>
                <c:ptCount val="23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0.19</c:v>
                </c:pt>
                <c:pt idx="10">
                  <c:v>0.18</c:v>
                </c:pt>
                <c:pt idx="12">
                  <c:v>0.14000000000000001</c:v>
                </c:pt>
                <c:pt idx="13">
                  <c:v>0.18</c:v>
                </c:pt>
                <c:pt idx="14">
                  <c:v>0.23</c:v>
                </c:pt>
                <c:pt idx="15">
                  <c:v>0.2</c:v>
                </c:pt>
                <c:pt idx="16">
                  <c:v>0.2</c:v>
                </c:pt>
                <c:pt idx="17">
                  <c:v>0.23</c:v>
                </c:pt>
                <c:pt idx="18">
                  <c:v>0.2</c:v>
                </c:pt>
                <c:pt idx="19">
                  <c:v>0.24</c:v>
                </c:pt>
                <c:pt idx="20">
                  <c:v>0.27</c:v>
                </c:pt>
                <c:pt idx="21">
                  <c:v>0.23</c:v>
                </c:pt>
                <c:pt idx="22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2.10210210210211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102102102102113E-2"/>
                  <c:y val="9.3898561975527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102102102102113E-2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10210210210211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951951951951963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102102102102113E-2"/>
                  <c:y val="7.042253521126760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2003*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  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Sheet1!$B$5:$X$5</c:f>
              <c:numCache>
                <c:formatCode>0%</c:formatCode>
                <c:ptCount val="23"/>
                <c:pt idx="0">
                  <c:v>0.08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0.05</c:v>
                </c:pt>
                <c:pt idx="7">
                  <c:v>0.03</c:v>
                </c:pt>
                <c:pt idx="8">
                  <c:v>0.08</c:v>
                </c:pt>
                <c:pt idx="9">
                  <c:v>0.04</c:v>
                </c:pt>
                <c:pt idx="10">
                  <c:v>0.05</c:v>
                </c:pt>
                <c:pt idx="12">
                  <c:v>0.04</c:v>
                </c:pt>
                <c:pt idx="13">
                  <c:v>0.01</c:v>
                </c:pt>
                <c:pt idx="14">
                  <c:v>0.01</c:v>
                </c:pt>
                <c:pt idx="15">
                  <c:v>0.01</c:v>
                </c:pt>
                <c:pt idx="16">
                  <c:v>0.01</c:v>
                </c:pt>
                <c:pt idx="17">
                  <c:v>0.02</c:v>
                </c:pt>
                <c:pt idx="18">
                  <c:v>0.01</c:v>
                </c:pt>
                <c:pt idx="19">
                  <c:v>8.0999999999999996E-3</c:v>
                </c:pt>
                <c:pt idx="20">
                  <c:v>0.01</c:v>
                </c:pt>
                <c:pt idx="21">
                  <c:v>0.02</c:v>
                </c:pt>
                <c:pt idx="22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72332928"/>
        <c:axId val="172334464"/>
      </c:barChart>
      <c:catAx>
        <c:axId val="1723329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72334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33446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72332928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461018076965731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F2061-D8EB-49D2-BD4D-D62404712182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9049D-F7E9-4F58-886B-474DC71F9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29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/>
              <a:t>Exhibit 6.16</a:t>
            </a:r>
            <a:br>
              <a:rPr lang="en-US" sz="2400" dirty="0"/>
            </a:br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Single Coverage, by Firm Size, 2002-2012</a:t>
            </a: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694296978"/>
              </p:ext>
            </p:extLst>
          </p:nvPr>
        </p:nvGraphicFramePr>
        <p:xfrm>
          <a:off x="685800" y="1447800"/>
          <a:ext cx="845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43600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coverage type from 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2002-2012.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5240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670756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98370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6.16 Distribution of Percentage of Premium Paid by Covered Workers for Single Coverage, by Firm Size, 2002-2012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6.16 Distribution of Percentage of Premium Paid by Covered Workers for Single Coverage, by Firm Size, 2002-2012</dc:title>
  <dc:creator>NirmitaP</dc:creator>
  <cp:lastModifiedBy>NirmitaP</cp:lastModifiedBy>
  <cp:revision>1</cp:revision>
  <dcterms:created xsi:type="dcterms:W3CDTF">2013-03-08T18:22:06Z</dcterms:created>
  <dcterms:modified xsi:type="dcterms:W3CDTF">2013-03-08T18:22:06Z</dcterms:modified>
</cp:coreProperties>
</file>