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2007*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Sheet1!$B$2:$X$2</c:f>
              <c:numCache>
                <c:formatCode>0%</c:formatCode>
                <c:ptCount val="23"/>
                <c:pt idx="0">
                  <c:v>0.24</c:v>
                </c:pt>
                <c:pt idx="1">
                  <c:v>0.24</c:v>
                </c:pt>
                <c:pt idx="2">
                  <c:v>0.21</c:v>
                </c:pt>
                <c:pt idx="3">
                  <c:v>0.21</c:v>
                </c:pt>
                <c:pt idx="4">
                  <c:v>0.23</c:v>
                </c:pt>
                <c:pt idx="5">
                  <c:v>0.2</c:v>
                </c:pt>
                <c:pt idx="6">
                  <c:v>0.2</c:v>
                </c:pt>
                <c:pt idx="7">
                  <c:v>0.18</c:v>
                </c:pt>
                <c:pt idx="8">
                  <c:v>0.16</c:v>
                </c:pt>
                <c:pt idx="9">
                  <c:v>0.16</c:v>
                </c:pt>
                <c:pt idx="10">
                  <c:v>0.16</c:v>
                </c:pt>
                <c:pt idx="12">
                  <c:v>0.09</c:v>
                </c:pt>
                <c:pt idx="13">
                  <c:v>0.08</c:v>
                </c:pt>
                <c:pt idx="14">
                  <c:v>7.0000000000000007E-2</c:v>
                </c:pt>
                <c:pt idx="15">
                  <c:v>0.09</c:v>
                </c:pt>
                <c:pt idx="16">
                  <c:v>0.09</c:v>
                </c:pt>
                <c:pt idx="17">
                  <c:v>0.06</c:v>
                </c:pt>
                <c:pt idx="18">
                  <c:v>7.0000000000000007E-2</c:v>
                </c:pt>
                <c:pt idx="19">
                  <c:v>0.06</c:v>
                </c:pt>
                <c:pt idx="20">
                  <c:v>0.05</c:v>
                </c:pt>
                <c:pt idx="21">
                  <c:v>0.06</c:v>
                </c:pt>
                <c:pt idx="22">
                  <c:v>0.06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2007*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Sheet1!$B$3:$X$3</c:f>
              <c:numCache>
                <c:formatCode>0%</c:formatCode>
                <c:ptCount val="23"/>
                <c:pt idx="0">
                  <c:v>0.57999999999999996</c:v>
                </c:pt>
                <c:pt idx="1">
                  <c:v>0.56999999999999995</c:v>
                </c:pt>
                <c:pt idx="2">
                  <c:v>0.56000000000000005</c:v>
                </c:pt>
                <c:pt idx="3">
                  <c:v>0.56999999999999995</c:v>
                </c:pt>
                <c:pt idx="4">
                  <c:v>0.56000000000000005</c:v>
                </c:pt>
                <c:pt idx="5">
                  <c:v>0.56000000000000005</c:v>
                </c:pt>
                <c:pt idx="6">
                  <c:v>0.59</c:v>
                </c:pt>
                <c:pt idx="7">
                  <c:v>0.57999999999999996</c:v>
                </c:pt>
                <c:pt idx="8">
                  <c:v>0.56000000000000005</c:v>
                </c:pt>
                <c:pt idx="9">
                  <c:v>0.59</c:v>
                </c:pt>
                <c:pt idx="10">
                  <c:v>0.61</c:v>
                </c:pt>
                <c:pt idx="12">
                  <c:v>0.46</c:v>
                </c:pt>
                <c:pt idx="13">
                  <c:v>0.47</c:v>
                </c:pt>
                <c:pt idx="14">
                  <c:v>0.44</c:v>
                </c:pt>
                <c:pt idx="15">
                  <c:v>0.46</c:v>
                </c:pt>
                <c:pt idx="16">
                  <c:v>0.42</c:v>
                </c:pt>
                <c:pt idx="17">
                  <c:v>0.47</c:v>
                </c:pt>
                <c:pt idx="18">
                  <c:v>0.46</c:v>
                </c:pt>
                <c:pt idx="19">
                  <c:v>0.48</c:v>
                </c:pt>
                <c:pt idx="20">
                  <c:v>0.43</c:v>
                </c:pt>
                <c:pt idx="21">
                  <c:v>0.47</c:v>
                </c:pt>
                <c:pt idx="22">
                  <c:v>0.43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2007*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Sheet1!$B$4:$X$4</c:f>
              <c:numCache>
                <c:formatCode>0%</c:formatCode>
                <c:ptCount val="23"/>
                <c:pt idx="0">
                  <c:v>0.13</c:v>
                </c:pt>
                <c:pt idx="1">
                  <c:v>0.17</c:v>
                </c:pt>
                <c:pt idx="2">
                  <c:v>0.21</c:v>
                </c:pt>
                <c:pt idx="3">
                  <c:v>0.19</c:v>
                </c:pt>
                <c:pt idx="4">
                  <c:v>0.18</c:v>
                </c:pt>
                <c:pt idx="5">
                  <c:v>0.21</c:v>
                </c:pt>
                <c:pt idx="6">
                  <c:v>0.19</c:v>
                </c:pt>
                <c:pt idx="7">
                  <c:v>0.22</c:v>
                </c:pt>
                <c:pt idx="8">
                  <c:v>0.24</c:v>
                </c:pt>
                <c:pt idx="9">
                  <c:v>0.22</c:v>
                </c:pt>
                <c:pt idx="10">
                  <c:v>0.22</c:v>
                </c:pt>
                <c:pt idx="12">
                  <c:v>0.28999999999999998</c:v>
                </c:pt>
                <c:pt idx="13">
                  <c:v>0.31</c:v>
                </c:pt>
                <c:pt idx="14">
                  <c:v>0.36</c:v>
                </c:pt>
                <c:pt idx="15">
                  <c:v>0.32</c:v>
                </c:pt>
                <c:pt idx="16">
                  <c:v>0.37</c:v>
                </c:pt>
                <c:pt idx="17">
                  <c:v>0.31</c:v>
                </c:pt>
                <c:pt idx="18">
                  <c:v>0.33</c:v>
                </c:pt>
                <c:pt idx="19">
                  <c:v>0.33</c:v>
                </c:pt>
                <c:pt idx="20">
                  <c:v>0.35</c:v>
                </c:pt>
                <c:pt idx="21">
                  <c:v>0.32</c:v>
                </c:pt>
                <c:pt idx="22">
                  <c:v>0.37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2.1021021021021023E-2"/>
                  <c:y val="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2007*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Sheet1!$B$5:$X$5</c:f>
              <c:numCache>
                <c:formatCode>0%</c:formatCode>
                <c:ptCount val="23"/>
                <c:pt idx="0">
                  <c:v>0.05</c:v>
                </c:pt>
                <c:pt idx="1">
                  <c:v>0.03</c:v>
                </c:pt>
                <c:pt idx="2">
                  <c:v>0.02</c:v>
                </c:pt>
                <c:pt idx="3">
                  <c:v>0.03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  <c:pt idx="8">
                  <c:v>0.04</c:v>
                </c:pt>
                <c:pt idx="9">
                  <c:v>0.03</c:v>
                </c:pt>
                <c:pt idx="10">
                  <c:v>0.02</c:v>
                </c:pt>
                <c:pt idx="12">
                  <c:v>0.16</c:v>
                </c:pt>
                <c:pt idx="13">
                  <c:v>0.14000000000000001</c:v>
                </c:pt>
                <c:pt idx="14">
                  <c:v>0.13</c:v>
                </c:pt>
                <c:pt idx="15">
                  <c:v>0.13</c:v>
                </c:pt>
                <c:pt idx="16">
                  <c:v>0.12</c:v>
                </c:pt>
                <c:pt idx="17">
                  <c:v>0.15</c:v>
                </c:pt>
                <c:pt idx="18">
                  <c:v>0.14000000000000001</c:v>
                </c:pt>
                <c:pt idx="19">
                  <c:v>0.12</c:v>
                </c:pt>
                <c:pt idx="20">
                  <c:v>0.16</c:v>
                </c:pt>
                <c:pt idx="21">
                  <c:v>0.15</c:v>
                </c:pt>
                <c:pt idx="22">
                  <c:v>0.14000000000000001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72320640"/>
        <c:axId val="172322176"/>
      </c:barChart>
      <c:catAx>
        <c:axId val="17232064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723221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232217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72320640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2930501645040844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78905-77E2-46A7-91B3-0858F1F7495A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2E677-1017-48B3-BA7D-A0475F399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94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914400"/>
          </a:xfrm>
          <a:noFill/>
          <a:ln/>
        </p:spPr>
        <p:txBody>
          <a:bodyPr/>
          <a:lstStyle/>
          <a:p>
            <a:r>
              <a:rPr lang="en-US" sz="2400" dirty="0"/>
              <a:t>Exhibit 6.15</a:t>
            </a:r>
            <a:br>
              <a:rPr lang="en-US" sz="2400" dirty="0"/>
            </a:br>
            <a:r>
              <a:rPr lang="en-US" sz="2400" dirty="0" smtClean="0"/>
              <a:t>Distribution </a:t>
            </a:r>
            <a:r>
              <a:rPr lang="en-US" sz="2400" dirty="0"/>
              <a:t>of Percentage of Premium Paid by Covered Workers for Single and Family Coverage, </a:t>
            </a:r>
            <a:r>
              <a:rPr lang="en-US" sz="2400" dirty="0" smtClean="0"/>
              <a:t>2002-2012</a:t>
            </a:r>
            <a:endParaRPr lang="en-US" sz="2400" dirty="0"/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4148695092"/>
              </p:ext>
            </p:extLst>
          </p:nvPr>
        </p:nvGraphicFramePr>
        <p:xfrm>
          <a:off x="685800" y="1447800"/>
          <a:ext cx="8458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" y="5961062"/>
            <a:ext cx="44196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 smtClean="0"/>
              <a:t>* Distribution </a:t>
            </a:r>
            <a:r>
              <a:rPr lang="en-US" sz="1100" dirty="0"/>
              <a:t>is statistically different within coverage type from distribution for the previous year shown (p&lt;.05</a:t>
            </a:r>
            <a:r>
              <a:rPr lang="en-US" sz="1100" dirty="0" smtClean="0"/>
              <a:t>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2002-2012.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524000"/>
            <a:ext cx="1066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100" b="1" dirty="0"/>
              <a:t>Single Coverage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92506" y="3670756"/>
            <a:ext cx="1066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100" b="1" dirty="0"/>
              <a:t>Family Coverage</a:t>
            </a:r>
          </a:p>
        </p:txBody>
      </p:sp>
    </p:spTree>
    <p:extLst>
      <p:ext uri="{BB962C8B-B14F-4D97-AF65-F5344CB8AC3E}">
        <p14:creationId xmlns:p14="http://schemas.microsoft.com/office/powerpoint/2010/main" val="101121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6.15 Distribution of Percentage of Premium Paid by Covered Workers for Single and Family Coverage, 2002-2012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6.15 Distribution of Percentage of Premium Paid by Covered Workers for Single and Family Coverage, 2002-2012</dc:title>
  <dc:creator>NirmitaP</dc:creator>
  <cp:lastModifiedBy>NirmitaP</cp:lastModifiedBy>
  <cp:revision>1</cp:revision>
  <dcterms:created xsi:type="dcterms:W3CDTF">2013-03-08T18:22:07Z</dcterms:created>
  <dcterms:modified xsi:type="dcterms:W3CDTF">2013-03-08T18:22:08Z</dcterms:modified>
</cp:coreProperties>
</file>