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Conventional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delete val="1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All Firms  </c:v>
                </c:pt>
                <c:pt idx="1">
                  <c:v>Small Firms  
(3-199 workers)</c:v>
                </c:pt>
                <c:pt idx="2">
                  <c:v>Large Firms  
(200 or more workers)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</c:v>
                </c:pt>
                <c:pt idx="1">
                  <c:v>0.01</c:v>
                </c:pt>
                <c:pt idx="2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HMO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All Firms  </c:v>
                </c:pt>
                <c:pt idx="1">
                  <c:v>Small Firms  
(3-199 workers)</c:v>
                </c:pt>
                <c:pt idx="2">
                  <c:v>Large Firms  
(200 or more workers)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0.16</c:v>
                </c:pt>
                <c:pt idx="1">
                  <c:v>0.15</c:v>
                </c:pt>
                <c:pt idx="2">
                  <c:v>0.16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PPO*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All Firms  </c:v>
                </c:pt>
                <c:pt idx="1">
                  <c:v>Small Firms  
(3-199 workers)</c:v>
                </c:pt>
                <c:pt idx="2">
                  <c:v>Large Firms  
(200 or more workers)</c:v>
                </c:pt>
              </c:strCache>
            </c:strRef>
          </c:cat>
          <c:val>
            <c:numRef>
              <c:f>Sheet1!$D$2:$D$4</c:f>
              <c:numCache>
                <c:formatCode>0%</c:formatCode>
                <c:ptCount val="3"/>
                <c:pt idx="0">
                  <c:v>0.56000000000000005</c:v>
                </c:pt>
                <c:pt idx="1">
                  <c:v>0.43</c:v>
                </c:pt>
                <c:pt idx="2">
                  <c:v>0.63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POS*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All Firms  </c:v>
                </c:pt>
                <c:pt idx="1">
                  <c:v>Small Firms  
(3-199 workers)</c:v>
                </c:pt>
                <c:pt idx="2">
                  <c:v>Large Firms  
(200 or more workers)</c:v>
                </c:pt>
              </c:strCache>
            </c:strRef>
          </c:cat>
          <c:val>
            <c:numRef>
              <c:f>Sheet1!$E$2:$E$4</c:f>
              <c:numCache>
                <c:formatCode>0%</c:formatCode>
                <c:ptCount val="3"/>
                <c:pt idx="0">
                  <c:v>0.09</c:v>
                </c:pt>
                <c:pt idx="1">
                  <c:v>0.18</c:v>
                </c:pt>
                <c:pt idx="2">
                  <c:v>0.04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HDHP/SO*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All Firms  </c:v>
                </c:pt>
                <c:pt idx="1">
                  <c:v>Small Firms  
(3-199 workers)</c:v>
                </c:pt>
                <c:pt idx="2">
                  <c:v>Large Firms  
(200 or more workers)</c:v>
                </c:pt>
              </c:strCache>
            </c:strRef>
          </c:cat>
          <c:val>
            <c:numRef>
              <c:f>Sheet1!$F$2:$F$4</c:f>
              <c:numCache>
                <c:formatCode>0%</c:formatCode>
                <c:ptCount val="3"/>
                <c:pt idx="0">
                  <c:v>0.19</c:v>
                </c:pt>
                <c:pt idx="1">
                  <c:v>0.24</c:v>
                </c:pt>
                <c:pt idx="2">
                  <c:v>0.17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34483328"/>
        <c:axId val="134493312"/>
      </c:barChart>
      <c:catAx>
        <c:axId val="134483328"/>
        <c:scaling>
          <c:orientation val="minMax"/>
        </c:scaling>
        <c:delete val="0"/>
        <c:axPos val="l"/>
        <c:majorTickMark val="none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34493312"/>
        <c:crosses val="autoZero"/>
        <c:auto val="1"/>
        <c:lblAlgn val="ctr"/>
        <c:lblOffset val="0"/>
        <c:noMultiLvlLbl val="0"/>
      </c:catAx>
      <c:valAx>
        <c:axId val="134493312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134483328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34283560902494242"/>
          <c:y val="5.4545454545454543E-2"/>
          <c:w val="0.47246717299954799"/>
          <c:h val="5.8411834884275822E-2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483967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3482893"/>
              </p:ext>
            </p:extLst>
          </p:nvPr>
        </p:nvGraphicFramePr>
        <p:xfrm>
          <a:off x="76200" y="1371600"/>
          <a:ext cx="8823325" cy="419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0" y="6309360"/>
            <a:ext cx="8321040" cy="548640"/>
          </a:xfrm>
        </p:spPr>
        <p:txBody>
          <a:bodyPr/>
          <a:lstStyle/>
          <a:p>
            <a:pPr eaLnBrk="0" hangingPunct="0">
              <a:spcAft>
                <a:spcPts val="400"/>
              </a:spcAft>
            </a:pPr>
            <a:r>
              <a:rPr lang="en-US" sz="1100" dirty="0">
                <a:latin typeface="+mj-lt"/>
              </a:rPr>
              <a:t>*Enrollment in plan type is statistically different between Large and Small Employers (p&lt;.05</a:t>
            </a:r>
            <a:r>
              <a:rPr lang="en-US" sz="1100" dirty="0" smtClean="0">
                <a:latin typeface="+mj-lt"/>
              </a:rPr>
              <a:t>).</a:t>
            </a:r>
          </a:p>
          <a:p>
            <a:pPr eaLnBrk="0" hangingPunct="0">
              <a:spcAft>
                <a:spcPts val="400"/>
              </a:spcAft>
            </a:pPr>
            <a:r>
              <a:rPr lang="en-US" sz="1100" dirty="0" smtClean="0">
                <a:latin typeface="+mj-lt"/>
              </a:rPr>
              <a:t>NOTE: </a:t>
            </a:r>
            <a:r>
              <a:rPr lang="en-US" sz="1100" dirty="0">
                <a:latin typeface="+mj-lt"/>
              </a:rPr>
              <a:t>HMO is health maintenance organization. PPO is preferred provider organization. POS is point-of-service plan. HDHP/SO is high-deductible health plan with a savings option.  Less than 1% of covered worked in Large Firms and All Firms are enrolled in a conventional plan.  </a:t>
            </a:r>
            <a:endParaRPr lang="en-US" sz="1100" dirty="0" smtClean="0">
              <a:latin typeface="+mj-lt"/>
            </a:endParaRPr>
          </a:p>
          <a:p>
            <a:pPr eaLnBrk="0" hangingPunct="0">
              <a:spcAft>
                <a:spcPts val="400"/>
              </a:spcAft>
            </a:pPr>
            <a:r>
              <a:rPr lang="en-US" sz="1100" dirty="0" smtClean="0">
                <a:latin typeface="+mj-lt"/>
              </a:rPr>
              <a:t>SOURCE:  </a:t>
            </a:r>
            <a:r>
              <a:rPr lang="en-US" sz="1100" dirty="0">
                <a:latin typeface="+mj-lt"/>
              </a:rPr>
              <a:t>Kaiser/HRET Survey of Employer-Sponsored Health Benefits, 2012.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>
                <a:latin typeface="+mj-lt"/>
              </a:rPr>
              <a:t>Exhibit </a:t>
            </a:r>
            <a:r>
              <a:rPr lang="en-US" sz="2400" dirty="0" smtClean="0">
                <a:latin typeface="+mj-lt"/>
              </a:rPr>
              <a:t>5.2 </a:t>
            </a:r>
            <a:r>
              <a:rPr lang="en-US" sz="2400" dirty="0">
                <a:latin typeface="+mj-lt"/>
              </a:rPr>
              <a:t/>
            </a:r>
            <a:br>
              <a:rPr lang="en-US" sz="2400" dirty="0">
                <a:latin typeface="+mj-lt"/>
              </a:rPr>
            </a:br>
            <a:r>
              <a:rPr lang="en-US" sz="2400" dirty="0">
                <a:latin typeface="+mj-lt"/>
              </a:rPr>
              <a:t>Distribution of Health Plan Enrollment for Covered Workers, by Plan Type and Firm Size, 2012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8800" y="2923400"/>
            <a:ext cx="533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latin typeface="Meta Offc Pro"/>
                <a:cs typeface="Meta Offc Pro"/>
              </a:rPr>
              <a:t>1%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0" y="4142601"/>
            <a:ext cx="533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latin typeface="Meta Offc Pro"/>
                <a:cs typeface="Meta Offc Pro"/>
              </a:rPr>
              <a:t>&lt;1%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28800" y="1752599"/>
            <a:ext cx="533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latin typeface="Meta Offc Pro"/>
                <a:cs typeface="Meta Offc Pro"/>
              </a:rPr>
              <a:t>&lt;1%</a:t>
            </a:r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1752600" y="3061899"/>
            <a:ext cx="152400" cy="214700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1752600" y="1981199"/>
            <a:ext cx="152400" cy="180201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1752600" y="4343400"/>
            <a:ext cx="152400" cy="180201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1401021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88</Words>
  <Application>Microsoft Office PowerPoint</Application>
  <PresentationFormat>On-screen Show (4:3)</PresentationFormat>
  <Paragraphs>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5.2  Distribution of Health Plan Enrollment for Covered Workers, by Plan Type and Firm Size, 2012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5.2  Distribution of Health Plan Enrollment for Covered Workers, by Plan Type and Firm Size, 2012</dc:title>
  <dc:creator>NirmitaP</dc:creator>
  <cp:lastModifiedBy>NirmitaP</cp:lastModifiedBy>
  <cp:revision>1</cp:revision>
  <dcterms:created xsi:type="dcterms:W3CDTF">2013-03-08T18:20:40Z</dcterms:created>
  <dcterms:modified xsi:type="dcterms:W3CDTF">2013-03-08T18:20:40Z</dcterms:modified>
</cp:coreProperties>
</file>