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1.9805822883250709E-2"/>
          <c:w val="0.79872430900070868"/>
          <c:h val="0.66630188587537664"/>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txPr>
              <a:bodyPr/>
              <a:lstStyle/>
              <a:p>
                <a:pPr>
                  <a:defRPr sz="1200" b="0">
                    <a:solidFill>
                      <a:schemeClr val="bg1"/>
                    </a:solidFill>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0.83</c:v>
                </c:pt>
                <c:pt idx="1">
                  <c:v>0.59</c:v>
                </c:pt>
                <c:pt idx="2">
                  <c:v>0.41</c:v>
                </c:pt>
                <c:pt idx="3" formatCode="0%">
                  <c:v>0.26</c:v>
                </c:pt>
                <c:pt idx="4" formatCode="0%">
                  <c:v>0.55000000000000004</c:v>
                </c:pt>
                <c:pt idx="5" formatCode="0%">
                  <c:v>0.82</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txPr>
              <a:bodyPr/>
              <a:lstStyle/>
              <a:p>
                <a:pPr>
                  <a:defRPr sz="1200" b="0"/>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0.14000000000000001</c:v>
                </c:pt>
                <c:pt idx="1">
                  <c:v>0.35</c:v>
                </c:pt>
                <c:pt idx="2">
                  <c:v>0.46</c:v>
                </c:pt>
                <c:pt idx="3" formatCode="0%">
                  <c:v>0.49</c:v>
                </c:pt>
                <c:pt idx="4" formatCode="0%">
                  <c:v>0.37</c:v>
                </c:pt>
                <c:pt idx="5" formatCode="0%">
                  <c:v>0.14000000000000001</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numFmt formatCode="0%" sourceLinked="0"/>
            <c:txPr>
              <a:bodyPr/>
              <a:lstStyle/>
              <a:p>
                <a:pPr>
                  <a:defRPr sz="1200" b="0"/>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0.03</c:v>
                </c:pt>
                <c:pt idx="1">
                  <c:v>0.06</c:v>
                </c:pt>
                <c:pt idx="2">
                  <c:v>0.12</c:v>
                </c:pt>
                <c:pt idx="3" formatCode="0%">
                  <c:v>0.25</c:v>
                </c:pt>
                <c:pt idx="4" formatCode="0%">
                  <c:v>0.08</c:v>
                </c:pt>
                <c:pt idx="5" formatCode="0%">
                  <c:v>0.03</c:v>
                </c:pt>
              </c:numCache>
            </c:numRef>
          </c:val>
        </c:ser>
        <c:dLbls>
          <c:showLegendKey val="0"/>
          <c:showVal val="0"/>
          <c:showCatName val="0"/>
          <c:showSerName val="0"/>
          <c:showPercent val="0"/>
          <c:showBubbleSize val="0"/>
        </c:dLbls>
        <c:gapWidth val="117"/>
        <c:overlap val="100"/>
        <c:axId val="53568640"/>
        <c:axId val="53570176"/>
      </c:barChart>
      <c:catAx>
        <c:axId val="53568640"/>
        <c:scaling>
          <c:orientation val="minMax"/>
        </c:scaling>
        <c:delete val="0"/>
        <c:axPos val="b"/>
        <c:majorTickMark val="out"/>
        <c:minorTickMark val="none"/>
        <c:tickLblPos val="nextTo"/>
        <c:txPr>
          <a:bodyPr/>
          <a:lstStyle/>
          <a:p>
            <a:pPr>
              <a:defRPr sz="1200"/>
            </a:pPr>
            <a:endParaRPr lang="en-US"/>
          </a:p>
        </c:txPr>
        <c:crossAx val="53570176"/>
        <c:crosses val="autoZero"/>
        <c:auto val="1"/>
        <c:lblAlgn val="ctr"/>
        <c:lblOffset val="100"/>
        <c:noMultiLvlLbl val="0"/>
      </c:catAx>
      <c:valAx>
        <c:axId val="53570176"/>
        <c:scaling>
          <c:orientation val="minMax"/>
        </c:scaling>
        <c:delete val="1"/>
        <c:axPos val="l"/>
        <c:numFmt formatCode="0%" sourceLinked="1"/>
        <c:majorTickMark val="out"/>
        <c:minorTickMark val="none"/>
        <c:tickLblPos val="nextTo"/>
        <c:crossAx val="53568640"/>
        <c:crosses val="autoZero"/>
        <c:crossBetween val="between"/>
      </c:valAx>
    </c:plotArea>
    <c:legend>
      <c:legendPos val="t"/>
      <c:layout>
        <c:manualLayout>
          <c:xMode val="edge"/>
          <c:yMode val="edge"/>
          <c:x val="0.81564925752105222"/>
          <c:y val="0.22306406143676485"/>
          <c:w val="0.17726357026066283"/>
          <c:h val="0.25897807912899778"/>
        </c:manualLayout>
      </c:layout>
      <c:overlay val="0"/>
      <c:txPr>
        <a:bodyPr/>
        <a:lstStyle/>
        <a:p>
          <a:pPr>
            <a:defRPr sz="1200"/>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4918677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647987298"/>
              </p:ext>
            </p:extLst>
          </p:nvPr>
        </p:nvGraphicFramePr>
        <p:xfrm>
          <a:off x="92075" y="1752600"/>
          <a:ext cx="895985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549640" cy="548640"/>
          </a:xfrm>
        </p:spPr>
        <p:txBody>
          <a:bodyPr/>
          <a:lstStyle/>
          <a:p>
            <a:pPr>
              <a:spcAft>
                <a:spcPts val="400"/>
              </a:spcAft>
            </a:pPr>
            <a:r>
              <a:rPr lang="en-US" sz="1100" dirty="0"/>
              <a:t>*Distribution is statistically different from distribution for all other firms not in the indicated size category (p&lt;.05).</a:t>
            </a:r>
          </a:p>
          <a:p>
            <a:pPr>
              <a:spcAft>
                <a:spcPts val="400"/>
              </a:spcAft>
            </a:pPr>
            <a:r>
              <a:rPr lang="en-US" sz="1100" dirty="0"/>
              <a:t>NOTE: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HDHP/SO.</a:t>
            </a:r>
          </a:p>
          <a:p>
            <a:pPr>
              <a:spcAft>
                <a:spcPts val="400"/>
              </a:spcAft>
            </a:pPr>
            <a:r>
              <a:rPr lang="en-US" sz="1100" dirty="0">
                <a:solidFill>
                  <a:srgbClr val="000000"/>
                </a:solidFill>
                <a:cs typeface="Arial" charset="0"/>
              </a:rPr>
              <a:t>SOURCE: Kaiser/HRET Survey of Employer-Sponsored Health Benefits, 2012.</a:t>
            </a:r>
          </a:p>
        </p:txBody>
      </p:sp>
      <p:sp>
        <p:nvSpPr>
          <p:cNvPr id="2" name="Title 1"/>
          <p:cNvSpPr>
            <a:spLocks noGrp="1"/>
          </p:cNvSpPr>
          <p:nvPr>
            <p:ph type="title"/>
          </p:nvPr>
        </p:nvSpPr>
        <p:spPr/>
        <p:txBody>
          <a:bodyPr/>
          <a:lstStyle/>
          <a:p>
            <a:r>
              <a:rPr lang="en-US" sz="2400" dirty="0"/>
              <a:t>Exhibit 4.1</a:t>
            </a:r>
            <a:br>
              <a:rPr lang="en-US" sz="2400" dirty="0"/>
            </a:br>
            <a:r>
              <a:rPr lang="en-US" sz="2400" dirty="0"/>
              <a:t>Among Firms Offering Health Benefits, Percentage of Firms That Offer One, Two, or Three or More Plan Types, by Firm Size, 2012 </a:t>
            </a:r>
          </a:p>
        </p:txBody>
      </p:sp>
    </p:spTree>
    <p:extLst>
      <p:ext uri="{BB962C8B-B14F-4D97-AF65-F5344CB8AC3E}">
        <p14:creationId xmlns:p14="http://schemas.microsoft.com/office/powerpoint/2010/main" val="1212890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159</Words>
  <Application>Microsoft Office PowerPoint</Application>
  <PresentationFormat>On-screen Show (4:3)</PresentationFormat>
  <Paragraphs>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4.1 Among Firms Offering Health Benefits, Percentage of Firms That Offer One, Two, or Three or More Plan Types, by Firm Size, 2012 </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4.1 Among Firms Offering Health Benefits, Percentage of Firms That Offer One, Two, or Three or More Plan Types, by Firm Size, 2012 </dc:title>
  <dc:creator>NirmitaP</dc:creator>
  <cp:lastModifiedBy>NirmitaP</cp:lastModifiedBy>
  <cp:revision>1</cp:revision>
  <dcterms:created xsi:type="dcterms:W3CDTF">2013-03-08T18:18:38Z</dcterms:created>
  <dcterms:modified xsi:type="dcterms:W3CDTF">2013-03-08T18:18:38Z</dcterms:modified>
</cp:coreProperties>
</file>