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6332479889184729E-2"/>
          <c:y val="0.10992698639942734"/>
          <c:w val="0.89567275431594839"/>
          <c:h val="0.8567396802672393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Single Coverage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2012</c:v>
                </c:pt>
                <c:pt idx="1">
                  <c:v>2010</c:v>
                </c:pt>
                <c:pt idx="2">
                  <c:v>2008</c:v>
                </c:pt>
                <c:pt idx="3">
                  <c:v>2006</c:v>
                </c:pt>
                <c:pt idx="4">
                  <c:v>2005</c:v>
                </c:pt>
                <c:pt idx="5">
                  <c:v>2003</c:v>
                </c:pt>
                <c:pt idx="6">
                  <c:v>2001</c:v>
                </c:pt>
              </c:strCache>
            </c:strRef>
          </c:cat>
          <c:val>
            <c:numRef>
              <c:f>Sheet1!$B$2:$H$2</c:f>
              <c:numCache>
                <c:formatCode>0%</c:formatCode>
                <c:ptCount val="7"/>
                <c:pt idx="0">
                  <c:v>0.46</c:v>
                </c:pt>
                <c:pt idx="1">
                  <c:v>0.47</c:v>
                </c:pt>
                <c:pt idx="2">
                  <c:v>0.46</c:v>
                </c:pt>
                <c:pt idx="3">
                  <c:v>0.44</c:v>
                </c:pt>
                <c:pt idx="4">
                  <c:v>0.45</c:v>
                </c:pt>
                <c:pt idx="5">
                  <c:v>0.45</c:v>
                </c:pt>
                <c:pt idx="6">
                  <c:v>0.45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Single Plus One Coverage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2012</c:v>
                </c:pt>
                <c:pt idx="1">
                  <c:v>2010</c:v>
                </c:pt>
                <c:pt idx="2">
                  <c:v>2008</c:v>
                </c:pt>
                <c:pt idx="3">
                  <c:v>2006</c:v>
                </c:pt>
                <c:pt idx="4">
                  <c:v>2005</c:v>
                </c:pt>
                <c:pt idx="5">
                  <c:v>2003</c:v>
                </c:pt>
                <c:pt idx="6">
                  <c:v>2001</c:v>
                </c:pt>
              </c:strCache>
            </c:strRef>
          </c:cat>
          <c:val>
            <c:numRef>
              <c:f>Sheet1!$B$3:$H$3</c:f>
              <c:numCache>
                <c:formatCode>0%</c:formatCode>
                <c:ptCount val="7"/>
                <c:pt idx="0">
                  <c:v>0.17</c:v>
                </c:pt>
                <c:pt idx="1">
                  <c:v>0.19</c:v>
                </c:pt>
                <c:pt idx="2">
                  <c:v>0.19</c:v>
                </c:pt>
                <c:pt idx="3">
                  <c:v>0.18</c:v>
                </c:pt>
                <c:pt idx="4">
                  <c:v>0.17</c:v>
                </c:pt>
                <c:pt idx="5">
                  <c:v>0.16</c:v>
                </c:pt>
                <c:pt idx="6">
                  <c:v>0.14000000000000001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Family Coverage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2012</c:v>
                </c:pt>
                <c:pt idx="1">
                  <c:v>2010</c:v>
                </c:pt>
                <c:pt idx="2">
                  <c:v>2008</c:v>
                </c:pt>
                <c:pt idx="3">
                  <c:v>2006</c:v>
                </c:pt>
                <c:pt idx="4">
                  <c:v>2005</c:v>
                </c:pt>
                <c:pt idx="5">
                  <c:v>2003</c:v>
                </c:pt>
                <c:pt idx="6">
                  <c:v>2001</c:v>
                </c:pt>
              </c:strCache>
            </c:strRef>
          </c:cat>
          <c:val>
            <c:numRef>
              <c:f>Sheet1!$B$4:$H$4</c:f>
              <c:numCache>
                <c:formatCode>0%</c:formatCode>
                <c:ptCount val="7"/>
                <c:pt idx="0">
                  <c:v>0.36</c:v>
                </c:pt>
                <c:pt idx="1">
                  <c:v>0.34</c:v>
                </c:pt>
                <c:pt idx="2">
                  <c:v>0.36</c:v>
                </c:pt>
                <c:pt idx="3">
                  <c:v>0.38</c:v>
                </c:pt>
                <c:pt idx="4">
                  <c:v>0.38</c:v>
                </c:pt>
                <c:pt idx="5">
                  <c:v>0.39</c:v>
                </c:pt>
                <c:pt idx="6">
                  <c:v>0.41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22234752"/>
        <c:axId val="122236288"/>
      </c:barChart>
      <c:catAx>
        <c:axId val="122234752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22236288"/>
        <c:crosses val="autoZero"/>
        <c:auto val="1"/>
        <c:lblAlgn val="ctr"/>
        <c:lblOffset val="100"/>
        <c:noMultiLvlLbl val="0"/>
      </c:catAx>
      <c:valAx>
        <c:axId val="122236288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2223475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7.7266972846851259E-2"/>
          <c:y val="5.0168312294296545E-2"/>
          <c:w val="0.89471209033261612"/>
          <c:h val="5.0994459025955084E-2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743128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9693503"/>
              </p:ext>
            </p:extLst>
          </p:nvPr>
        </p:nvGraphicFramePr>
        <p:xfrm>
          <a:off x="152400" y="1295400"/>
          <a:ext cx="880745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0960" y="6248400"/>
            <a:ext cx="8321040" cy="548640"/>
          </a:xfrm>
        </p:spPr>
        <p:txBody>
          <a:bodyPr/>
          <a:lstStyle/>
          <a:p>
            <a:pPr>
              <a:spcBef>
                <a:spcPts val="400"/>
              </a:spcBef>
            </a:pPr>
            <a:r>
              <a:rPr lang="en-US" sz="1100" dirty="0" smtClean="0"/>
              <a:t>NOTE: </a:t>
            </a:r>
            <a:r>
              <a:rPr lang="en-US" sz="1100" dirty="0"/>
              <a:t>Single Plus One coverage includes either an employee plus a spouse or an employee plus a child. </a:t>
            </a:r>
          </a:p>
          <a:p>
            <a:pPr>
              <a:spcBef>
                <a:spcPts val="400"/>
              </a:spcBef>
            </a:pPr>
            <a:r>
              <a:rPr lang="en-US" sz="1100" dirty="0" smtClean="0"/>
              <a:t>SOURCE: </a:t>
            </a:r>
            <a:r>
              <a:rPr lang="en-US" sz="1100" dirty="0"/>
              <a:t>Kaiser/HRET Survey of Employer-Sponsored Health Benefits, 2001-2012.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052560" cy="1005840"/>
          </a:xfrm>
        </p:spPr>
        <p:txBody>
          <a:bodyPr/>
          <a:lstStyle/>
          <a:p>
            <a:r>
              <a:rPr lang="en-US" sz="2400" dirty="0"/>
              <a:t>Exhibit 3.9</a:t>
            </a:r>
            <a:br>
              <a:rPr lang="en-US" sz="2400" dirty="0"/>
            </a:br>
            <a:r>
              <a:rPr lang="en-US" sz="2400" dirty="0"/>
              <a:t>Distribution of Covered Workers Electing Single Coverage, Single Plus One Coverage, or Family Coverage, 2001-2012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91943776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3.9 Distribution of Covered Workers Electing Single Coverage, Single Plus One Coverage, or Family Coverage, 2001-2012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3.9 Distribution of Covered Workers Electing Single Coverage, Single Plus One Coverage, or Family Coverage, 2001-2012</dc:title>
  <dc:creator>NirmitaP</dc:creator>
  <cp:lastModifiedBy>NirmitaP</cp:lastModifiedBy>
  <cp:revision>1</cp:revision>
  <dcterms:created xsi:type="dcterms:W3CDTF">2013-03-08T18:03:53Z</dcterms:created>
  <dcterms:modified xsi:type="dcterms:W3CDTF">2013-03-08T18:03:53Z</dcterms:modified>
</cp:coreProperties>
</file>