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99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0159065162921255"/>
          <c:y val="0.10992698639942734"/>
          <c:w val="0.57020240294201341"/>
          <c:h val="0.85673968026723935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 Waiting Period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Lbls>
            <c:dLbl>
              <c:idx val="3"/>
              <c:delete val="1"/>
            </c:dLbl>
            <c:dLbl>
              <c:idx val="4"/>
              <c:delete val="1"/>
            </c:dLbl>
            <c:txPr>
              <a:bodyPr/>
              <a:lstStyle/>
              <a:p>
                <a:pPr>
                  <a:defRPr sz="12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All Firms  </c:v>
                </c:pt>
                <c:pt idx="1">
                  <c:v>Large Firms  
(200 or more workers)*</c:v>
                </c:pt>
                <c:pt idx="2">
                  <c:v>Small Firms  
(3-199 workers)*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0.26</c:v>
                </c:pt>
                <c:pt idx="1">
                  <c:v>0.28999999999999998</c:v>
                </c:pt>
                <c:pt idx="2">
                  <c:v>0.19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 Month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All Firms  </c:v>
                </c:pt>
                <c:pt idx="1">
                  <c:v>Large Firms  
(200 or more workers)*</c:v>
                </c:pt>
                <c:pt idx="2">
                  <c:v>Small Firms  
(3-199 workers)*</c:v>
                </c:pt>
              </c:strCache>
            </c:strRef>
          </c:cat>
          <c:val>
            <c:numRef>
              <c:f>Sheet1!$C$2:$C$4</c:f>
              <c:numCache>
                <c:formatCode>0%</c:formatCode>
                <c:ptCount val="3"/>
                <c:pt idx="0">
                  <c:v>0.28000000000000003</c:v>
                </c:pt>
                <c:pt idx="1">
                  <c:v>0.3</c:v>
                </c:pt>
                <c:pt idx="2">
                  <c:v>0.23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 Month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All Firms  </c:v>
                </c:pt>
                <c:pt idx="1">
                  <c:v>Large Firms  
(200 or more workers)*</c:v>
                </c:pt>
                <c:pt idx="2">
                  <c:v>Small Firms  
(3-199 workers)*</c:v>
                </c:pt>
              </c:strCache>
            </c:strRef>
          </c:cat>
          <c:val>
            <c:numRef>
              <c:f>Sheet1!$D$2:$D$4</c:f>
              <c:numCache>
                <c:formatCode>0%</c:formatCode>
                <c:ptCount val="3"/>
                <c:pt idx="0">
                  <c:v>0.14000000000000001</c:v>
                </c:pt>
                <c:pt idx="1">
                  <c:v>0.14000000000000001</c:v>
                </c:pt>
                <c:pt idx="2">
                  <c:v>0.13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3 Month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accent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All Firms  </c:v>
                </c:pt>
                <c:pt idx="1">
                  <c:v>Large Firms  
(200 or more workers)*</c:v>
                </c:pt>
                <c:pt idx="2">
                  <c:v>Small Firms  
(3-199 workers)*</c:v>
                </c:pt>
              </c:strCache>
            </c:strRef>
          </c:cat>
          <c:val>
            <c:numRef>
              <c:f>Sheet1!$E$2:$E$4</c:f>
              <c:numCache>
                <c:formatCode>0%</c:formatCode>
                <c:ptCount val="3"/>
                <c:pt idx="0">
                  <c:v>0.25</c:v>
                </c:pt>
                <c:pt idx="1">
                  <c:v>0.19</c:v>
                </c:pt>
                <c:pt idx="2">
                  <c:v>0.36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4 or More Months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chemeClr val="accent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All Firms  </c:v>
                </c:pt>
                <c:pt idx="1">
                  <c:v>Large Firms  
(200 or more workers)*</c:v>
                </c:pt>
                <c:pt idx="2">
                  <c:v>Small Firms  
(3-199 workers)*</c:v>
                </c:pt>
              </c:strCache>
            </c:strRef>
          </c:cat>
          <c:val>
            <c:numRef>
              <c:f>Sheet1!$F$2:$F$4</c:f>
              <c:numCache>
                <c:formatCode>0%</c:formatCode>
                <c:ptCount val="3"/>
                <c:pt idx="0">
                  <c:v>0.08</c:v>
                </c:pt>
                <c:pt idx="1">
                  <c:v>7.0000000000000007E-2</c:v>
                </c:pt>
                <c:pt idx="2">
                  <c:v>0.1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21958784"/>
        <c:axId val="121960320"/>
      </c:barChart>
      <c:catAx>
        <c:axId val="121958784"/>
        <c:scaling>
          <c:orientation val="minMax"/>
        </c:scaling>
        <c:delete val="0"/>
        <c:axPos val="l"/>
        <c:majorTickMark val="none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121960320"/>
        <c:crosses val="autoZero"/>
        <c:auto val="1"/>
        <c:lblAlgn val="ctr"/>
        <c:lblOffset val="100"/>
        <c:noMultiLvlLbl val="0"/>
      </c:catAx>
      <c:valAx>
        <c:axId val="121960320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extTo"/>
        <c:crossAx val="121958784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80522631517268717"/>
          <c:y val="0.31736407949006373"/>
          <c:w val="0.17338850538792502"/>
          <c:h val="0.38164416947881519"/>
        </c:manualLayout>
      </c:layout>
      <c:overlay val="0"/>
      <c:txPr>
        <a:bodyPr/>
        <a:lstStyle/>
        <a:p>
          <a:pPr>
            <a:defRPr sz="1200"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509940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40977855"/>
              </p:ext>
            </p:extLst>
          </p:nvPr>
        </p:nvGraphicFramePr>
        <p:xfrm>
          <a:off x="92075" y="1295400"/>
          <a:ext cx="895985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60960" y="6248400"/>
            <a:ext cx="8321040" cy="548640"/>
          </a:xfrm>
        </p:spPr>
        <p:txBody>
          <a:bodyPr/>
          <a:lstStyle/>
          <a:p>
            <a:pPr>
              <a:spcBef>
                <a:spcPts val="400"/>
              </a:spcBef>
            </a:pPr>
            <a:r>
              <a:rPr lang="en-US" sz="1100" dirty="0"/>
              <a:t>* Distributions are statistically different between All Large Firms and All Small Firms (p&lt;.05). </a:t>
            </a:r>
          </a:p>
          <a:p>
            <a:pPr>
              <a:spcBef>
                <a:spcPts val="400"/>
              </a:spcBef>
            </a:pPr>
            <a:r>
              <a:rPr lang="en-US" sz="1100" dirty="0" smtClean="0"/>
              <a:t>SOURCE: </a:t>
            </a:r>
            <a:r>
              <a:rPr lang="en-US" sz="1100" dirty="0"/>
              <a:t>Kaiser/HRET Survey of Employer-Sponsored Health Benefits, 2012.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052560" cy="1005840"/>
          </a:xfrm>
        </p:spPr>
        <p:txBody>
          <a:bodyPr/>
          <a:lstStyle/>
          <a:p>
            <a:r>
              <a:rPr lang="en-US" sz="2400" dirty="0">
                <a:latin typeface="+mj-lt"/>
              </a:rPr>
              <a:t>Exhibit 3.8</a:t>
            </a:r>
            <a:br>
              <a:rPr lang="en-US" sz="2400" dirty="0">
                <a:latin typeface="+mj-lt"/>
              </a:rPr>
            </a:br>
            <a:r>
              <a:rPr lang="en-US" sz="2400" dirty="0">
                <a:latin typeface="+mj-lt"/>
              </a:rPr>
              <a:t>Distribution of Covered Workers with the Following Waiting Periods for Coverage, 2012</a:t>
            </a:r>
          </a:p>
        </p:txBody>
      </p:sp>
    </p:spTree>
    <p:extLst>
      <p:ext uri="{BB962C8B-B14F-4D97-AF65-F5344CB8AC3E}">
        <p14:creationId xmlns:p14="http://schemas.microsoft.com/office/powerpoint/2010/main" val="866522119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3.8 Distribution of Covered Workers with the Following Waiting Periods for Coverage, 2012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3.8 Distribution of Covered Workers with the Following Waiting Periods for Coverage, 2012</dc:title>
  <dc:creator>NirmitaP</dc:creator>
  <cp:lastModifiedBy>NirmitaP</cp:lastModifiedBy>
  <cp:revision>1</cp:revision>
  <dcterms:created xsi:type="dcterms:W3CDTF">2013-03-08T18:03:54Z</dcterms:created>
  <dcterms:modified xsi:type="dcterms:W3CDTF">2013-03-08T18:03:54Z</dcterms:modified>
</cp:coreProperties>
</file>